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handoutMasterIdLst>
    <p:handoutMasterId r:id="rId67"/>
  </p:handoutMasterIdLst>
  <p:sldIdLst>
    <p:sldId id="256" r:id="rId2"/>
    <p:sldId id="257" r:id="rId3"/>
    <p:sldId id="258" r:id="rId4"/>
    <p:sldId id="259" r:id="rId5"/>
    <p:sldId id="301" r:id="rId6"/>
    <p:sldId id="337" r:id="rId7"/>
    <p:sldId id="338" r:id="rId8"/>
    <p:sldId id="339" r:id="rId9"/>
    <p:sldId id="303" r:id="rId10"/>
    <p:sldId id="305" r:id="rId11"/>
    <p:sldId id="318" r:id="rId12"/>
    <p:sldId id="304" r:id="rId13"/>
    <p:sldId id="306" r:id="rId14"/>
    <p:sldId id="307" r:id="rId15"/>
    <p:sldId id="316" r:id="rId16"/>
    <p:sldId id="310" r:id="rId17"/>
    <p:sldId id="312" r:id="rId18"/>
    <p:sldId id="260" r:id="rId19"/>
    <p:sldId id="261" r:id="rId20"/>
    <p:sldId id="262" r:id="rId21"/>
    <p:sldId id="309" r:id="rId22"/>
    <p:sldId id="311" r:id="rId23"/>
    <p:sldId id="263" r:id="rId24"/>
    <p:sldId id="315" r:id="rId25"/>
    <p:sldId id="317" r:id="rId26"/>
    <p:sldId id="320" r:id="rId27"/>
    <p:sldId id="323" r:id="rId28"/>
    <p:sldId id="330" r:id="rId29"/>
    <p:sldId id="332" r:id="rId30"/>
    <p:sldId id="322" r:id="rId31"/>
    <p:sldId id="340" r:id="rId32"/>
    <p:sldId id="324" r:id="rId33"/>
    <p:sldId id="326" r:id="rId34"/>
    <p:sldId id="328" r:id="rId35"/>
    <p:sldId id="287" r:id="rId36"/>
    <p:sldId id="282" r:id="rId37"/>
    <p:sldId id="284" r:id="rId38"/>
    <p:sldId id="334" r:id="rId39"/>
    <p:sldId id="286" r:id="rId40"/>
    <p:sldId id="285" r:id="rId41"/>
    <p:sldId id="290" r:id="rId42"/>
    <p:sldId id="291" r:id="rId43"/>
    <p:sldId id="298" r:id="rId44"/>
    <p:sldId id="299" r:id="rId45"/>
    <p:sldId id="300" r:id="rId46"/>
    <p:sldId id="313" r:id="rId47"/>
    <p:sldId id="283" r:id="rId48"/>
    <p:sldId id="292" r:id="rId49"/>
    <p:sldId id="335" r:id="rId50"/>
    <p:sldId id="336" r:id="rId51"/>
    <p:sldId id="293" r:id="rId52"/>
    <p:sldId id="295" r:id="rId53"/>
    <p:sldId id="296" r:id="rId54"/>
    <p:sldId id="280" r:id="rId55"/>
    <p:sldId id="294" r:id="rId56"/>
    <p:sldId id="271" r:id="rId57"/>
    <p:sldId id="273" r:id="rId58"/>
    <p:sldId id="274" r:id="rId59"/>
    <p:sldId id="275" r:id="rId60"/>
    <p:sldId id="276" r:id="rId61"/>
    <p:sldId id="277" r:id="rId62"/>
    <p:sldId id="278" r:id="rId63"/>
    <p:sldId id="281" r:id="rId64"/>
    <p:sldId id="279"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20000"/>
    <p:restoredTop sz="88713"/>
  </p:normalViewPr>
  <p:slideViewPr>
    <p:cSldViewPr snapToGrid="0">
      <p:cViewPr>
        <p:scale>
          <a:sx n="114" d="100"/>
          <a:sy n="114" d="100"/>
        </p:scale>
        <p:origin x="800" y="168"/>
      </p:cViewPr>
      <p:guideLst>
        <p:guide orient="horz" pos="1620"/>
        <p:guide pos="2880"/>
      </p:guideLst>
    </p:cSldViewPr>
  </p:slideViewPr>
  <p:outlineViewPr>
    <p:cViewPr>
      <p:scale>
        <a:sx n="33" d="100"/>
        <a:sy n="33" d="100"/>
      </p:scale>
      <p:origin x="0" y="-103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ACF84-C4A1-9945-AB9D-2012FC916917}" type="datetimeFigureOut">
              <a:rPr lang="en-GB" smtClean="0"/>
              <a:t>07/11/2018</a:t>
            </a:fld>
            <a:endParaRPr lang="en-GB"/>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7ABEDC-4E3B-2540-BD54-519A61606756}" type="slidenum">
              <a:rPr lang="en-GB" smtClean="0"/>
              <a:t>‹n.›</a:t>
            </a:fld>
            <a:endParaRPr lang="en-GB"/>
          </a:p>
        </p:txBody>
      </p:sp>
    </p:spTree>
    <p:extLst>
      <p:ext uri="{BB962C8B-B14F-4D97-AF65-F5344CB8AC3E}">
        <p14:creationId xmlns:p14="http://schemas.microsoft.com/office/powerpoint/2010/main" val="11095821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Indeed, G is obviously not 0,</a:t>
            </a:r>
            <a:r>
              <a:rPr lang="en-GB" baseline="0" dirty="0" smtClean="0"/>
              <a:t> being a generator.</a:t>
            </a:r>
          </a:p>
          <a:p>
            <a:r>
              <a:rPr lang="en-GB" baseline="0" dirty="0" smtClean="0"/>
              <a:t>Discriminate </a:t>
            </a:r>
            <a:r>
              <a:rPr lang="en-GB" baseline="0" dirty="0" err="1" smtClean="0"/>
              <a:t>nel</a:t>
            </a:r>
            <a:r>
              <a:rPr lang="en-GB" baseline="0" dirty="0" smtClean="0"/>
              <a:t> </a:t>
            </a:r>
            <a:r>
              <a:rPr lang="en-GB" baseline="0" dirty="0" err="1" smtClean="0"/>
              <a:t>senso</a:t>
            </a:r>
            <a:r>
              <a:rPr lang="en-GB" baseline="0" dirty="0" smtClean="0"/>
              <a:t> di make one more likely.</a:t>
            </a:r>
          </a:p>
          <a:p>
            <a:r>
              <a:rPr lang="en-GB" baseline="0" dirty="0" smtClean="0"/>
              <a:t>PERFECT HIDING and PERFECT BINDING incompatible.</a:t>
            </a:r>
            <a:endParaRPr lang="en-GB" dirty="0"/>
          </a:p>
        </p:txBody>
      </p:sp>
    </p:spTree>
    <p:extLst>
      <p:ext uri="{BB962C8B-B14F-4D97-AF65-F5344CB8AC3E}">
        <p14:creationId xmlns:p14="http://schemas.microsoft.com/office/powerpoint/2010/main" val="13107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smtClean="0"/>
              <a:t>In case </a:t>
            </a:r>
            <a:r>
              <a:rPr lang="it-IT" dirty="0" err="1" smtClean="0"/>
              <a:t>someone</a:t>
            </a:r>
            <a:r>
              <a:rPr lang="it-IT" dirty="0" smtClean="0"/>
              <a:t> </a:t>
            </a:r>
            <a:r>
              <a:rPr lang="it-IT" dirty="0" err="1" smtClean="0"/>
              <a:t>would</a:t>
            </a:r>
            <a:r>
              <a:rPr lang="it-IT" dirty="0" smtClean="0"/>
              <a:t> </a:t>
            </a:r>
            <a:r>
              <a:rPr lang="it-IT" dirty="0" err="1" smtClean="0"/>
              <a:t>succeed</a:t>
            </a:r>
            <a:r>
              <a:rPr lang="it-IT" dirty="0" smtClean="0"/>
              <a:t> in breaking</a:t>
            </a:r>
            <a:r>
              <a:rPr lang="it-IT" baseline="0" dirty="0" smtClean="0"/>
              <a:t> ECDLP, </a:t>
            </a:r>
            <a:r>
              <a:rPr lang="it-IT" baseline="0" dirty="0" err="1" smtClean="0"/>
              <a:t>then</a:t>
            </a:r>
            <a:r>
              <a:rPr lang="it-IT" baseline="0" dirty="0" smtClean="0"/>
              <a:t> opening the </a:t>
            </a:r>
            <a:r>
              <a:rPr lang="it-IT" baseline="0" dirty="0" err="1" smtClean="0"/>
              <a:t>commitment</a:t>
            </a:r>
            <a:r>
              <a:rPr lang="it-IT" baseline="0" dirty="0" smtClean="0"/>
              <a:t> with </a:t>
            </a:r>
            <a:r>
              <a:rPr lang="it-IT" baseline="0" dirty="0" err="1" smtClean="0"/>
              <a:t>another</a:t>
            </a:r>
            <a:r>
              <a:rPr lang="it-IT" baseline="0" dirty="0" smtClean="0"/>
              <a:t> </a:t>
            </a:r>
            <a:r>
              <a:rPr lang="it-IT" baseline="0" dirty="0" err="1" smtClean="0"/>
              <a:t>pair</a:t>
            </a:r>
            <a:r>
              <a:rPr lang="it-IT" baseline="0" dirty="0" smtClean="0"/>
              <a:t> </a:t>
            </a:r>
            <a:r>
              <a:rPr lang="it-IT" baseline="0" dirty="0" err="1" smtClean="0"/>
              <a:t>would</a:t>
            </a:r>
            <a:r>
              <a:rPr lang="it-IT" baseline="0" dirty="0" smtClean="0"/>
              <a:t> be made </a:t>
            </a:r>
            <a:r>
              <a:rPr lang="it-IT" baseline="0" dirty="0" err="1" smtClean="0"/>
              <a:t>possible</a:t>
            </a:r>
            <a:r>
              <a:rPr lang="it-IT" baseline="0" dirty="0" smtClean="0"/>
              <a:t>. </a:t>
            </a:r>
            <a:r>
              <a:rPr lang="it-IT" baseline="0" dirty="0" err="1" smtClean="0"/>
              <a:t>This</a:t>
            </a:r>
            <a:r>
              <a:rPr lang="it-IT" baseline="0" dirty="0" smtClean="0"/>
              <a:t> </a:t>
            </a:r>
            <a:r>
              <a:rPr lang="it-IT" baseline="0" dirty="0" err="1" smtClean="0"/>
              <a:t>makes</a:t>
            </a:r>
            <a:r>
              <a:rPr lang="it-IT" baseline="0" dirty="0" smtClean="0"/>
              <a:t> the </a:t>
            </a:r>
            <a:r>
              <a:rPr lang="it-IT" baseline="0" dirty="0" err="1" smtClean="0"/>
              <a:t>Pedersen</a:t>
            </a:r>
            <a:r>
              <a:rPr lang="it-IT" baseline="0" dirty="0" smtClean="0"/>
              <a:t> </a:t>
            </a:r>
            <a:r>
              <a:rPr lang="it-IT" baseline="0" dirty="0" err="1" smtClean="0"/>
              <a:t>commitment</a:t>
            </a:r>
            <a:r>
              <a:rPr lang="it-IT" baseline="0" dirty="0" smtClean="0"/>
              <a:t> non-</a:t>
            </a:r>
            <a:r>
              <a:rPr lang="it-IT" baseline="0" dirty="0" err="1" smtClean="0"/>
              <a:t>perfectly</a:t>
            </a:r>
            <a:r>
              <a:rPr lang="it-IT" baseline="0" dirty="0" smtClean="0"/>
              <a:t> </a:t>
            </a:r>
            <a:r>
              <a:rPr lang="it-IT" baseline="0" dirty="0" err="1" smtClean="0"/>
              <a:t>binding</a:t>
            </a:r>
            <a:r>
              <a:rPr lang="it-IT" baseline="0" dirty="0" smtClean="0"/>
              <a:t> (by </a:t>
            </a:r>
            <a:r>
              <a:rPr lang="it-IT" baseline="0" dirty="0" err="1" smtClean="0"/>
              <a:t>definition</a:t>
            </a:r>
            <a:r>
              <a:rPr lang="it-IT" baseline="0" dirty="0" smtClean="0"/>
              <a:t> </a:t>
            </a:r>
            <a:r>
              <a:rPr lang="it-IT" baseline="0" dirty="0" err="1" smtClean="0"/>
              <a:t>there</a:t>
            </a:r>
            <a:r>
              <a:rPr lang="it-IT" baseline="0" dirty="0" smtClean="0"/>
              <a:t> </a:t>
            </a:r>
            <a:r>
              <a:rPr lang="it-IT" baseline="0" dirty="0" err="1" smtClean="0"/>
              <a:t>should</a:t>
            </a:r>
            <a:r>
              <a:rPr lang="it-IT" baseline="0" dirty="0" smtClean="0"/>
              <a:t> </a:t>
            </a:r>
            <a:r>
              <a:rPr lang="it-IT" baseline="0" dirty="0" err="1" smtClean="0"/>
              <a:t>not</a:t>
            </a:r>
            <a:r>
              <a:rPr lang="it-IT" baseline="0" dirty="0" smtClean="0"/>
              <a:t> </a:t>
            </a:r>
            <a:r>
              <a:rPr lang="it-IT" baseline="0" dirty="0" err="1" smtClean="0"/>
              <a:t>exist</a:t>
            </a:r>
            <a:r>
              <a:rPr lang="it-IT" baseline="0" dirty="0" smtClean="0"/>
              <a:t> a </a:t>
            </a:r>
            <a:r>
              <a:rPr lang="it-IT" baseline="0" dirty="0" err="1" smtClean="0"/>
              <a:t>different</a:t>
            </a:r>
            <a:r>
              <a:rPr lang="it-IT" baseline="0" dirty="0" smtClean="0"/>
              <a:t> opening for the </a:t>
            </a:r>
            <a:r>
              <a:rPr lang="it-IT" baseline="0" dirty="0" err="1" smtClean="0"/>
              <a:t>commitment</a:t>
            </a:r>
            <a:r>
              <a:rPr lang="it-IT" baseline="0" dirty="0" smtClean="0"/>
              <a:t> to be </a:t>
            </a:r>
            <a:r>
              <a:rPr lang="it-IT" baseline="0" dirty="0" err="1" smtClean="0"/>
              <a:t>perfectly</a:t>
            </a:r>
            <a:r>
              <a:rPr lang="it-IT" baseline="0" dirty="0" smtClean="0"/>
              <a:t> </a:t>
            </a:r>
            <a:r>
              <a:rPr lang="it-IT" baseline="0" dirty="0" err="1" smtClean="0"/>
              <a:t>binding</a:t>
            </a:r>
            <a:r>
              <a:rPr lang="it-IT" baseline="0" dirty="0" smtClean="0"/>
              <a:t>), </a:t>
            </a:r>
            <a:r>
              <a:rPr lang="it-IT" baseline="0" dirty="0" err="1" smtClean="0"/>
              <a:t>but</a:t>
            </a:r>
            <a:r>
              <a:rPr lang="it-IT" baseline="0" dirty="0" smtClean="0"/>
              <a:t> </a:t>
            </a:r>
            <a:r>
              <a:rPr lang="it-IT" baseline="0" dirty="0" err="1" smtClean="0"/>
              <a:t>only</a:t>
            </a:r>
            <a:r>
              <a:rPr lang="it-IT" baseline="0" dirty="0" smtClean="0"/>
              <a:t> </a:t>
            </a:r>
            <a:r>
              <a:rPr lang="it-IT" baseline="0" dirty="0" err="1" smtClean="0"/>
              <a:t>computationally</a:t>
            </a:r>
            <a:r>
              <a:rPr lang="it-IT" baseline="0" dirty="0" smtClean="0"/>
              <a:t>.</a:t>
            </a:r>
            <a:endParaRPr lang="it-IT" dirty="0"/>
          </a:p>
        </p:txBody>
      </p:sp>
    </p:spTree>
    <p:extLst>
      <p:ext uri="{BB962C8B-B14F-4D97-AF65-F5344CB8AC3E}">
        <p14:creationId xmlns:p14="http://schemas.microsoft.com/office/powerpoint/2010/main" val="167153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3679b4c7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3679b4c7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3679b4c7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3679b4c7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36b91be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36b91be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err="1" smtClean="0"/>
              <a:t>Rotto</a:t>
            </a:r>
            <a:r>
              <a:rPr lang="en-GB" dirty="0" smtClean="0"/>
              <a:t> </a:t>
            </a:r>
            <a:r>
              <a:rPr lang="en-GB" dirty="0" err="1" smtClean="0"/>
              <a:t>l’ECDLP</a:t>
            </a:r>
            <a:r>
              <a:rPr lang="en-GB" dirty="0" smtClean="0"/>
              <a:t>, la privacy </a:t>
            </a:r>
            <a:r>
              <a:rPr lang="en-GB" dirty="0" err="1" smtClean="0"/>
              <a:t>dell’individuo</a:t>
            </a:r>
            <a:r>
              <a:rPr lang="en-GB" dirty="0" smtClean="0"/>
              <a:t> </a:t>
            </a:r>
            <a:r>
              <a:rPr lang="en-GB" dirty="0" err="1" smtClean="0"/>
              <a:t>che</a:t>
            </a:r>
            <a:r>
              <a:rPr lang="en-GB" dirty="0" smtClean="0"/>
              <a:t> </a:t>
            </a:r>
            <a:r>
              <a:rPr lang="en-GB" dirty="0" err="1" smtClean="0"/>
              <a:t>stia</a:t>
            </a:r>
            <a:r>
              <a:rPr lang="en-GB" dirty="0" smtClean="0"/>
              <a:t> </a:t>
            </a:r>
            <a:r>
              <a:rPr lang="en-GB" dirty="0" err="1" smtClean="0"/>
              <a:t>facendo</a:t>
            </a:r>
            <a:r>
              <a:rPr lang="en-GB" baseline="0" dirty="0" smtClean="0"/>
              <a:t> </a:t>
            </a:r>
            <a:r>
              <a:rPr lang="en-GB" baseline="0" dirty="0" err="1" smtClean="0"/>
              <a:t>una</a:t>
            </a:r>
            <a:r>
              <a:rPr lang="en-GB" baseline="0" dirty="0" smtClean="0"/>
              <a:t> </a:t>
            </a:r>
            <a:r>
              <a:rPr lang="en-GB" baseline="0" dirty="0" err="1" smtClean="0"/>
              <a:t>transazione</a:t>
            </a:r>
            <a:r>
              <a:rPr lang="en-GB" baseline="0" dirty="0" smtClean="0"/>
              <a:t> non </a:t>
            </a:r>
            <a:r>
              <a:rPr lang="en-GB" baseline="0" dirty="0" err="1" smtClean="0"/>
              <a:t>verrebbe</a:t>
            </a:r>
            <a:r>
              <a:rPr lang="en-GB" baseline="0" dirty="0" smtClean="0"/>
              <a:t> </a:t>
            </a:r>
            <a:r>
              <a:rPr lang="en-GB" baseline="0" dirty="0" err="1" smtClean="0"/>
              <a:t>compromessa</a:t>
            </a:r>
            <a:r>
              <a:rPr lang="en-GB" baseline="0" dirty="0" smtClean="0"/>
              <a:t> (</a:t>
            </a:r>
            <a:r>
              <a:rPr lang="en-GB" baseline="0" dirty="0" err="1" smtClean="0"/>
              <a:t>il</a:t>
            </a:r>
            <a:r>
              <a:rPr lang="en-GB" baseline="0" dirty="0" smtClean="0"/>
              <a:t> commitment </a:t>
            </a:r>
            <a:r>
              <a:rPr lang="en-GB" baseline="0" dirty="0" err="1" smtClean="0"/>
              <a:t>è</a:t>
            </a:r>
            <a:r>
              <a:rPr lang="en-GB" baseline="0" dirty="0" smtClean="0"/>
              <a:t> perfectly hiding e non </a:t>
            </a:r>
            <a:r>
              <a:rPr lang="en-GB" baseline="0" dirty="0" err="1" smtClean="0"/>
              <a:t>è</a:t>
            </a:r>
            <a:r>
              <a:rPr lang="en-GB" baseline="0" dirty="0" smtClean="0"/>
              <a:t> </a:t>
            </a:r>
            <a:r>
              <a:rPr lang="en-GB" baseline="0" dirty="0" err="1" smtClean="0"/>
              <a:t>toccato</a:t>
            </a:r>
            <a:r>
              <a:rPr lang="en-GB" baseline="0" dirty="0" smtClean="0"/>
              <a:t> </a:t>
            </a:r>
            <a:r>
              <a:rPr lang="en-GB" baseline="0" dirty="0" err="1" smtClean="0"/>
              <a:t>dalla</a:t>
            </a:r>
            <a:r>
              <a:rPr lang="en-GB" baseline="0" dirty="0" smtClean="0"/>
              <a:t> </a:t>
            </a:r>
            <a:r>
              <a:rPr lang="en-GB" baseline="0" dirty="0" err="1" smtClean="0"/>
              <a:t>rottura</a:t>
            </a:r>
            <a:r>
              <a:rPr lang="en-GB" baseline="0" dirty="0" smtClean="0"/>
              <a:t> del DL); </a:t>
            </a:r>
            <a:r>
              <a:rPr lang="en-GB" baseline="0" dirty="0" err="1" smtClean="0"/>
              <a:t>viceversa</a:t>
            </a:r>
            <a:r>
              <a:rPr lang="en-GB" baseline="0" dirty="0" smtClean="0"/>
              <a:t> </a:t>
            </a:r>
            <a:r>
              <a:rPr lang="en-GB" baseline="0" dirty="0" err="1" smtClean="0"/>
              <a:t>si</a:t>
            </a:r>
            <a:r>
              <a:rPr lang="en-GB" baseline="0" dirty="0" smtClean="0"/>
              <a:t> </a:t>
            </a:r>
            <a:r>
              <a:rPr lang="en-GB" baseline="0" dirty="0" err="1" smtClean="0"/>
              <a:t>potrebbero</a:t>
            </a:r>
            <a:r>
              <a:rPr lang="en-GB" baseline="0" dirty="0" smtClean="0"/>
              <a:t> </a:t>
            </a:r>
            <a:r>
              <a:rPr lang="en-GB" baseline="0" dirty="0" err="1" smtClean="0"/>
              <a:t>creare</a:t>
            </a:r>
            <a:r>
              <a:rPr lang="en-GB" baseline="0" dirty="0" smtClean="0"/>
              <a:t> coin dal </a:t>
            </a:r>
            <a:r>
              <a:rPr lang="en-GB" baseline="0" dirty="0" err="1" smtClean="0"/>
              <a:t>nulla</a:t>
            </a:r>
            <a:r>
              <a:rPr lang="en-GB" baseline="0" dirty="0" smtClean="0"/>
              <a:t>.</a:t>
            </a:r>
            <a:endParaRPr lang="en-GB" dirty="0" smtClean="0"/>
          </a:p>
          <a:p>
            <a:r>
              <a:rPr lang="en-GB" dirty="0" err="1" smtClean="0"/>
              <a:t>L’aprire</a:t>
            </a:r>
            <a:r>
              <a:rPr lang="en-GB" dirty="0" smtClean="0"/>
              <a:t> </a:t>
            </a:r>
            <a:r>
              <a:rPr lang="en-GB" dirty="0" err="1" smtClean="0"/>
              <a:t>il</a:t>
            </a:r>
            <a:r>
              <a:rPr lang="en-GB" dirty="0" smtClean="0"/>
              <a:t> commitment con v’ lo </a:t>
            </a:r>
            <a:r>
              <a:rPr lang="en-GB" dirty="0" err="1" smtClean="0"/>
              <a:t>si</a:t>
            </a:r>
            <a:r>
              <a:rPr lang="en-GB" dirty="0" smtClean="0"/>
              <a:t> fa </a:t>
            </a:r>
            <a:r>
              <a:rPr lang="en-GB" dirty="0" err="1" smtClean="0"/>
              <a:t>vedere</a:t>
            </a:r>
            <a:r>
              <a:rPr lang="en-GB" dirty="0" smtClean="0"/>
              <a:t> prima</a:t>
            </a:r>
            <a:r>
              <a:rPr lang="en-GB" baseline="0" dirty="0" smtClean="0"/>
              <a:t> </a:t>
            </a:r>
            <a:r>
              <a:rPr lang="en-GB" baseline="0" dirty="0" err="1" smtClean="0"/>
              <a:t>nell’esempio</a:t>
            </a:r>
            <a:r>
              <a:rPr lang="en-GB" baseline="0" dirty="0" smtClean="0"/>
              <a:t> </a:t>
            </a:r>
            <a:r>
              <a:rPr lang="en-GB" baseline="0" dirty="0" err="1" smtClean="0"/>
              <a:t>dei</a:t>
            </a:r>
            <a:r>
              <a:rPr lang="en-GB" baseline="0" dirty="0" smtClean="0"/>
              <a:t> NUMS generator in cui </a:t>
            </a:r>
            <a:r>
              <a:rPr lang="en-GB" baseline="0" dirty="0" err="1" smtClean="0"/>
              <a:t>si</a:t>
            </a:r>
            <a:r>
              <a:rPr lang="en-GB" baseline="0" dirty="0" smtClean="0"/>
              <a:t> </a:t>
            </a:r>
            <a:r>
              <a:rPr lang="en-GB" baseline="0" dirty="0" err="1" smtClean="0"/>
              <a:t>suppone</a:t>
            </a:r>
            <a:r>
              <a:rPr lang="en-GB" baseline="0" dirty="0" smtClean="0"/>
              <a:t> </a:t>
            </a:r>
            <a:r>
              <a:rPr lang="en-GB" baseline="0" dirty="0" err="1" smtClean="0"/>
              <a:t>rotto</a:t>
            </a:r>
            <a:r>
              <a:rPr lang="en-GB" baseline="0" dirty="0" smtClean="0"/>
              <a:t> </a:t>
            </a:r>
            <a:r>
              <a:rPr lang="en-GB" baseline="0" dirty="0" err="1" smtClean="0"/>
              <a:t>il</a:t>
            </a:r>
            <a:r>
              <a:rPr lang="en-GB" baseline="0" dirty="0" smtClean="0"/>
              <a:t> DLP.</a:t>
            </a:r>
          </a:p>
          <a:p>
            <a:r>
              <a:rPr lang="en-GB" baseline="0" dirty="0" err="1" smtClean="0"/>
              <a:t>Vedi</a:t>
            </a:r>
            <a:r>
              <a:rPr lang="en-GB" baseline="0" dirty="0" smtClean="0"/>
              <a:t> </a:t>
            </a:r>
            <a:r>
              <a:rPr lang="en-GB" baseline="0" dirty="0" err="1" smtClean="0"/>
              <a:t>anche</a:t>
            </a:r>
            <a:r>
              <a:rPr lang="en-GB" baseline="0" dirty="0" smtClean="0"/>
              <a:t> CT SOUNDNESS in Maxwell’s speech!!!!!</a:t>
            </a:r>
            <a:endParaRPr lang="en-GB" dirty="0"/>
          </a:p>
        </p:txBody>
      </p:sp>
    </p:spTree>
    <p:extLst>
      <p:ext uri="{BB962C8B-B14F-4D97-AF65-F5344CB8AC3E}">
        <p14:creationId xmlns:p14="http://schemas.microsoft.com/office/powerpoint/2010/main" val="195700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smtClean="0">
                <a:solidFill>
                  <a:schemeClr val="tx1"/>
                </a:solidFill>
              </a:rPr>
              <a:t>(</a:t>
            </a:r>
            <a:r>
              <a:rPr lang="en-GB" sz="1800" i="1" dirty="0" smtClean="0">
                <a:solidFill>
                  <a:schemeClr val="tx1"/>
                </a:solidFill>
              </a:rPr>
              <a:t>Chain</a:t>
            </a:r>
            <a:r>
              <a:rPr lang="en-GB" sz="1800" dirty="0" smtClean="0">
                <a:solidFill>
                  <a:schemeClr val="tx1"/>
                </a:solidFill>
              </a:rPr>
              <a:t> e.g.)</a:t>
            </a:r>
            <a:r>
              <a:rPr lang="en-GB" sz="1100" baseline="0" dirty="0" smtClean="0">
                <a:solidFill>
                  <a:srgbClr val="000000"/>
                </a:solidFill>
              </a:rPr>
              <a:t> for what concerns other protocols</a:t>
            </a:r>
            <a:endParaRPr lang="en-GB" sz="1800" dirty="0" smtClean="0">
              <a:solidFill>
                <a:schemeClr val="tx1"/>
              </a:solidFill>
            </a:endParaRPr>
          </a:p>
        </p:txBody>
      </p:sp>
    </p:spTree>
    <p:extLst>
      <p:ext uri="{BB962C8B-B14F-4D97-AF65-F5344CB8AC3E}">
        <p14:creationId xmlns:p14="http://schemas.microsoft.com/office/powerpoint/2010/main" val="1056259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36b91be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36b91be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err="1" smtClean="0"/>
              <a:t>Mettere</a:t>
            </a:r>
            <a:r>
              <a:rPr lang="en-GB" dirty="0" smtClean="0"/>
              <a:t> a </a:t>
            </a:r>
            <a:r>
              <a:rPr lang="en-GB" dirty="0" err="1" smtClean="0"/>
              <a:t>posto</a:t>
            </a:r>
            <a:r>
              <a:rPr lang="en-GB" dirty="0" smtClean="0"/>
              <a:t>..</a:t>
            </a:r>
            <a:endParaRPr lang="en-GB" dirty="0"/>
          </a:p>
        </p:txBody>
      </p:sp>
    </p:spTree>
    <p:extLst>
      <p:ext uri="{BB962C8B-B14F-4D97-AF65-F5344CB8AC3E}">
        <p14:creationId xmlns:p14="http://schemas.microsoft.com/office/powerpoint/2010/main" val="1815621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mr-IN" dirty="0" smtClean="0"/>
              <a:t>…</a:t>
            </a:r>
            <a:r>
              <a:rPr lang="it-IT" dirty="0" err="1" smtClean="0"/>
              <a:t>as</a:t>
            </a:r>
            <a:r>
              <a:rPr lang="it-IT" dirty="0" smtClean="0"/>
              <a:t> a </a:t>
            </a:r>
            <a:r>
              <a:rPr lang="it-IT" dirty="0" err="1" smtClean="0"/>
              <a:t>consequence</a:t>
            </a:r>
            <a:r>
              <a:rPr lang="it-IT" dirty="0" smtClean="0"/>
              <a:t> of additive </a:t>
            </a:r>
            <a:r>
              <a:rPr lang="it-IT" dirty="0" err="1" smtClean="0"/>
              <a:t>homomorphism</a:t>
            </a:r>
            <a:r>
              <a:rPr lang="it-IT" dirty="0" smtClean="0"/>
              <a:t>.</a:t>
            </a:r>
            <a:endParaRPr lang="it-IT" dirty="0"/>
          </a:p>
        </p:txBody>
      </p:sp>
    </p:spTree>
    <p:extLst>
      <p:ext uri="{BB962C8B-B14F-4D97-AF65-F5344CB8AC3E}">
        <p14:creationId xmlns:p14="http://schemas.microsoft.com/office/powerpoint/2010/main" val="184068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365529f4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365529f4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cap="none" dirty="0" smtClean="0">
                <a:solidFill>
                  <a:srgbClr val="000000"/>
                </a:solidFill>
                <a:effectLst/>
                <a:latin typeface="Arial"/>
                <a:ea typeface="Arial"/>
                <a:cs typeface="Arial"/>
                <a:sym typeface="Arial"/>
              </a:rPr>
              <a:t>Zero-</a:t>
            </a:r>
            <a:r>
              <a:rPr lang="it-IT" sz="1100" b="0" i="0" u="none" strike="noStrike" cap="none" dirty="0" err="1" smtClean="0">
                <a:solidFill>
                  <a:srgbClr val="000000"/>
                </a:solidFill>
                <a:effectLst/>
                <a:latin typeface="Arial"/>
                <a:ea typeface="Arial"/>
                <a:cs typeface="Arial"/>
                <a:sym typeface="Arial"/>
              </a:rPr>
              <a:t>knowledge</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proofs</a:t>
            </a:r>
            <a:r>
              <a:rPr lang="it-IT" sz="1100" b="0" i="0" u="none" strike="noStrike" cap="none" dirty="0" smtClean="0">
                <a:solidFill>
                  <a:srgbClr val="000000"/>
                </a:solidFill>
                <a:effectLst/>
                <a:latin typeface="Arial"/>
                <a:ea typeface="Arial"/>
                <a:cs typeface="Arial"/>
                <a:sym typeface="Arial"/>
              </a:rPr>
              <a:t> are </a:t>
            </a:r>
            <a:r>
              <a:rPr lang="it-IT" sz="1100" b="0" i="0" u="none" strike="noStrike" cap="none" dirty="0" err="1" smtClean="0">
                <a:solidFill>
                  <a:srgbClr val="000000"/>
                </a:solidFill>
                <a:effectLst/>
                <a:latin typeface="Arial"/>
                <a:ea typeface="Arial"/>
                <a:cs typeface="Arial"/>
                <a:sym typeface="Arial"/>
              </a:rPr>
              <a:t>not</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proofs</a:t>
            </a:r>
            <a:r>
              <a:rPr lang="it-IT" sz="1100" b="0" i="0" u="none" strike="noStrike" cap="none" dirty="0" smtClean="0">
                <a:solidFill>
                  <a:srgbClr val="000000"/>
                </a:solidFill>
                <a:effectLst/>
                <a:latin typeface="Arial"/>
                <a:ea typeface="Arial"/>
                <a:cs typeface="Arial"/>
                <a:sym typeface="Arial"/>
              </a:rPr>
              <a:t> in the </a:t>
            </a:r>
            <a:r>
              <a:rPr lang="it-IT" sz="1100" b="0" i="0" u="none" strike="noStrike" cap="none" dirty="0" err="1" smtClean="0">
                <a:solidFill>
                  <a:srgbClr val="000000"/>
                </a:solidFill>
                <a:effectLst/>
                <a:latin typeface="Arial"/>
                <a:ea typeface="Arial"/>
                <a:cs typeface="Arial"/>
                <a:sym typeface="Arial"/>
              </a:rPr>
              <a:t>mathematical</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sense</a:t>
            </a:r>
            <a:r>
              <a:rPr lang="it-IT" sz="1100" b="0" i="0" u="none" strike="noStrike" cap="none" dirty="0" smtClean="0">
                <a:solidFill>
                  <a:srgbClr val="000000"/>
                </a:solidFill>
                <a:effectLst/>
                <a:latin typeface="Arial"/>
                <a:ea typeface="Arial"/>
                <a:cs typeface="Arial"/>
                <a:sym typeface="Arial"/>
              </a:rPr>
              <a:t> of the </a:t>
            </a:r>
            <a:r>
              <a:rPr lang="it-IT" sz="1100" b="0" i="0" u="none" strike="noStrike" cap="none" dirty="0" err="1" smtClean="0">
                <a:solidFill>
                  <a:srgbClr val="000000"/>
                </a:solidFill>
                <a:effectLst/>
                <a:latin typeface="Arial"/>
                <a:ea typeface="Arial"/>
                <a:cs typeface="Arial"/>
                <a:sym typeface="Arial"/>
              </a:rPr>
              <a:t>term</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because</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there</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is</a:t>
            </a:r>
            <a:r>
              <a:rPr lang="it-IT" sz="1100" b="0" i="0" u="none" strike="noStrike" cap="none" dirty="0" smtClean="0">
                <a:solidFill>
                  <a:srgbClr val="000000"/>
                </a:solidFill>
                <a:effectLst/>
                <a:latin typeface="Arial"/>
                <a:ea typeface="Arial"/>
                <a:cs typeface="Arial"/>
                <a:sym typeface="Arial"/>
              </a:rPr>
              <a:t> some small </a:t>
            </a:r>
            <a:r>
              <a:rPr lang="it-IT" sz="1100" b="0" i="0" u="none" strike="noStrike" cap="none" dirty="0" err="1" smtClean="0">
                <a:solidFill>
                  <a:srgbClr val="000000"/>
                </a:solidFill>
                <a:effectLst/>
                <a:latin typeface="Arial"/>
                <a:ea typeface="Arial"/>
                <a:cs typeface="Arial"/>
                <a:sym typeface="Arial"/>
              </a:rPr>
              <a:t>probability</a:t>
            </a:r>
            <a:r>
              <a:rPr lang="it-IT" sz="1100" b="0" i="0" u="none" strike="noStrike" cap="none" dirty="0" smtClean="0">
                <a:solidFill>
                  <a:srgbClr val="000000"/>
                </a:solidFill>
                <a:effectLst/>
                <a:latin typeface="Arial"/>
                <a:ea typeface="Arial"/>
                <a:cs typeface="Arial"/>
                <a:sym typeface="Arial"/>
              </a:rPr>
              <a:t>, the </a:t>
            </a:r>
            <a:r>
              <a:rPr lang="it-IT" sz="1100" b="0" i="1" u="none" strike="noStrike" cap="none" dirty="0" err="1" smtClean="0">
                <a:solidFill>
                  <a:srgbClr val="000000"/>
                </a:solidFill>
                <a:effectLst/>
                <a:latin typeface="Arial"/>
                <a:ea typeface="Arial"/>
                <a:cs typeface="Arial"/>
                <a:sym typeface="Arial"/>
              </a:rPr>
              <a:t>soundness</a:t>
            </a:r>
            <a:r>
              <a:rPr lang="it-IT" sz="1100" b="0" i="1" u="none" strike="noStrike" cap="none" dirty="0" smtClean="0">
                <a:solidFill>
                  <a:srgbClr val="000000"/>
                </a:solidFill>
                <a:effectLst/>
                <a:latin typeface="Arial"/>
                <a:ea typeface="Arial"/>
                <a:cs typeface="Arial"/>
                <a:sym typeface="Arial"/>
              </a:rPr>
              <a:t> </a:t>
            </a:r>
            <a:r>
              <a:rPr lang="it-IT" sz="1100" b="0" i="1" u="none" strike="noStrike" cap="none" dirty="0" err="1" smtClean="0">
                <a:solidFill>
                  <a:srgbClr val="000000"/>
                </a:solidFill>
                <a:effectLst/>
                <a:latin typeface="Arial"/>
                <a:ea typeface="Arial"/>
                <a:cs typeface="Arial"/>
                <a:sym typeface="Arial"/>
              </a:rPr>
              <a:t>error</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that</a:t>
            </a:r>
            <a:r>
              <a:rPr lang="it-IT" sz="1100" b="0" i="0" u="none" strike="noStrike" cap="none" dirty="0" smtClean="0">
                <a:solidFill>
                  <a:srgbClr val="000000"/>
                </a:solidFill>
                <a:effectLst/>
                <a:latin typeface="Arial"/>
                <a:ea typeface="Arial"/>
                <a:cs typeface="Arial"/>
                <a:sym typeface="Arial"/>
              </a:rPr>
              <a:t> a </a:t>
            </a:r>
            <a:r>
              <a:rPr lang="it-IT" sz="1100" b="0" i="0" u="none" strike="noStrike" cap="none" dirty="0" err="1" smtClean="0">
                <a:solidFill>
                  <a:srgbClr val="000000"/>
                </a:solidFill>
                <a:effectLst/>
                <a:latin typeface="Arial"/>
                <a:ea typeface="Arial"/>
                <a:cs typeface="Arial"/>
                <a:sym typeface="Arial"/>
              </a:rPr>
              <a:t>cheating</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prover</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will</a:t>
            </a:r>
            <a:r>
              <a:rPr lang="it-IT" sz="1100" b="0" i="0" u="none" strike="noStrike" cap="none" dirty="0" smtClean="0">
                <a:solidFill>
                  <a:srgbClr val="000000"/>
                </a:solidFill>
                <a:effectLst/>
                <a:latin typeface="Arial"/>
                <a:ea typeface="Arial"/>
                <a:cs typeface="Arial"/>
                <a:sym typeface="Arial"/>
              </a:rPr>
              <a:t> be </a:t>
            </a:r>
            <a:r>
              <a:rPr lang="it-IT" sz="1100" b="0" i="0" u="none" strike="noStrike" cap="none" dirty="0" err="1" smtClean="0">
                <a:solidFill>
                  <a:srgbClr val="000000"/>
                </a:solidFill>
                <a:effectLst/>
                <a:latin typeface="Arial"/>
                <a:ea typeface="Arial"/>
                <a:cs typeface="Arial"/>
                <a:sym typeface="Arial"/>
              </a:rPr>
              <a:t>able</a:t>
            </a:r>
            <a:r>
              <a:rPr lang="it-IT" sz="1100" b="0" i="0" u="none" strike="noStrike" cap="none" dirty="0" smtClean="0">
                <a:solidFill>
                  <a:srgbClr val="000000"/>
                </a:solidFill>
                <a:effectLst/>
                <a:latin typeface="Arial"/>
                <a:ea typeface="Arial"/>
                <a:cs typeface="Arial"/>
                <a:sym typeface="Arial"/>
              </a:rPr>
              <a:t> to convince the </a:t>
            </a:r>
            <a:r>
              <a:rPr lang="it-IT" sz="1100" b="0" i="0" u="none" strike="noStrike" cap="none" dirty="0" err="1" smtClean="0">
                <a:solidFill>
                  <a:srgbClr val="000000"/>
                </a:solidFill>
                <a:effectLst/>
                <a:latin typeface="Arial"/>
                <a:ea typeface="Arial"/>
                <a:cs typeface="Arial"/>
                <a:sym typeface="Arial"/>
              </a:rPr>
              <a:t>verifier</a:t>
            </a:r>
            <a:r>
              <a:rPr lang="it-IT" sz="1100" b="0" i="0" u="none" strike="noStrike" cap="none" dirty="0" smtClean="0">
                <a:solidFill>
                  <a:srgbClr val="000000"/>
                </a:solidFill>
                <a:effectLst/>
                <a:latin typeface="Arial"/>
                <a:ea typeface="Arial"/>
                <a:cs typeface="Arial"/>
                <a:sym typeface="Arial"/>
              </a:rPr>
              <a:t> of a false statement. In </a:t>
            </a:r>
            <a:r>
              <a:rPr lang="it-IT" sz="1100" b="0" i="0" u="none" strike="noStrike" cap="none" dirty="0" err="1" smtClean="0">
                <a:solidFill>
                  <a:srgbClr val="000000"/>
                </a:solidFill>
                <a:effectLst/>
                <a:latin typeface="Arial"/>
                <a:ea typeface="Arial"/>
                <a:cs typeface="Arial"/>
                <a:sym typeface="Arial"/>
              </a:rPr>
              <a:t>other</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words</a:t>
            </a:r>
            <a:r>
              <a:rPr lang="it-IT" sz="1100" b="0" i="0" u="none" strike="noStrike" cap="none" dirty="0" smtClean="0">
                <a:solidFill>
                  <a:srgbClr val="000000"/>
                </a:solidFill>
                <a:effectLst/>
                <a:latin typeface="Arial"/>
                <a:ea typeface="Arial"/>
                <a:cs typeface="Arial"/>
                <a:sym typeface="Arial"/>
              </a:rPr>
              <a:t>, zero-</a:t>
            </a:r>
            <a:r>
              <a:rPr lang="it-IT" sz="1100" b="0" i="0" u="none" strike="noStrike" cap="none" dirty="0" err="1" smtClean="0">
                <a:solidFill>
                  <a:srgbClr val="000000"/>
                </a:solidFill>
                <a:effectLst/>
                <a:latin typeface="Arial"/>
                <a:ea typeface="Arial"/>
                <a:cs typeface="Arial"/>
                <a:sym typeface="Arial"/>
              </a:rPr>
              <a:t>knowledge</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proofs</a:t>
            </a:r>
            <a:r>
              <a:rPr lang="it-IT" sz="1100" b="0" i="0" u="none" strike="noStrike" cap="none" dirty="0" smtClean="0">
                <a:solidFill>
                  <a:srgbClr val="000000"/>
                </a:solidFill>
                <a:effectLst/>
                <a:latin typeface="Arial"/>
                <a:ea typeface="Arial"/>
                <a:cs typeface="Arial"/>
                <a:sym typeface="Arial"/>
              </a:rPr>
              <a:t> are </a:t>
            </a:r>
            <a:r>
              <a:rPr lang="it-IT" sz="1100" b="0" i="0" u="none" strike="noStrike" cap="none" dirty="0" err="1" smtClean="0">
                <a:solidFill>
                  <a:srgbClr val="000000"/>
                </a:solidFill>
                <a:effectLst/>
                <a:latin typeface="Arial"/>
                <a:ea typeface="Arial"/>
                <a:cs typeface="Arial"/>
                <a:sym typeface="Arial"/>
              </a:rPr>
              <a:t>probabilistic</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proofs</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rather</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than</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deterministic</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proofs</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However</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there</a:t>
            </a:r>
            <a:r>
              <a:rPr lang="it-IT" sz="1100" b="0" i="0" u="none" strike="noStrike" cap="none" dirty="0" smtClean="0">
                <a:solidFill>
                  <a:srgbClr val="000000"/>
                </a:solidFill>
                <a:effectLst/>
                <a:latin typeface="Arial"/>
                <a:ea typeface="Arial"/>
                <a:cs typeface="Arial"/>
                <a:sym typeface="Arial"/>
              </a:rPr>
              <a:t> are </a:t>
            </a:r>
            <a:r>
              <a:rPr lang="it-IT" sz="1100" b="0" i="0" u="none" strike="noStrike" cap="none" dirty="0" err="1" smtClean="0">
                <a:solidFill>
                  <a:srgbClr val="000000"/>
                </a:solidFill>
                <a:effectLst/>
                <a:latin typeface="Arial"/>
                <a:ea typeface="Arial"/>
                <a:cs typeface="Arial"/>
                <a:sym typeface="Arial"/>
              </a:rPr>
              <a:t>techniques</a:t>
            </a:r>
            <a:r>
              <a:rPr lang="it-IT" sz="1100" b="0" i="0" u="none" strike="noStrike" cap="none" dirty="0" smtClean="0">
                <a:solidFill>
                  <a:srgbClr val="000000"/>
                </a:solidFill>
                <a:effectLst/>
                <a:latin typeface="Arial"/>
                <a:ea typeface="Arial"/>
                <a:cs typeface="Arial"/>
                <a:sym typeface="Arial"/>
              </a:rPr>
              <a:t> to </a:t>
            </a:r>
            <a:r>
              <a:rPr lang="it-IT" sz="1100" b="0" i="0" u="none" strike="noStrike" cap="none" dirty="0" err="1" smtClean="0">
                <a:solidFill>
                  <a:srgbClr val="000000"/>
                </a:solidFill>
                <a:effectLst/>
                <a:latin typeface="Arial"/>
                <a:ea typeface="Arial"/>
                <a:cs typeface="Arial"/>
                <a:sym typeface="Arial"/>
              </a:rPr>
              <a:t>decrease</a:t>
            </a:r>
            <a:r>
              <a:rPr lang="it-IT" sz="1100" b="0" i="0" u="none" strike="noStrike" cap="none" dirty="0" smtClean="0">
                <a:solidFill>
                  <a:srgbClr val="000000"/>
                </a:solidFill>
                <a:effectLst/>
                <a:latin typeface="Arial"/>
                <a:ea typeface="Arial"/>
                <a:cs typeface="Arial"/>
                <a:sym typeface="Arial"/>
              </a:rPr>
              <a:t> the </a:t>
            </a:r>
            <a:r>
              <a:rPr lang="it-IT" sz="1100" b="0" i="0" u="none" strike="noStrike" cap="none" dirty="0" err="1" smtClean="0">
                <a:solidFill>
                  <a:srgbClr val="000000"/>
                </a:solidFill>
                <a:effectLst/>
                <a:latin typeface="Arial"/>
                <a:ea typeface="Arial"/>
                <a:cs typeface="Arial"/>
                <a:sym typeface="Arial"/>
              </a:rPr>
              <a:t>soundness</a:t>
            </a:r>
            <a:r>
              <a:rPr lang="it-IT" sz="1100" b="0" i="0" u="none" strike="noStrike" cap="none" dirty="0" smtClean="0">
                <a:solidFill>
                  <a:srgbClr val="000000"/>
                </a:solidFill>
                <a:effectLst/>
                <a:latin typeface="Arial"/>
                <a:ea typeface="Arial"/>
                <a:cs typeface="Arial"/>
                <a:sym typeface="Arial"/>
              </a:rPr>
              <a:t> </a:t>
            </a:r>
            <a:r>
              <a:rPr lang="it-IT" sz="1100" b="0" i="0" u="none" strike="noStrike" cap="none" dirty="0" err="1" smtClean="0">
                <a:solidFill>
                  <a:srgbClr val="000000"/>
                </a:solidFill>
                <a:effectLst/>
                <a:latin typeface="Arial"/>
                <a:ea typeface="Arial"/>
                <a:cs typeface="Arial"/>
                <a:sym typeface="Arial"/>
              </a:rPr>
              <a:t>error</a:t>
            </a:r>
            <a:r>
              <a:rPr lang="it-IT" sz="1100" b="0" i="0" u="none" strike="noStrike" cap="none" dirty="0" smtClean="0">
                <a:solidFill>
                  <a:srgbClr val="000000"/>
                </a:solidFill>
                <a:effectLst/>
                <a:latin typeface="Arial"/>
                <a:ea typeface="Arial"/>
                <a:cs typeface="Arial"/>
                <a:sym typeface="Arial"/>
              </a:rPr>
              <a:t> to </a:t>
            </a:r>
            <a:r>
              <a:rPr lang="it-IT" sz="1100" b="0" i="0" u="none" strike="noStrike" cap="none" dirty="0" err="1" smtClean="0">
                <a:solidFill>
                  <a:srgbClr val="000000"/>
                </a:solidFill>
                <a:effectLst/>
                <a:latin typeface="Arial"/>
                <a:ea typeface="Arial"/>
                <a:cs typeface="Arial"/>
                <a:sym typeface="Arial"/>
              </a:rPr>
              <a:t>negligibly</a:t>
            </a:r>
            <a:r>
              <a:rPr lang="it-IT" sz="1100" b="0" i="0" u="none" strike="noStrike" cap="none" dirty="0" smtClean="0">
                <a:solidFill>
                  <a:srgbClr val="000000"/>
                </a:solidFill>
                <a:effectLst/>
                <a:latin typeface="Arial"/>
                <a:ea typeface="Arial"/>
                <a:cs typeface="Arial"/>
                <a:sym typeface="Arial"/>
              </a:rPr>
              <a:t> small </a:t>
            </a:r>
            <a:r>
              <a:rPr lang="it-IT" sz="1100" b="0" i="0" u="none" strike="noStrike" cap="none" dirty="0" err="1" smtClean="0">
                <a:solidFill>
                  <a:srgbClr val="000000"/>
                </a:solidFill>
                <a:effectLst/>
                <a:latin typeface="Arial"/>
                <a:ea typeface="Arial"/>
                <a:cs typeface="Arial"/>
                <a:sym typeface="Arial"/>
              </a:rPr>
              <a:t>values</a:t>
            </a:r>
            <a:r>
              <a:rPr lang="it-IT" sz="1100" b="0" i="0" u="none" strike="noStrike" cap="none" dirty="0" smtClean="0">
                <a:solidFill>
                  <a:srgbClr val="000000"/>
                </a:solidFill>
                <a:effectLst/>
                <a:latin typeface="Arial"/>
                <a:ea typeface="Arial"/>
                <a:cs typeface="Arial"/>
                <a:sym typeface="Arial"/>
              </a:rPr>
              <a:t>.</a:t>
            </a:r>
            <a:endParaRPr lang="en-GB" dirty="0"/>
          </a:p>
        </p:txBody>
      </p:sp>
    </p:spTree>
    <p:extLst>
      <p:ext uri="{BB962C8B-B14F-4D97-AF65-F5344CB8AC3E}">
        <p14:creationId xmlns:p14="http://schemas.microsoft.com/office/powerpoint/2010/main" val="64406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Since the underlying mathematics</a:t>
            </a:r>
            <a:r>
              <a:rPr lang="en-GB" baseline="0" dirty="0" smtClean="0"/>
              <a:t> over commitments occurs over a finite field</a:t>
            </a:r>
            <a:r>
              <a:rPr lang="mr-IN" baseline="0" dirty="0" smtClean="0"/>
              <a:t>…</a:t>
            </a:r>
            <a:endParaRPr lang="en-GB" dirty="0"/>
          </a:p>
        </p:txBody>
      </p:sp>
    </p:spTree>
    <p:extLst>
      <p:ext uri="{BB962C8B-B14F-4D97-AF65-F5344CB8AC3E}">
        <p14:creationId xmlns:p14="http://schemas.microsoft.com/office/powerpoint/2010/main" val="1692490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noProof="0" dirty="0" smtClean="0">
                <a:solidFill>
                  <a:srgbClr val="000000"/>
                </a:solidFill>
                <a:effectLst/>
                <a:latin typeface="Arial"/>
                <a:ea typeface="Arial"/>
                <a:cs typeface="Arial"/>
                <a:sym typeface="Arial"/>
              </a:rPr>
              <a:t>Per </a:t>
            </a:r>
            <a:r>
              <a:rPr lang="en-GB" sz="1100" b="0" i="0" u="none" strike="noStrike" cap="none" noProof="0" dirty="0" err="1" smtClean="0">
                <a:solidFill>
                  <a:srgbClr val="000000"/>
                </a:solidFill>
                <a:effectLst/>
                <a:latin typeface="Arial"/>
                <a:ea typeface="Arial"/>
                <a:cs typeface="Arial"/>
                <a:sym typeface="Arial"/>
              </a:rPr>
              <a:t>il</a:t>
            </a:r>
            <a:r>
              <a:rPr lang="en-GB" sz="1100" b="0" i="0" u="none" strike="noStrike" cap="none" noProof="0" dirty="0" smtClean="0">
                <a:solidFill>
                  <a:srgbClr val="000000"/>
                </a:solidFill>
                <a:effectLst/>
                <a:latin typeface="Arial"/>
                <a:ea typeface="Arial"/>
                <a:cs typeface="Arial"/>
                <a:sym typeface="Arial"/>
              </a:rPr>
              <a:t> secondo </a:t>
            </a:r>
            <a:r>
              <a:rPr lang="en-GB" sz="1100" b="0" i="0" u="none" strike="noStrike" cap="none" noProof="0" dirty="0" err="1" smtClean="0">
                <a:solidFill>
                  <a:srgbClr val="000000"/>
                </a:solidFill>
                <a:effectLst/>
                <a:latin typeface="Arial"/>
                <a:ea typeface="Arial"/>
                <a:cs typeface="Arial"/>
                <a:sym typeface="Arial"/>
              </a:rPr>
              <a:t>punto</a:t>
            </a:r>
            <a:r>
              <a:rPr lang="en-GB" sz="1100" b="0" i="0" u="none" strike="noStrike" cap="none" noProof="0" dirty="0" smtClean="0">
                <a:solidFill>
                  <a:srgbClr val="000000"/>
                </a:solidFill>
                <a:effectLst/>
                <a:latin typeface="Arial"/>
                <a:ea typeface="Arial"/>
                <a:cs typeface="Arial"/>
                <a:sym typeface="Arial"/>
              </a:rPr>
              <a:t>, </a:t>
            </a:r>
            <a:r>
              <a:rPr lang="en-GB" sz="1100" b="0" i="0" u="none" strike="noStrike" cap="none" noProof="0" dirty="0" err="1" smtClean="0">
                <a:solidFill>
                  <a:srgbClr val="000000"/>
                </a:solidFill>
                <a:effectLst/>
                <a:latin typeface="Arial"/>
                <a:ea typeface="Arial"/>
                <a:cs typeface="Arial"/>
                <a:sym typeface="Arial"/>
              </a:rPr>
              <a:t>vedi</a:t>
            </a:r>
            <a:r>
              <a:rPr lang="en-GB" sz="1100" b="0" i="0" u="none" strike="noStrike" cap="none" noProof="0" dirty="0" smtClean="0">
                <a:solidFill>
                  <a:srgbClr val="000000"/>
                </a:solidFill>
                <a:effectLst/>
                <a:latin typeface="Arial"/>
                <a:ea typeface="Arial"/>
                <a:cs typeface="Arial"/>
                <a:sym typeface="Arial"/>
              </a:rPr>
              <a:t> </a:t>
            </a:r>
            <a:r>
              <a:rPr lang="en-GB" sz="1100" b="0" i="0" u="none" strike="noStrike" cap="none" noProof="0" dirty="0" err="1" smtClean="0">
                <a:solidFill>
                  <a:srgbClr val="000000"/>
                </a:solidFill>
                <a:effectLst/>
                <a:latin typeface="Arial"/>
                <a:ea typeface="Arial"/>
                <a:cs typeface="Arial"/>
                <a:sym typeface="Arial"/>
              </a:rPr>
              <a:t>introduzione</a:t>
            </a:r>
            <a:r>
              <a:rPr lang="en-GB" sz="1100" b="0" i="0" u="none" strike="noStrike" cap="none" baseline="0" noProof="0" dirty="0" smtClean="0">
                <a:solidFill>
                  <a:srgbClr val="000000"/>
                </a:solidFill>
                <a:effectLst/>
                <a:latin typeface="Arial"/>
                <a:ea typeface="Arial"/>
                <a:cs typeface="Arial"/>
                <a:sym typeface="Arial"/>
              </a:rPr>
              <a:t> a how to leak a secret.</a:t>
            </a:r>
            <a:endParaRPr lang="en-GB" sz="1100" b="0" i="0" u="none" strike="noStrike" cap="none" noProof="0" dirty="0" smtClean="0">
              <a:solidFill>
                <a:srgbClr val="000000"/>
              </a:solidFill>
              <a:effectLst/>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noProof="0" dirty="0" smtClean="0">
              <a:solidFill>
                <a:srgbClr val="000000"/>
              </a:solidFill>
              <a:effectLst/>
              <a:latin typeface="Arial"/>
              <a:ea typeface="Arial"/>
              <a:cs typeface="Arial"/>
              <a:sym typeface="Arial"/>
            </a:endParaRP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noProof="0" dirty="0" smtClean="0">
                <a:solidFill>
                  <a:srgbClr val="000000"/>
                </a:solidFill>
                <a:effectLst/>
                <a:latin typeface="Arial"/>
                <a:ea typeface="Arial"/>
                <a:cs typeface="Arial"/>
                <a:sym typeface="Arial"/>
              </a:rPr>
              <a:t>Per</a:t>
            </a:r>
            <a:r>
              <a:rPr lang="en-GB" sz="1100" b="0" i="0" u="none" strike="noStrike" cap="none" baseline="0" noProof="0" dirty="0" smtClean="0">
                <a:solidFill>
                  <a:srgbClr val="000000"/>
                </a:solidFill>
                <a:effectLst/>
                <a:latin typeface="Arial"/>
                <a:ea typeface="Arial"/>
                <a:cs typeface="Arial"/>
                <a:sym typeface="Arial"/>
              </a:rPr>
              <a:t> </a:t>
            </a:r>
            <a:r>
              <a:rPr lang="en-GB" sz="1100" b="0" i="0" u="none" strike="noStrike" cap="none" baseline="0" noProof="0" dirty="0" err="1" smtClean="0">
                <a:solidFill>
                  <a:srgbClr val="000000"/>
                </a:solidFill>
                <a:effectLst/>
                <a:latin typeface="Arial"/>
                <a:ea typeface="Arial"/>
                <a:cs typeface="Arial"/>
                <a:sym typeface="Arial"/>
              </a:rPr>
              <a:t>il</a:t>
            </a:r>
            <a:r>
              <a:rPr lang="en-GB" sz="1100" b="0" i="0" u="none" strike="noStrike" cap="none" baseline="0" noProof="0" dirty="0" smtClean="0">
                <a:solidFill>
                  <a:srgbClr val="000000"/>
                </a:solidFill>
                <a:effectLst/>
                <a:latin typeface="Arial"/>
                <a:ea typeface="Arial"/>
                <a:cs typeface="Arial"/>
                <a:sym typeface="Arial"/>
              </a:rPr>
              <a:t> </a:t>
            </a:r>
            <a:r>
              <a:rPr lang="en-GB" sz="1100" b="0" i="0" u="none" strike="noStrike" cap="none" baseline="0" noProof="0" dirty="0" err="1" smtClean="0">
                <a:solidFill>
                  <a:srgbClr val="000000"/>
                </a:solidFill>
                <a:effectLst/>
                <a:latin typeface="Arial"/>
                <a:ea typeface="Arial"/>
                <a:cs typeface="Arial"/>
                <a:sym typeface="Arial"/>
              </a:rPr>
              <a:t>punto</a:t>
            </a:r>
            <a:r>
              <a:rPr lang="en-GB" sz="1100" b="0" i="0" u="none" strike="noStrike" cap="none" baseline="0" noProof="0" dirty="0" smtClean="0">
                <a:solidFill>
                  <a:srgbClr val="000000"/>
                </a:solidFill>
                <a:effectLst/>
                <a:latin typeface="Arial"/>
                <a:ea typeface="Arial"/>
                <a:cs typeface="Arial"/>
                <a:sym typeface="Arial"/>
              </a:rPr>
              <a:t> </a:t>
            </a:r>
            <a:r>
              <a:rPr lang="en-GB" sz="1100" b="0" i="0" u="none" strike="noStrike" cap="none" baseline="0" noProof="0" dirty="0" err="1" smtClean="0">
                <a:solidFill>
                  <a:srgbClr val="000000"/>
                </a:solidFill>
                <a:effectLst/>
                <a:latin typeface="Arial"/>
                <a:ea typeface="Arial"/>
                <a:cs typeface="Arial"/>
                <a:sym typeface="Arial"/>
              </a:rPr>
              <a:t>delle</a:t>
            </a:r>
            <a:r>
              <a:rPr lang="en-GB" sz="1100" b="0" i="0" u="none" strike="noStrike" cap="none" baseline="0" noProof="0" dirty="0" smtClean="0">
                <a:solidFill>
                  <a:srgbClr val="000000"/>
                </a:solidFill>
                <a:effectLst/>
                <a:latin typeface="Arial"/>
                <a:ea typeface="Arial"/>
                <a:cs typeface="Arial"/>
                <a:sym typeface="Arial"/>
              </a:rPr>
              <a:t> group signatures:</a:t>
            </a:r>
            <a:endParaRPr lang="en-GB" sz="1100" b="0" i="0" u="none" strike="noStrike" cap="none" noProof="0" dirty="0" smtClean="0">
              <a:solidFill>
                <a:srgbClr val="000000"/>
              </a:solidFill>
              <a:effectLst/>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noProof="0" dirty="0" smtClean="0">
                <a:solidFill>
                  <a:srgbClr val="000000"/>
                </a:solidFill>
                <a:effectLst/>
                <a:latin typeface="Arial"/>
                <a:ea typeface="Arial"/>
                <a:cs typeface="Arial"/>
                <a:sym typeface="Arial"/>
              </a:rPr>
              <a:t>group signature scheme was introduced in 1991 by </a:t>
            </a:r>
            <a:r>
              <a:rPr lang="en-GB" sz="1100" b="0" i="0" u="none" strike="noStrike" cap="none" noProof="0" dirty="0" err="1" smtClean="0">
                <a:solidFill>
                  <a:srgbClr val="000000"/>
                </a:solidFill>
                <a:effectLst/>
                <a:latin typeface="Arial"/>
                <a:ea typeface="Arial"/>
                <a:cs typeface="Arial"/>
                <a:sym typeface="Arial"/>
              </a:rPr>
              <a:t>Chaum</a:t>
            </a:r>
            <a:r>
              <a:rPr lang="en-GB" sz="1100" b="0" i="0" u="none" strike="noStrike" cap="none" noProof="0" dirty="0" smtClean="0">
                <a:solidFill>
                  <a:srgbClr val="000000"/>
                </a:solidFill>
                <a:effectLst/>
                <a:latin typeface="Arial"/>
                <a:ea typeface="Arial"/>
                <a:cs typeface="Arial"/>
                <a:sym typeface="Arial"/>
              </a:rPr>
              <a:t> and van </a:t>
            </a:r>
            <a:r>
              <a:rPr lang="en-GB" sz="1100" b="0" i="0" u="none" strike="noStrike" cap="none" noProof="0" dirty="0" err="1" smtClean="0">
                <a:solidFill>
                  <a:srgbClr val="000000"/>
                </a:solidFill>
                <a:effectLst/>
                <a:latin typeface="Arial"/>
                <a:ea typeface="Arial"/>
                <a:cs typeface="Arial"/>
                <a:sym typeface="Arial"/>
              </a:rPr>
              <a:t>Heyst</a:t>
            </a:r>
            <a:r>
              <a:rPr lang="en-GB" sz="1100" b="0" i="0" u="none" strike="noStrike" cap="none" noProof="0" dirty="0" smtClean="0">
                <a:solidFill>
                  <a:srgbClr val="000000"/>
                </a:solidFill>
                <a:effectLst/>
                <a:latin typeface="Arial"/>
                <a:ea typeface="Arial"/>
                <a:cs typeface="Arial"/>
                <a:sym typeface="Arial"/>
              </a:rPr>
              <a:t> [CV91].</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noProof="0" dirty="0" smtClean="0">
              <a:solidFill>
                <a:srgbClr val="000000"/>
              </a:solidFill>
              <a:effectLst/>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noProof="0" dirty="0" smtClean="0">
                <a:solidFill>
                  <a:srgbClr val="000000"/>
                </a:solidFill>
                <a:effectLst/>
                <a:latin typeface="Arial"/>
                <a:ea typeface="Arial"/>
                <a:cs typeface="Arial"/>
                <a:sym typeface="Arial"/>
              </a:rPr>
              <a:t>In such a scheme, a trusted group manager pre-defines certain groups of users and distributes specially designed keys to their members. Individual members can then use these keys to anonymously sign messages on behalf of their group. The signatures produced by different group members look indistinguishable to their verifiers</a:t>
            </a:r>
            <a:r>
              <a:rPr lang="en-GB" sz="1100" b="1" i="0" u="none" strike="noStrike" cap="none" noProof="0" dirty="0" smtClean="0">
                <a:solidFill>
                  <a:srgbClr val="000000"/>
                </a:solidFill>
                <a:effectLst/>
                <a:latin typeface="Arial"/>
                <a:ea typeface="Arial"/>
                <a:cs typeface="Arial"/>
                <a:sym typeface="Arial"/>
              </a:rPr>
              <a:t>, but not to the group manager who can revoke the anonymity of misbehaving signers</a:t>
            </a:r>
            <a:r>
              <a:rPr lang="en-GB" sz="1100" b="0" i="0" u="none" strike="noStrike" cap="none" noProof="0" dirty="0" smtClean="0">
                <a:solidFill>
                  <a:srgbClr val="000000"/>
                </a:solidFill>
                <a:effectLst/>
                <a:latin typeface="Arial"/>
                <a:ea typeface="Arial"/>
                <a:cs typeface="Arial"/>
                <a:sym typeface="Arial"/>
              </a:rPr>
              <a:t>. </a:t>
            </a:r>
            <a:endParaRPr lang="en-GB" noProof="0" dirty="0" smtClean="0"/>
          </a:p>
          <a:p>
            <a:endParaRPr lang="en-GB" noProof="0" dirty="0"/>
          </a:p>
        </p:txBody>
      </p:sp>
    </p:spTree>
    <p:extLst>
      <p:ext uri="{BB962C8B-B14F-4D97-AF65-F5344CB8AC3E}">
        <p14:creationId xmlns:p14="http://schemas.microsoft.com/office/powerpoint/2010/main" val="64977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Ring signatures because rings are geometric regions</a:t>
            </a:r>
            <a:r>
              <a:rPr lang="en-GB" baseline="0" dirty="0" smtClean="0"/>
              <a:t> w/ uniform periphery and no </a:t>
            </a:r>
            <a:r>
              <a:rPr lang="en-GB" baseline="0" dirty="0" err="1" smtClean="0"/>
              <a:t>center</a:t>
            </a:r>
            <a:r>
              <a:rPr lang="en-GB" baseline="0" dirty="0" smtClean="0"/>
              <a:t>, thus invoking the absence of a group manager with the possibility to</a:t>
            </a:r>
            <a:r>
              <a:rPr lang="en-GB" sz="1100" b="0" i="0" u="none" strike="noStrike" cap="none" dirty="0" smtClean="0">
                <a:solidFill>
                  <a:srgbClr val="000000"/>
                </a:solidFill>
                <a:effectLst/>
                <a:latin typeface="Arial"/>
                <a:ea typeface="Arial"/>
                <a:cs typeface="Arial"/>
                <a:sym typeface="Arial"/>
              </a:rPr>
              <a:t> revoke the anonymity of misbehaving signers</a:t>
            </a:r>
            <a:r>
              <a:rPr lang="en-GB" sz="1100" b="0" i="0" u="none" strike="noStrike" cap="none" baseline="0" dirty="0" smtClean="0">
                <a:solidFill>
                  <a:srgbClr val="000000"/>
                </a:solidFill>
                <a:effectLst/>
                <a:latin typeface="Arial"/>
                <a:ea typeface="Arial"/>
                <a:cs typeface="Arial"/>
                <a:sym typeface="Arial"/>
              </a:rPr>
              <a:t> (typical of group signatures).</a:t>
            </a:r>
            <a:endParaRPr lang="en-GB" dirty="0" smtClean="0"/>
          </a:p>
          <a:p>
            <a:endParaRPr lang="en-GB" dirty="0"/>
          </a:p>
        </p:txBody>
      </p:sp>
    </p:spTree>
    <p:extLst>
      <p:ext uri="{BB962C8B-B14F-4D97-AF65-F5344CB8AC3E}">
        <p14:creationId xmlns:p14="http://schemas.microsoft.com/office/powerpoint/2010/main" val="1754913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Reduction</a:t>
            </a:r>
            <a:r>
              <a:rPr lang="en-GB" baseline="0" dirty="0" smtClean="0"/>
              <a:t> in size and commitment structure </a:t>
            </a:r>
            <a:r>
              <a:rPr lang="en-GB" baseline="0" dirty="0" err="1" smtClean="0"/>
              <a:t>wrt</a:t>
            </a:r>
            <a:r>
              <a:rPr lang="en-GB" baseline="0" dirty="0" smtClean="0"/>
              <a:t> to earlier ring signatures primarily due to the ability of this scheme to allow use of several flavours of pubkeys at the same time (the ones for integer factoring based schemes and the ones for discrete-log based schemes). Moreover, if with DL-type keys only, it yields shorter signatures than the one obtained via previous schemes.</a:t>
            </a:r>
            <a:endParaRPr lang="en-GB" dirty="0"/>
          </a:p>
        </p:txBody>
      </p:sp>
    </p:spTree>
    <p:extLst>
      <p:ext uri="{BB962C8B-B14F-4D97-AF65-F5344CB8AC3E}">
        <p14:creationId xmlns:p14="http://schemas.microsoft.com/office/powerpoint/2010/main" val="1028192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54695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3679b4c7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3679b4c7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679b4c7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3679b4c7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err="1" smtClean="0"/>
              <a:t>Ovviamente</a:t>
            </a:r>
            <a:r>
              <a:rPr lang="en-GB" dirty="0" smtClean="0"/>
              <a:t> poi </a:t>
            </a:r>
            <a:r>
              <a:rPr lang="en-GB" dirty="0" err="1" smtClean="0"/>
              <a:t>si</a:t>
            </a:r>
            <a:r>
              <a:rPr lang="en-GB" dirty="0" smtClean="0"/>
              <a:t> </a:t>
            </a:r>
            <a:r>
              <a:rPr lang="en-GB" dirty="0" err="1" smtClean="0"/>
              <a:t>presta</a:t>
            </a:r>
            <a:r>
              <a:rPr lang="en-GB" baseline="0" dirty="0" smtClean="0"/>
              <a:t> a opportune </a:t>
            </a:r>
            <a:r>
              <a:rPr lang="en-GB" baseline="0" dirty="0" err="1" smtClean="0"/>
              <a:t>generalizzazioni</a:t>
            </a:r>
            <a:r>
              <a:rPr lang="en-GB" baseline="0" dirty="0" smtClean="0"/>
              <a:t>.</a:t>
            </a:r>
            <a:endParaRPr lang="en-GB" dirty="0"/>
          </a:p>
        </p:txBody>
      </p:sp>
    </p:spTree>
    <p:extLst>
      <p:ext uri="{BB962C8B-B14F-4D97-AF65-F5344CB8AC3E}">
        <p14:creationId xmlns:p14="http://schemas.microsoft.com/office/powerpoint/2010/main" val="30158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PPT = probabilistic polynomial time</a:t>
            </a:r>
            <a:endParaRPr lang="en-GB" dirty="0"/>
          </a:p>
        </p:txBody>
      </p:sp>
    </p:spTree>
    <p:extLst>
      <p:ext uri="{BB962C8B-B14F-4D97-AF65-F5344CB8AC3E}">
        <p14:creationId xmlns:p14="http://schemas.microsoft.com/office/powerpoint/2010/main" val="14187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err="1" smtClean="0"/>
              <a:t>Ipotesi</a:t>
            </a:r>
            <a:r>
              <a:rPr lang="en-GB" dirty="0" smtClean="0"/>
              <a:t> </a:t>
            </a:r>
            <a:r>
              <a:rPr lang="en-GB" dirty="0" err="1" smtClean="0"/>
              <a:t>generiche</a:t>
            </a:r>
            <a:r>
              <a:rPr lang="en-GB" dirty="0" smtClean="0"/>
              <a:t> </a:t>
            </a:r>
            <a:r>
              <a:rPr lang="en-GB" dirty="0" err="1" smtClean="0"/>
              <a:t>anche</a:t>
            </a:r>
            <a:r>
              <a:rPr lang="en-GB" dirty="0" smtClean="0"/>
              <a:t> </a:t>
            </a:r>
            <a:r>
              <a:rPr lang="en-GB" dirty="0" err="1" smtClean="0"/>
              <a:t>valide</a:t>
            </a:r>
            <a:r>
              <a:rPr lang="en-GB" dirty="0" smtClean="0"/>
              <a:t> per la </a:t>
            </a:r>
            <a:r>
              <a:rPr lang="en-GB" dirty="0" err="1" smtClean="0"/>
              <a:t>definizione</a:t>
            </a:r>
            <a:r>
              <a:rPr lang="en-GB" baseline="0" dirty="0" smtClean="0"/>
              <a:t> di Pedersen commitment </a:t>
            </a:r>
            <a:r>
              <a:rPr lang="en-GB" baseline="0" dirty="0" err="1" smtClean="0"/>
              <a:t>ovviamente</a:t>
            </a:r>
            <a:r>
              <a:rPr lang="en-GB" baseline="0" dirty="0" smtClean="0"/>
              <a:t>.</a:t>
            </a:r>
            <a:endParaRPr lang="en-GB" dirty="0"/>
          </a:p>
        </p:txBody>
      </p:sp>
    </p:spTree>
    <p:extLst>
      <p:ext uri="{BB962C8B-B14F-4D97-AF65-F5344CB8AC3E}">
        <p14:creationId xmlns:p14="http://schemas.microsoft.com/office/powerpoint/2010/main" val="23661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Nella</a:t>
            </a:r>
            <a:r>
              <a:rPr lang="en-GB" baseline="0" dirty="0" smtClean="0"/>
              <a:t> </a:t>
            </a:r>
            <a:r>
              <a:rPr lang="en-GB" baseline="0" dirty="0" err="1" smtClean="0"/>
              <a:t>tesi</a:t>
            </a:r>
            <a:r>
              <a:rPr lang="en-GB" baseline="0" dirty="0" smtClean="0"/>
              <a:t> </a:t>
            </a:r>
            <a:r>
              <a:rPr lang="en-GB" baseline="0" dirty="0" err="1" smtClean="0"/>
              <a:t>si</a:t>
            </a:r>
            <a:r>
              <a:rPr lang="en-GB" baseline="0" dirty="0" smtClean="0"/>
              <a:t> </a:t>
            </a:r>
            <a:r>
              <a:rPr lang="en-GB" baseline="0" dirty="0" err="1" smtClean="0"/>
              <a:t>puo</a:t>
            </a:r>
            <a:r>
              <a:rPr lang="en-GB" baseline="0" dirty="0" smtClean="0"/>
              <a:t> </a:t>
            </a:r>
            <a:r>
              <a:rPr lang="en-GB" baseline="0" dirty="0" err="1" smtClean="0"/>
              <a:t>anche</a:t>
            </a:r>
            <a:r>
              <a:rPr lang="en-GB" baseline="0" dirty="0" smtClean="0"/>
              <a:t> far </a:t>
            </a:r>
            <a:r>
              <a:rPr lang="en-GB" baseline="0" dirty="0" err="1" smtClean="0"/>
              <a:t>riferimento</a:t>
            </a:r>
            <a:r>
              <a:rPr lang="en-GB" baseline="0" dirty="0" smtClean="0"/>
              <a:t> </a:t>
            </a:r>
            <a:r>
              <a:rPr lang="en-GB" baseline="0" dirty="0" err="1" smtClean="0"/>
              <a:t>anche</a:t>
            </a:r>
            <a:r>
              <a:rPr lang="en-GB" baseline="0" dirty="0" smtClean="0"/>
              <a:t> </a:t>
            </a:r>
            <a:r>
              <a:rPr lang="en-GB" baseline="0" dirty="0" err="1" smtClean="0"/>
              <a:t>alla</a:t>
            </a:r>
            <a:r>
              <a:rPr lang="en-GB" baseline="0" dirty="0" smtClean="0"/>
              <a:t> </a:t>
            </a:r>
            <a:r>
              <a:rPr lang="en-GB" baseline="0" dirty="0" err="1" smtClean="0"/>
              <a:t>notazione</a:t>
            </a:r>
            <a:r>
              <a:rPr lang="en-GB" baseline="0" dirty="0" smtClean="0"/>
              <a:t> </a:t>
            </a:r>
            <a:r>
              <a:rPr lang="en-GB" baseline="0" dirty="0" err="1" smtClean="0"/>
              <a:t>strettamente</a:t>
            </a:r>
            <a:r>
              <a:rPr lang="en-GB" baseline="0" dirty="0" smtClean="0"/>
              <a:t> </a:t>
            </a:r>
            <a:r>
              <a:rPr lang="en-GB" baseline="0" dirty="0" err="1" smtClean="0"/>
              <a:t>crittgrafica</a:t>
            </a:r>
            <a:r>
              <a:rPr lang="en-GB" baseline="0" dirty="0" smtClean="0"/>
              <a:t> (</a:t>
            </a:r>
            <a:r>
              <a:rPr lang="en-GB" baseline="0" dirty="0" err="1" smtClean="0"/>
              <a:t>committa</a:t>
            </a:r>
            <a:r>
              <a:rPr lang="en-GB" baseline="0" dirty="0" smtClean="0"/>
              <a:t> a un </a:t>
            </a:r>
            <a:r>
              <a:rPr lang="en-GB" baseline="0" dirty="0" err="1" smtClean="0"/>
              <a:t>messaggio</a:t>
            </a:r>
            <a:r>
              <a:rPr lang="en-GB" baseline="0" dirty="0" smtClean="0"/>
              <a:t>), </a:t>
            </a:r>
            <a:r>
              <a:rPr lang="en-GB" baseline="0" dirty="0" err="1" smtClean="0"/>
              <a:t>spiegando</a:t>
            </a:r>
            <a:r>
              <a:rPr lang="en-GB" baseline="0" dirty="0" smtClean="0"/>
              <a:t> </a:t>
            </a:r>
            <a:r>
              <a:rPr lang="en-GB" baseline="0" dirty="0" err="1" smtClean="0"/>
              <a:t>il</a:t>
            </a:r>
            <a:r>
              <a:rPr lang="en-GB" baseline="0" dirty="0" smtClean="0"/>
              <a:t> “</a:t>
            </a:r>
            <a:r>
              <a:rPr lang="en-GB" baseline="0" dirty="0" err="1" smtClean="0"/>
              <a:t>cambio</a:t>
            </a:r>
            <a:r>
              <a:rPr lang="en-GB" baseline="0" dirty="0" smtClean="0"/>
              <a:t> di </a:t>
            </a:r>
            <a:r>
              <a:rPr lang="en-GB" baseline="0" dirty="0" err="1" smtClean="0"/>
              <a:t>notazione</a:t>
            </a:r>
            <a:r>
              <a:rPr lang="en-GB" baseline="0" dirty="0" smtClean="0"/>
              <a:t>” </a:t>
            </a:r>
            <a:r>
              <a:rPr lang="en-GB" baseline="0" dirty="0" err="1" smtClean="0"/>
              <a:t>adattato</a:t>
            </a:r>
            <a:r>
              <a:rPr lang="en-GB" baseline="0" dirty="0" smtClean="0"/>
              <a:t> al </a:t>
            </a:r>
            <a:r>
              <a:rPr lang="en-GB" baseline="0" dirty="0" err="1" smtClean="0"/>
              <a:t>contesto</a:t>
            </a:r>
            <a:r>
              <a:rPr lang="en-GB" baseline="0" dirty="0" smtClean="0"/>
              <a:t>.</a:t>
            </a:r>
            <a:endParaRPr lang="en-GB" dirty="0"/>
          </a:p>
        </p:txBody>
      </p:sp>
    </p:spTree>
    <p:extLst>
      <p:ext uri="{BB962C8B-B14F-4D97-AF65-F5344CB8AC3E}">
        <p14:creationId xmlns:p14="http://schemas.microsoft.com/office/powerpoint/2010/main" val="961627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smtClean="0"/>
              <a:t>Qua non </a:t>
            </a:r>
            <a:r>
              <a:rPr lang="en-GB" dirty="0" err="1" smtClean="0"/>
              <a:t>servono</a:t>
            </a:r>
            <a:r>
              <a:rPr lang="en-GB" dirty="0" smtClean="0"/>
              <a:t> I </a:t>
            </a:r>
            <a:r>
              <a:rPr lang="en-GB" dirty="0" err="1" smtClean="0"/>
              <a:t>colori</a:t>
            </a:r>
            <a:r>
              <a:rPr lang="en-GB" dirty="0" smtClean="0"/>
              <a:t> </a:t>
            </a:r>
            <a:r>
              <a:rPr lang="en-GB" dirty="0" err="1" smtClean="0"/>
              <a:t>perche</a:t>
            </a:r>
            <a:r>
              <a:rPr lang="en-GB" baseline="0" dirty="0" smtClean="0"/>
              <a:t> non </a:t>
            </a:r>
            <a:r>
              <a:rPr lang="en-GB" baseline="0" dirty="0" err="1" smtClean="0"/>
              <a:t>si</a:t>
            </a:r>
            <a:r>
              <a:rPr lang="en-GB" baseline="0" dirty="0" smtClean="0"/>
              <a:t> </a:t>
            </a:r>
            <a:r>
              <a:rPr lang="en-GB" baseline="0" dirty="0" err="1" smtClean="0"/>
              <a:t>stanno</a:t>
            </a:r>
            <a:r>
              <a:rPr lang="en-GB" baseline="0" dirty="0" smtClean="0"/>
              <a:t> </a:t>
            </a:r>
            <a:r>
              <a:rPr lang="en-GB" baseline="0" dirty="0" err="1" smtClean="0"/>
              <a:t>analizzando</a:t>
            </a:r>
            <a:r>
              <a:rPr lang="en-GB" baseline="0" dirty="0" smtClean="0"/>
              <a:t> </a:t>
            </a:r>
            <a:r>
              <a:rPr lang="en-GB" baseline="0" dirty="0" err="1" smtClean="0"/>
              <a:t>proprieta</a:t>
            </a:r>
            <a:r>
              <a:rPr lang="en-GB" baseline="0" dirty="0" smtClean="0"/>
              <a:t> di </a:t>
            </a:r>
            <a:r>
              <a:rPr lang="en-GB" baseline="0" dirty="0" err="1" smtClean="0"/>
              <a:t>sicurezza</a:t>
            </a:r>
            <a:endParaRPr lang="en-GB" baseline="0" dirty="0" smtClean="0"/>
          </a:p>
          <a:p>
            <a:r>
              <a:rPr lang="en-GB" baseline="0" dirty="0" err="1" smtClean="0"/>
              <a:t>Cioe</a:t>
            </a:r>
            <a:r>
              <a:rPr lang="en-GB" baseline="0" dirty="0" smtClean="0"/>
              <a:t> le EC </a:t>
            </a:r>
            <a:r>
              <a:rPr lang="en-GB" baseline="0" dirty="0" err="1" smtClean="0"/>
              <a:t>pubkey</a:t>
            </a:r>
            <a:r>
              <a:rPr lang="en-GB" baseline="0" dirty="0" smtClean="0"/>
              <a:t> di </a:t>
            </a:r>
            <a:r>
              <a:rPr lang="en-GB" baseline="0" dirty="0" err="1" smtClean="0"/>
              <a:t>fatto</a:t>
            </a:r>
            <a:r>
              <a:rPr lang="en-GB" baseline="0" dirty="0" smtClean="0"/>
              <a:t> </a:t>
            </a:r>
            <a:r>
              <a:rPr lang="en-GB" baseline="0" dirty="0" err="1" smtClean="0"/>
              <a:t>soddisfano</a:t>
            </a:r>
            <a:r>
              <a:rPr lang="en-GB" baseline="0" dirty="0" smtClean="0"/>
              <a:t> la </a:t>
            </a:r>
            <a:r>
              <a:rPr lang="en-GB" baseline="0" dirty="0" err="1" smtClean="0"/>
              <a:t>proprietà</a:t>
            </a:r>
            <a:r>
              <a:rPr lang="en-GB" baseline="0" dirty="0" smtClean="0"/>
              <a:t> di additive homomorphism.</a:t>
            </a:r>
            <a:endParaRPr lang="en-GB" dirty="0"/>
          </a:p>
        </p:txBody>
      </p:sp>
    </p:spTree>
    <p:extLst>
      <p:ext uri="{BB962C8B-B14F-4D97-AF65-F5344CB8AC3E}">
        <p14:creationId xmlns:p14="http://schemas.microsoft.com/office/powerpoint/2010/main" val="111300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922050"/>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ginst/BitcoinBlockchainTechnology/blob/master/btclib/pedersen_commitment.py" TargetMode="External"/><Relationship Id="rId4" Type="http://schemas.openxmlformats.org/officeDocument/2006/relationships/hyperlink" Target="https://github.com/dginst/BitcoinBlockchainTechnology/blob/master/tests/test_pedersencommitment.py" TargetMode="External"/><Relationship Id="rId5" Type="http://schemas.openxmlformats.org/officeDocument/2006/relationships/image" Target="../media/image5.png"/><Relationship Id="rId6"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crypto.stackexchange.com/questions/54439/why-is-the-pedersen-commitment-perfectly-hiding?rq=1" TargetMode="External"/><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cointalk.org/index.php?topic=305791.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rypto.stackexchange.com/questions/25581/second-generator-for-secp256k1-curve)(https:/github.com/dginst/BitcoinBlockchainTechnology/blob/master/tests/test_ellipticcurves.py)" TargetMode="External"/><Relationship Id="rId4" Type="http://schemas.openxmlformats.org/officeDocument/2006/relationships/hyperlink" Target="https://github.com/dginst/BitcoinBlockchainTechnology/blob/master/btclib/ellipticcurves.py" TargetMode="External"/><Relationship Id="rId5" Type="http://schemas.openxmlformats.org/officeDocument/2006/relationships/hyperlink" Target="https://github.com/dginst/BitcoinBlockchainTechnology/blob/master/tests/test_ellipticcurves.py)"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hor's_algorithm" TargetMode="External"/><Relationship Id="rId4" Type="http://schemas.openxmlformats.org/officeDocument/2006/relationships/hyperlink" Target="https://blog.chain.com/preparing-for-a-quantum-future-45535b316314)" TargetMode="External"/><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lists.launchpad.net/mimblewimble/msg00114.html" TargetMode="External"/><Relationship Id="rId4" Type="http://schemas.openxmlformats.org/officeDocument/2006/relationships/hyperlink" Target="https://eprint.iacr.org/2017/237.pdf"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bitcoin.stackexchange.com/questions/54042/how-does-a-range-proof-bound-lower-at-0-and-not-1)" TargetMode="Externa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people.csail.mit.edu/rivest/pubs/RST01.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bitcointalk.org/index.php?topic=305791.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iacr.org/archive/asiacrypt2002/25010414/25010414.p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ElementsProject/borromean-signatures-writeup" TargetMode="Externa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AlessandroMiola/BitcoinBlockchainTechnology/blob/borromean_ring_sign/btclib/borromean_ringsign.py)" TargetMode="External"/><Relationship Id="rId4" Type="http://schemas.openxmlformats.org/officeDocument/2006/relationships/hyperlink" Target="https://github.com/AlessandroMiola/BitcoinBlockchainTechnology/blob/borromean_ring_sign/tests/test_borromean_ringsign.py" TargetMode="External"/><Relationship Id="rId1" Type="http://schemas.openxmlformats.org/officeDocument/2006/relationships/slideLayout" Target="../slideLayouts/slideLayout3.xml"/><Relationship Id="rId2" Type="http://schemas.openxmlformats.org/officeDocument/2006/relationships/hyperlink" Target="https://github.com/ElementsProject/secp256k1zkp/blob/secp256k1zkp/src/modules/rangeproof/borromean_impl.h"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NUL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482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sz="3000" dirty="0"/>
              <a:t>Confidential </a:t>
            </a:r>
            <a:r>
              <a:rPr lang="it" sz="3000" dirty="0" smtClean="0"/>
              <a:t>Transactions</a:t>
            </a:r>
            <a:endParaRPr sz="3000"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Alessandro Miola</a:t>
            </a:r>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it-IT" sz="2400" dirty="0" smtClean="0">
                <a:solidFill>
                  <a:schemeClr val="accent1">
                    <a:lumMod val="75000"/>
                  </a:schemeClr>
                </a:solidFill>
              </a:rPr>
              <a:t>Security properties </a:t>
            </a:r>
            <a:r>
              <a:rPr lang="mr-IN" sz="2400" dirty="0">
                <a:solidFill>
                  <a:schemeClr val="accent1">
                    <a:lumMod val="75000"/>
                  </a:schemeClr>
                </a:solidFill>
              </a:rPr>
              <a:t>–</a:t>
            </a:r>
            <a:r>
              <a:rPr lang="en-GB" sz="2400" dirty="0">
                <a:solidFill>
                  <a:schemeClr val="accent1">
                    <a:lumMod val="75000"/>
                  </a:schemeClr>
                </a:solidFill>
              </a:rPr>
              <a:t> CT setting</a:t>
            </a:r>
            <a:endParaRPr lang="en-GB" sz="2400" dirty="0"/>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855920"/>
                <a:ext cx="8520600" cy="3903550"/>
              </a:xfrm>
            </p:spPr>
            <p:txBody>
              <a:bodyPr/>
              <a:lstStyle/>
              <a:p>
                <a:pPr marL="285750" indent="-285750">
                  <a:lnSpc>
                    <a:spcPct val="100000"/>
                  </a:lnSpc>
                  <a:buFont typeface="Arial" charset="0"/>
                  <a:buChar char="•"/>
                </a:pPr>
                <a:r>
                  <a:rPr lang="en-GB" i="1" u="sng" dirty="0" smtClean="0">
                    <a:solidFill>
                      <a:schemeClr val="tx1"/>
                    </a:solidFill>
                  </a:rPr>
                  <a:t>Hiding</a:t>
                </a:r>
                <a:r>
                  <a:rPr lang="en-GB" dirty="0" smtClean="0">
                    <a:solidFill>
                      <a:schemeClr val="tx1"/>
                    </a:solidFill>
                  </a:rPr>
                  <a:t>: the scheme is (</a:t>
                </a:r>
                <a:r>
                  <a:rPr lang="en-GB" i="1" u="sng" dirty="0" smtClean="0">
                    <a:solidFill>
                      <a:schemeClr val="tx1"/>
                    </a:solidFill>
                  </a:rPr>
                  <a:t>perfectly</a:t>
                </a:r>
                <a:r>
                  <a:rPr lang="en-GB" dirty="0" smtClean="0">
                    <a:solidFill>
                      <a:schemeClr val="tx1"/>
                    </a:solidFill>
                  </a:rPr>
                  <a:t>, </a:t>
                </a:r>
                <a:r>
                  <a:rPr lang="en-GB" i="1" u="sng" dirty="0" smtClean="0">
                    <a:solidFill>
                      <a:schemeClr val="tx1"/>
                    </a:solidFill>
                  </a:rPr>
                  <a:t>computationally</a:t>
                </a:r>
                <a:r>
                  <a:rPr lang="en-GB" dirty="0" smtClean="0">
                    <a:solidFill>
                      <a:schemeClr val="tx1"/>
                    </a:solidFill>
                  </a:rPr>
                  <a:t>) </a:t>
                </a:r>
                <a:r>
                  <a:rPr lang="en-GB" i="1" u="sng" dirty="0" smtClean="0">
                    <a:solidFill>
                      <a:schemeClr val="tx1"/>
                    </a:solidFill>
                  </a:rPr>
                  <a:t>hiding</a:t>
                </a:r>
                <a:r>
                  <a:rPr lang="en-GB" dirty="0" smtClean="0">
                    <a:solidFill>
                      <a:schemeClr val="tx1"/>
                    </a:solidFill>
                  </a:rPr>
                  <a:t> if the distribution of </a:t>
                </a:r>
                <a14:m>
                  <m:oMath xmlns:m="http://schemas.openxmlformats.org/officeDocument/2006/math">
                    <m:r>
                      <a:rPr lang="it-IT" b="0" i="1" smtClean="0">
                        <a:solidFill>
                          <a:schemeClr val="tx1"/>
                        </a:solidFill>
                        <a:latin typeface="Cambria Math" charset="0"/>
                      </a:rPr>
                      <m:t>𝐶𝑜𝑚𝑚𝑖𝑡</m:t>
                    </m:r>
                    <m:r>
                      <a:rPr lang="it-IT" b="0" i="1" smtClean="0">
                        <a:solidFill>
                          <a:schemeClr val="tx1"/>
                        </a:solidFill>
                        <a:latin typeface="Cambria Math" charset="0"/>
                      </a:rPr>
                      <m:t>(</m:t>
                    </m:r>
                    <m:r>
                      <a:rPr lang="it-IT" b="0" i="1" smtClean="0">
                        <a:solidFill>
                          <a:schemeClr val="tx1"/>
                        </a:solidFill>
                        <a:latin typeface="Cambria Math" charset="0"/>
                      </a:rPr>
                      <m:t>𝑟</m:t>
                    </m:r>
                    <m:r>
                      <a:rPr lang="it-IT" b="0" i="1" smtClean="0">
                        <a:solidFill>
                          <a:schemeClr val="tx1"/>
                        </a:solidFill>
                        <a:latin typeface="Cambria Math" charset="0"/>
                      </a:rPr>
                      <m:t>, </m:t>
                    </m:r>
                    <m:r>
                      <a:rPr lang="it-IT" b="0" i="1" smtClean="0">
                        <a:solidFill>
                          <a:schemeClr val="tx1"/>
                        </a:solidFill>
                        <a:latin typeface="Cambria Math" charset="0"/>
                      </a:rPr>
                      <m:t>𝑣</m:t>
                    </m:r>
                    <m:r>
                      <a:rPr lang="it-IT" b="0" i="1" smtClean="0">
                        <a:solidFill>
                          <a:schemeClr val="tx1"/>
                        </a:solidFill>
                        <a:latin typeface="Cambria Math" charset="0"/>
                      </a:rPr>
                      <m:t>)</m:t>
                    </m:r>
                  </m:oMath>
                </a14:m>
                <a:r>
                  <a:rPr lang="en-GB" dirty="0" smtClean="0">
                    <a:solidFill>
                      <a:schemeClr val="tx1"/>
                    </a:solidFill>
                  </a:rPr>
                  <a:t> for uniformly random </a:t>
                </a:r>
                <a14:m>
                  <m:oMath xmlns:m="http://schemas.openxmlformats.org/officeDocument/2006/math">
                    <m:r>
                      <a:rPr lang="en-GB" i="1" dirty="0" smtClean="0">
                        <a:solidFill>
                          <a:schemeClr val="tx1"/>
                        </a:solidFill>
                        <a:latin typeface="Cambria Math" charset="0"/>
                      </a:rPr>
                      <m:t>𝑟</m:t>
                    </m:r>
                  </m:oMath>
                </a14:m>
                <a:r>
                  <a:rPr lang="en-GB" dirty="0" smtClean="0">
                    <a:solidFill>
                      <a:schemeClr val="tx1"/>
                    </a:solidFill>
                  </a:rPr>
                  <a:t> is (</a:t>
                </a:r>
                <a:r>
                  <a:rPr lang="en-GB" i="1" dirty="0" smtClean="0">
                    <a:solidFill>
                      <a:schemeClr val="tx1"/>
                    </a:solidFill>
                  </a:rPr>
                  <a:t>equal</a:t>
                </a:r>
                <a:r>
                  <a:rPr lang="en-GB" dirty="0" smtClean="0">
                    <a:solidFill>
                      <a:schemeClr val="tx1"/>
                    </a:solidFill>
                  </a:rPr>
                  <a:t>, </a:t>
                </a:r>
                <a:r>
                  <a:rPr lang="en-GB" i="1" dirty="0" smtClean="0">
                    <a:solidFill>
                      <a:schemeClr val="tx1"/>
                    </a:solidFill>
                  </a:rPr>
                  <a:t>computationally</a:t>
                </a:r>
                <a:r>
                  <a:rPr lang="en-GB" dirty="0" smtClean="0">
                    <a:solidFill>
                      <a:schemeClr val="tx1"/>
                    </a:solidFill>
                  </a:rPr>
                  <a:t> </a:t>
                </a:r>
                <a:r>
                  <a:rPr lang="en-GB" i="1" dirty="0" smtClean="0">
                    <a:solidFill>
                      <a:schemeClr val="tx1"/>
                    </a:solidFill>
                  </a:rPr>
                  <a:t>indistinguishable</a:t>
                </a:r>
                <a:r>
                  <a:rPr lang="en-GB" dirty="0" smtClean="0">
                    <a:solidFill>
                      <a:schemeClr val="tx1"/>
                    </a:solidFill>
                  </a:rPr>
                  <a:t>) for different values of </a:t>
                </a:r>
                <a14:m>
                  <m:oMath xmlns:m="http://schemas.openxmlformats.org/officeDocument/2006/math">
                    <m:r>
                      <a:rPr lang="en-GB" i="1" dirty="0" smtClean="0">
                        <a:solidFill>
                          <a:schemeClr val="tx1"/>
                        </a:solidFill>
                        <a:latin typeface="Cambria Math" charset="0"/>
                      </a:rPr>
                      <m:t>𝑣</m:t>
                    </m:r>
                  </m:oMath>
                </a14:m>
                <a:r>
                  <a:rPr lang="en-GB" dirty="0" smtClean="0">
                    <a:solidFill>
                      <a:schemeClr val="tx1"/>
                    </a:solidFill>
                  </a:rPr>
                  <a:t>.</a:t>
                </a:r>
              </a:p>
              <a:p>
                <a:pPr marL="0" indent="0">
                  <a:lnSpc>
                    <a:spcPct val="100000"/>
                  </a:lnSpc>
                  <a:buNone/>
                </a:pPr>
                <a:endParaRPr lang="en-GB" i="0" dirty="0" smtClean="0">
                  <a:solidFill>
                    <a:schemeClr val="tx1"/>
                  </a:solidFill>
                  <a:latin typeface="Cambria Math" charset="0"/>
                  <a:ea typeface="Cambria Math" charset="0"/>
                  <a:cs typeface="Cambria Math" charset="0"/>
                </a:endParaRPr>
              </a:p>
              <a:p>
                <a:pPr marL="0" indent="0">
                  <a:lnSpc>
                    <a:spcPct val="100000"/>
                  </a:lnSpc>
                  <a:buNone/>
                </a:pPr>
                <a:r>
                  <a:rPr lang="en-GB" i="1" dirty="0" smtClean="0">
                    <a:solidFill>
                      <a:schemeClr val="tx1"/>
                    </a:solidFill>
                  </a:rPr>
                  <a:t>Meaning</a:t>
                </a:r>
                <a:r>
                  <a:rPr lang="en-GB" dirty="0" smtClean="0">
                    <a:solidFill>
                      <a:schemeClr val="tx1"/>
                    </a:solidFill>
                  </a:rPr>
                  <a:t>: the commitment </a:t>
                </a:r>
                <a14:m>
                  <m:oMath xmlns:m="http://schemas.openxmlformats.org/officeDocument/2006/math">
                    <m:r>
                      <a:rPr lang="en-GB" i="1" dirty="0" smtClean="0">
                        <a:solidFill>
                          <a:schemeClr val="tx1"/>
                        </a:solidFill>
                        <a:latin typeface="Cambria Math" charset="0"/>
                      </a:rPr>
                      <m:t>𝐶</m:t>
                    </m:r>
                  </m:oMath>
                </a14:m>
                <a:r>
                  <a:rPr lang="en-GB" dirty="0" smtClean="0">
                    <a:solidFill>
                      <a:schemeClr val="tx1"/>
                    </a:solidFill>
                  </a:rPr>
                  <a:t> does not reveal the value it commits to. </a:t>
                </a:r>
              </a:p>
              <a:p>
                <a:pPr marL="285750" indent="-285750">
                  <a:lnSpc>
                    <a:spcPct val="100000"/>
                  </a:lnSpc>
                  <a:buFont typeface="Arial" charset="0"/>
                  <a:buChar char="•"/>
                </a:pPr>
                <a:endParaRPr lang="en-GB" i="1" u="sng" dirty="0">
                  <a:solidFill>
                    <a:schemeClr val="tx1"/>
                  </a:solidFill>
                </a:endParaRPr>
              </a:p>
              <a:p>
                <a:pPr marL="285750" indent="-285750">
                  <a:lnSpc>
                    <a:spcPct val="100000"/>
                  </a:lnSpc>
                  <a:buFont typeface="Arial" charset="0"/>
                  <a:buChar char="•"/>
                </a:pPr>
                <a:r>
                  <a:rPr lang="en-GB" i="1" u="sng" dirty="0" smtClean="0">
                    <a:solidFill>
                      <a:schemeClr val="tx1"/>
                    </a:solidFill>
                  </a:rPr>
                  <a:t>Binding</a:t>
                </a:r>
                <a:r>
                  <a:rPr lang="en-GB" dirty="0" smtClean="0">
                    <a:solidFill>
                      <a:schemeClr val="tx1"/>
                    </a:solidFill>
                  </a:rPr>
                  <a:t>: the scheme is </a:t>
                </a:r>
                <a:r>
                  <a:rPr lang="en-GB" i="1" u="sng" dirty="0" smtClean="0">
                    <a:solidFill>
                      <a:schemeClr val="tx1"/>
                    </a:solidFill>
                  </a:rPr>
                  <a:t>binding</a:t>
                </a:r>
                <a:r>
                  <a:rPr lang="en-GB" dirty="0" smtClean="0">
                    <a:solidFill>
                      <a:schemeClr val="tx1"/>
                    </a:solidFill>
                  </a:rPr>
                  <a:t> if </a:t>
                </a:r>
                <a14:m>
                  <m:oMath xmlns:m="http://schemas.openxmlformats.org/officeDocument/2006/math">
                    <m:r>
                      <a:rPr lang="it-IT" i="1">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𝑟</m:t>
                    </m:r>
                    <m:r>
                      <a:rPr lang="it-IT" b="0" i="1" smtClean="0">
                        <a:solidFill>
                          <a:schemeClr val="tx1"/>
                        </a:solidFill>
                        <a:latin typeface="Cambria Math" charset="0"/>
                        <a:ea typeface="Cambria Math" charset="0"/>
                        <a:cs typeface="Cambria Math" charset="0"/>
                      </a:rPr>
                      <m:t>, </m:t>
                    </m:r>
                    <m:r>
                      <a:rPr lang="it-IT" b="0" i="1" smtClean="0">
                        <a:solidFill>
                          <a:schemeClr val="tx1"/>
                        </a:solidFill>
                        <a:latin typeface="Cambria Math" charset="0"/>
                        <a:ea typeface="Cambria Math" charset="0"/>
                        <a:cs typeface="Cambria Math" charset="0"/>
                      </a:rPr>
                      <m:t>𝑣</m:t>
                    </m:r>
                    <m:r>
                      <a:rPr lang="it-IT" b="0" i="1" smtClean="0">
                        <a:solidFill>
                          <a:schemeClr val="tx1"/>
                        </a:solidFill>
                        <a:latin typeface="Cambria Math" charset="0"/>
                        <a:ea typeface="Cambria Math" charset="0"/>
                        <a:cs typeface="Cambria Math" charset="0"/>
                      </a:rPr>
                      <m:t>)</m:t>
                    </m:r>
                  </m:oMath>
                </a14:m>
                <a:r>
                  <a:rPr lang="en-GB" i="1" dirty="0" smtClean="0">
                    <a:solidFill>
                      <a:schemeClr val="tx1"/>
                    </a:solidFill>
                  </a:rPr>
                  <a:t> </a:t>
                </a:r>
                <a:r>
                  <a:rPr lang="en-GB" dirty="0" smtClean="0">
                    <a:solidFill>
                      <a:schemeClr val="tx1"/>
                    </a:solidFill>
                  </a:rPr>
                  <a:t>in the domain of </a:t>
                </a:r>
                <a14:m>
                  <m:oMath xmlns:m="http://schemas.openxmlformats.org/officeDocument/2006/math">
                    <m:r>
                      <a:rPr lang="it-IT" b="0" i="1" smtClean="0">
                        <a:solidFill>
                          <a:schemeClr val="tx1"/>
                        </a:solidFill>
                        <a:latin typeface="Cambria Math" charset="0"/>
                      </a:rPr>
                      <m:t>𝐶𝑜𝑚𝑚𝑖𝑡</m:t>
                    </m:r>
                  </m:oMath>
                </a14:m>
                <a:r>
                  <a:rPr lang="en-GB" i="1" dirty="0" smtClean="0">
                    <a:solidFill>
                      <a:schemeClr val="tx1"/>
                    </a:solidFill>
                  </a:rPr>
                  <a:t>, </a:t>
                </a:r>
                <a14:m>
                  <m:oMath xmlns:m="http://schemas.openxmlformats.org/officeDocument/2006/math">
                    <m:r>
                      <a:rPr lang="en-GB" i="1" smtClean="0">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 </m:t>
                    </m:r>
                    <m:d>
                      <m:dPr>
                        <m:ctrlPr>
                          <a:rPr lang="it-IT" b="0" i="1" smtClean="0">
                            <a:solidFill>
                              <a:schemeClr val="tx1"/>
                            </a:solidFill>
                            <a:latin typeface="Cambria Math" charset="0"/>
                            <a:ea typeface="Cambria Math" charset="0"/>
                            <a:cs typeface="Cambria Math" charset="0"/>
                          </a:rPr>
                        </m:ctrlPr>
                      </m:dPr>
                      <m:e>
                        <m:sSup>
                          <m:sSupPr>
                            <m:ctrlPr>
                              <a:rPr lang="it-IT" b="0" i="1" smtClean="0">
                                <a:solidFill>
                                  <a:schemeClr val="tx1"/>
                                </a:solidFill>
                                <a:latin typeface="Cambria Math" charset="0"/>
                                <a:ea typeface="Cambria Math" charset="0"/>
                                <a:cs typeface="Cambria Math" charset="0"/>
                              </a:rPr>
                            </m:ctrlPr>
                          </m:sSupPr>
                          <m:e>
                            <m:r>
                              <a:rPr lang="it-IT" b="0" i="1" smtClean="0">
                                <a:solidFill>
                                  <a:schemeClr val="tx1"/>
                                </a:solidFill>
                                <a:latin typeface="Cambria Math" charset="0"/>
                                <a:ea typeface="Cambria Math" charset="0"/>
                                <a:cs typeface="Cambria Math" charset="0"/>
                              </a:rPr>
                              <m:t>𝑟</m:t>
                            </m:r>
                          </m:e>
                          <m:sup>
                            <m:r>
                              <a:rPr lang="it-IT" b="0" i="1" smtClean="0">
                                <a:solidFill>
                                  <a:schemeClr val="tx1"/>
                                </a:solidFill>
                                <a:latin typeface="Cambria Math" charset="0"/>
                                <a:ea typeface="Cambria Math" charset="0"/>
                                <a:cs typeface="Cambria Math" charset="0"/>
                              </a:rPr>
                              <m:t>′</m:t>
                            </m:r>
                          </m:sup>
                        </m:sSup>
                        <m:r>
                          <a:rPr lang="it-IT" b="0" i="1" smtClean="0">
                            <a:solidFill>
                              <a:schemeClr val="tx1"/>
                            </a:solidFill>
                            <a:latin typeface="Cambria Math" charset="0"/>
                            <a:ea typeface="Cambria Math" charset="0"/>
                            <a:cs typeface="Cambria Math" charset="0"/>
                          </a:rPr>
                          <m:t>, </m:t>
                        </m:r>
                        <m:sSup>
                          <m:sSupPr>
                            <m:ctrlPr>
                              <a:rPr lang="it-IT" b="0" i="1" smtClean="0">
                                <a:solidFill>
                                  <a:schemeClr val="tx1"/>
                                </a:solidFill>
                                <a:latin typeface="Cambria Math" charset="0"/>
                                <a:ea typeface="Cambria Math" charset="0"/>
                                <a:cs typeface="Cambria Math" charset="0"/>
                              </a:rPr>
                            </m:ctrlPr>
                          </m:sSupPr>
                          <m:e>
                            <m:r>
                              <a:rPr lang="it-IT" b="0" i="1" smtClean="0">
                                <a:solidFill>
                                  <a:schemeClr val="tx1"/>
                                </a:solidFill>
                                <a:latin typeface="Cambria Math" charset="0"/>
                                <a:ea typeface="Cambria Math" charset="0"/>
                                <a:cs typeface="Cambria Math" charset="0"/>
                              </a:rPr>
                              <m:t>𝑣</m:t>
                            </m:r>
                          </m:e>
                          <m:sup>
                            <m:r>
                              <a:rPr lang="it-IT" b="0" i="1" smtClean="0">
                                <a:solidFill>
                                  <a:schemeClr val="tx1"/>
                                </a:solidFill>
                                <a:latin typeface="Cambria Math" charset="0"/>
                                <a:ea typeface="Cambria Math" charset="0"/>
                                <a:cs typeface="Cambria Math" charset="0"/>
                              </a:rPr>
                              <m:t>′</m:t>
                            </m:r>
                          </m:sup>
                        </m:sSup>
                      </m:e>
                    </m:d>
                    <m:r>
                      <a:rPr lang="it-IT" b="0" i="1" smtClean="0">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𝑟</m:t>
                    </m:r>
                    <m:r>
                      <a:rPr lang="it-IT" b="0" i="1" smtClean="0">
                        <a:solidFill>
                          <a:schemeClr val="tx1"/>
                        </a:solidFill>
                        <a:latin typeface="Cambria Math" charset="0"/>
                        <a:ea typeface="Cambria Math" charset="0"/>
                        <a:cs typeface="Cambria Math" charset="0"/>
                      </a:rPr>
                      <m:t>, </m:t>
                    </m:r>
                    <m:r>
                      <a:rPr lang="it-IT" b="0" i="1" smtClean="0">
                        <a:solidFill>
                          <a:schemeClr val="tx1"/>
                        </a:solidFill>
                        <a:latin typeface="Cambria Math" charset="0"/>
                        <a:ea typeface="Cambria Math" charset="0"/>
                        <a:cs typeface="Cambria Math" charset="0"/>
                      </a:rPr>
                      <m:t>𝑣</m:t>
                    </m:r>
                    <m:r>
                      <a:rPr lang="it-IT" b="0" i="1" smtClean="0">
                        <a:solidFill>
                          <a:schemeClr val="tx1"/>
                        </a:solidFill>
                        <a:latin typeface="Cambria Math" charset="0"/>
                        <a:ea typeface="Cambria Math" charset="0"/>
                        <a:cs typeface="Cambria Math" charset="0"/>
                      </a:rPr>
                      <m:t>)</m:t>
                    </m:r>
                  </m:oMath>
                </a14:m>
                <a:r>
                  <a:rPr lang="en-GB" i="1" dirty="0" smtClean="0">
                    <a:solidFill>
                      <a:schemeClr val="tx1"/>
                    </a:solidFill>
                  </a:rPr>
                  <a:t> </a:t>
                </a:r>
                <a:r>
                  <a:rPr lang="en-GB" dirty="0" smtClean="0">
                    <a:solidFill>
                      <a:schemeClr val="tx1"/>
                    </a:solidFill>
                  </a:rPr>
                  <a:t>such that </a:t>
                </a:r>
                <a14:m>
                  <m:oMath xmlns:m="http://schemas.openxmlformats.org/officeDocument/2006/math">
                    <m:r>
                      <a:rPr lang="it-IT" b="0" i="1" smtClean="0">
                        <a:solidFill>
                          <a:schemeClr val="tx1"/>
                        </a:solidFill>
                        <a:latin typeface="Cambria Math" charset="0"/>
                      </a:rPr>
                      <m:t>𝑂𝑝𝑒𝑛</m:t>
                    </m:r>
                    <m:r>
                      <a:rPr lang="it-IT" b="0" i="1" smtClean="0">
                        <a:solidFill>
                          <a:schemeClr val="tx1"/>
                        </a:solidFill>
                        <a:latin typeface="Cambria Math" charset="0"/>
                      </a:rPr>
                      <m:t>(</m:t>
                    </m:r>
                    <m:sSup>
                      <m:sSupPr>
                        <m:ctrlPr>
                          <a:rPr lang="it-IT" b="0" i="1" smtClean="0">
                            <a:solidFill>
                              <a:schemeClr val="tx1"/>
                            </a:solidFill>
                            <a:latin typeface="Cambria Math" charset="0"/>
                          </a:rPr>
                        </m:ctrlPr>
                      </m:sSupPr>
                      <m:e>
                        <m:r>
                          <a:rPr lang="it-IT" b="0" i="1" smtClean="0">
                            <a:solidFill>
                              <a:schemeClr val="tx1"/>
                            </a:solidFill>
                            <a:latin typeface="Cambria Math" charset="0"/>
                          </a:rPr>
                          <m:t>𝑟</m:t>
                        </m:r>
                      </m:e>
                      <m:sup>
                        <m:r>
                          <a:rPr lang="it-IT" b="0" i="1" smtClean="0">
                            <a:solidFill>
                              <a:schemeClr val="tx1"/>
                            </a:solidFill>
                            <a:latin typeface="Cambria Math" charset="0"/>
                          </a:rPr>
                          <m:t>′</m:t>
                        </m:r>
                      </m:sup>
                    </m:sSup>
                    <m:r>
                      <a:rPr lang="it-IT" b="0" i="1" smtClean="0">
                        <a:solidFill>
                          <a:schemeClr val="tx1"/>
                        </a:solidFill>
                        <a:latin typeface="Cambria Math" charset="0"/>
                      </a:rPr>
                      <m:t>, </m:t>
                    </m:r>
                    <m:sSup>
                      <m:sSupPr>
                        <m:ctrlPr>
                          <a:rPr lang="it-IT" b="0" i="1" smtClean="0">
                            <a:solidFill>
                              <a:schemeClr val="tx1"/>
                            </a:solidFill>
                            <a:latin typeface="Cambria Math" charset="0"/>
                          </a:rPr>
                        </m:ctrlPr>
                      </m:sSupPr>
                      <m:e>
                        <m:r>
                          <a:rPr lang="it-IT" b="0" i="1" smtClean="0">
                            <a:solidFill>
                              <a:schemeClr val="tx1"/>
                            </a:solidFill>
                            <a:latin typeface="Cambria Math" charset="0"/>
                          </a:rPr>
                          <m:t>𝑣</m:t>
                        </m:r>
                      </m:e>
                      <m:sup>
                        <m:r>
                          <a:rPr lang="it-IT" b="0" i="1" smtClean="0">
                            <a:solidFill>
                              <a:schemeClr val="tx1"/>
                            </a:solidFill>
                            <a:latin typeface="Cambria Math" charset="0"/>
                          </a:rPr>
                          <m:t>′</m:t>
                        </m:r>
                      </m:sup>
                    </m:sSup>
                    <m:r>
                      <a:rPr lang="it-IT" b="0" i="1" smtClean="0">
                        <a:solidFill>
                          <a:schemeClr val="tx1"/>
                        </a:solidFill>
                        <a:latin typeface="Cambria Math" charset="0"/>
                      </a:rPr>
                      <m:t>, </m:t>
                    </m:r>
                    <m:r>
                      <a:rPr lang="it-IT" b="0" i="1" smtClean="0">
                        <a:solidFill>
                          <a:schemeClr val="tx1"/>
                        </a:solidFill>
                        <a:latin typeface="Cambria Math" charset="0"/>
                      </a:rPr>
                      <m:t>𝐶𝑜𝑚𝑚𝑖𝑡</m:t>
                    </m:r>
                    <m:r>
                      <a:rPr lang="it-IT" b="0" i="1" smtClean="0">
                        <a:solidFill>
                          <a:schemeClr val="tx1"/>
                        </a:solidFill>
                        <a:latin typeface="Cambria Math" charset="0"/>
                      </a:rPr>
                      <m:t>(</m:t>
                    </m:r>
                    <m:r>
                      <a:rPr lang="it-IT" b="0" i="1" smtClean="0">
                        <a:solidFill>
                          <a:schemeClr val="tx1"/>
                        </a:solidFill>
                        <a:latin typeface="Cambria Math" charset="0"/>
                      </a:rPr>
                      <m:t>𝑟</m:t>
                    </m:r>
                    <m:r>
                      <a:rPr lang="it-IT" b="0" i="1" smtClean="0">
                        <a:solidFill>
                          <a:schemeClr val="tx1"/>
                        </a:solidFill>
                        <a:latin typeface="Cambria Math" charset="0"/>
                      </a:rPr>
                      <m:t>,</m:t>
                    </m:r>
                    <m:r>
                      <a:rPr lang="it-IT" b="0" i="1" smtClean="0">
                        <a:solidFill>
                          <a:schemeClr val="tx1"/>
                        </a:solidFill>
                        <a:latin typeface="Cambria Math" charset="0"/>
                      </a:rPr>
                      <m:t>𝑣</m:t>
                    </m:r>
                    <m:r>
                      <a:rPr lang="it-IT" b="0" i="1" smtClean="0">
                        <a:solidFill>
                          <a:schemeClr val="tx1"/>
                        </a:solidFill>
                        <a:latin typeface="Cambria Math" charset="0"/>
                      </a:rPr>
                      <m:t>))</m:t>
                    </m:r>
                  </m:oMath>
                </a14:m>
                <a:r>
                  <a:rPr lang="en-GB" i="1" dirty="0" smtClean="0">
                    <a:solidFill>
                      <a:schemeClr val="tx1"/>
                    </a:solidFill>
                  </a:rPr>
                  <a:t> </a:t>
                </a:r>
                <a:r>
                  <a:rPr lang="en-GB" dirty="0" smtClean="0">
                    <a:solidFill>
                      <a:schemeClr val="tx1"/>
                    </a:solidFill>
                  </a:rPr>
                  <a:t>gets </a:t>
                </a:r>
                <a14:m>
                  <m:oMath xmlns:m="http://schemas.openxmlformats.org/officeDocument/2006/math">
                    <m:r>
                      <a:rPr lang="it-IT" b="0" i="1" smtClean="0">
                        <a:solidFill>
                          <a:schemeClr val="tx1"/>
                        </a:solidFill>
                        <a:latin typeface="Cambria Math" charset="0"/>
                      </a:rPr>
                      <m:t>𝑇𝑟𝑢𝑒</m:t>
                    </m:r>
                  </m:oMath>
                </a14:m>
                <a:r>
                  <a:rPr lang="en-GB" i="1" dirty="0" smtClean="0">
                    <a:solidFill>
                      <a:schemeClr val="tx1"/>
                    </a:solidFill>
                  </a:rPr>
                  <a:t>. </a:t>
                </a:r>
                <a:r>
                  <a:rPr lang="en-GB" dirty="0" smtClean="0">
                    <a:solidFill>
                      <a:schemeClr val="tx1"/>
                    </a:solidFill>
                  </a:rPr>
                  <a:t>It is </a:t>
                </a:r>
                <a:r>
                  <a:rPr lang="en-GB" i="1" u="sng" dirty="0" smtClean="0">
                    <a:solidFill>
                      <a:schemeClr val="tx1"/>
                    </a:solidFill>
                  </a:rPr>
                  <a:t>computationally</a:t>
                </a:r>
                <a:r>
                  <a:rPr lang="en-GB" i="1" dirty="0" smtClean="0">
                    <a:solidFill>
                      <a:schemeClr val="tx1"/>
                    </a:solidFill>
                  </a:rPr>
                  <a:t> </a:t>
                </a:r>
                <a:r>
                  <a:rPr lang="en-GB" i="1" u="sng" dirty="0" smtClean="0">
                    <a:solidFill>
                      <a:schemeClr val="tx1"/>
                    </a:solidFill>
                  </a:rPr>
                  <a:t>binding</a:t>
                </a:r>
                <a:r>
                  <a:rPr lang="en-GB" i="1" dirty="0" smtClean="0">
                    <a:solidFill>
                      <a:schemeClr val="tx1"/>
                    </a:solidFill>
                  </a:rPr>
                  <a:t> </a:t>
                </a:r>
                <a:r>
                  <a:rPr lang="en-GB" dirty="0" smtClean="0">
                    <a:solidFill>
                      <a:schemeClr val="tx1"/>
                    </a:solidFill>
                  </a:rPr>
                  <a:t>if no PPT algorithm can produce such a </a:t>
                </a:r>
                <a14:m>
                  <m:oMath xmlns:m="http://schemas.openxmlformats.org/officeDocument/2006/math">
                    <m:d>
                      <m:dPr>
                        <m:ctrlPr>
                          <a:rPr lang="it-IT" b="0" i="1" smtClean="0">
                            <a:solidFill>
                              <a:schemeClr val="tx1"/>
                            </a:solidFill>
                            <a:latin typeface="Cambria Math" charset="0"/>
                          </a:rPr>
                        </m:ctrlPr>
                      </m:dPr>
                      <m:e>
                        <m:sSup>
                          <m:sSupPr>
                            <m:ctrlPr>
                              <a:rPr lang="it-IT" b="0" i="1" smtClean="0">
                                <a:solidFill>
                                  <a:schemeClr val="tx1"/>
                                </a:solidFill>
                                <a:latin typeface="Cambria Math" charset="0"/>
                              </a:rPr>
                            </m:ctrlPr>
                          </m:sSupPr>
                          <m:e>
                            <m:r>
                              <a:rPr lang="it-IT" b="0" i="1" smtClean="0">
                                <a:solidFill>
                                  <a:schemeClr val="tx1"/>
                                </a:solidFill>
                                <a:latin typeface="Cambria Math" charset="0"/>
                              </a:rPr>
                              <m:t>𝑟</m:t>
                            </m:r>
                          </m:e>
                          <m:sup>
                            <m:r>
                              <a:rPr lang="it-IT" b="0" i="1" smtClean="0">
                                <a:solidFill>
                                  <a:schemeClr val="tx1"/>
                                </a:solidFill>
                                <a:latin typeface="Cambria Math" charset="0"/>
                              </a:rPr>
                              <m:t>′</m:t>
                            </m:r>
                          </m:sup>
                        </m:sSup>
                        <m:r>
                          <a:rPr lang="it-IT" b="0" i="1" smtClean="0">
                            <a:solidFill>
                              <a:schemeClr val="tx1"/>
                            </a:solidFill>
                            <a:latin typeface="Cambria Math" charset="0"/>
                          </a:rPr>
                          <m:t>, </m:t>
                        </m:r>
                        <m:sSup>
                          <m:sSupPr>
                            <m:ctrlPr>
                              <a:rPr lang="it-IT" b="0" i="1" smtClean="0">
                                <a:solidFill>
                                  <a:schemeClr val="tx1"/>
                                </a:solidFill>
                                <a:latin typeface="Cambria Math" charset="0"/>
                              </a:rPr>
                            </m:ctrlPr>
                          </m:sSupPr>
                          <m:e>
                            <m:r>
                              <a:rPr lang="it-IT" b="0" i="1" smtClean="0">
                                <a:solidFill>
                                  <a:schemeClr val="tx1"/>
                                </a:solidFill>
                                <a:latin typeface="Cambria Math" charset="0"/>
                              </a:rPr>
                              <m:t>𝑣</m:t>
                            </m:r>
                          </m:e>
                          <m:sup>
                            <m:r>
                              <a:rPr lang="it-IT" b="0" i="1" smtClean="0">
                                <a:solidFill>
                                  <a:schemeClr val="tx1"/>
                                </a:solidFill>
                                <a:latin typeface="Cambria Math" charset="0"/>
                              </a:rPr>
                              <m:t>′</m:t>
                            </m:r>
                          </m:sup>
                        </m:sSup>
                      </m:e>
                    </m:d>
                  </m:oMath>
                </a14:m>
                <a:r>
                  <a:rPr lang="en-GB" i="1" dirty="0" smtClean="0">
                    <a:solidFill>
                      <a:schemeClr val="tx1"/>
                    </a:solidFill>
                  </a:rPr>
                  <a:t> </a:t>
                </a:r>
                <a:r>
                  <a:rPr lang="en-GB" dirty="0" smtClean="0">
                    <a:solidFill>
                      <a:schemeClr val="tx1"/>
                    </a:solidFill>
                  </a:rPr>
                  <a:t>with non-negligible probability.</a:t>
                </a:r>
              </a:p>
              <a:p>
                <a:pPr marL="285750" indent="-285750">
                  <a:lnSpc>
                    <a:spcPct val="100000"/>
                  </a:lnSpc>
                  <a:buFont typeface="Arial" charset="0"/>
                  <a:buChar char="•"/>
                </a:pPr>
                <a:endParaRPr lang="en-GB" i="1" dirty="0">
                  <a:solidFill>
                    <a:schemeClr val="tx1"/>
                  </a:solidFill>
                </a:endParaRPr>
              </a:p>
              <a:p>
                <a:pPr marL="0" indent="0">
                  <a:lnSpc>
                    <a:spcPct val="100000"/>
                  </a:lnSpc>
                  <a:buNone/>
                </a:pPr>
                <a:r>
                  <a:rPr lang="en-GB" i="1" dirty="0" smtClean="0">
                    <a:solidFill>
                      <a:schemeClr val="tx1"/>
                    </a:solidFill>
                  </a:rPr>
                  <a:t>Meaning</a:t>
                </a:r>
                <a:r>
                  <a:rPr lang="en-GB" dirty="0" smtClean="0">
                    <a:solidFill>
                      <a:schemeClr val="tx1"/>
                    </a:solidFill>
                  </a:rPr>
                  <a:t>:</a:t>
                </a:r>
                <a:r>
                  <a:rPr lang="en-GB" i="1" dirty="0" smtClean="0">
                    <a:solidFill>
                      <a:schemeClr val="tx1"/>
                    </a:solidFill>
                  </a:rPr>
                  <a:t> </a:t>
                </a:r>
                <a:r>
                  <a:rPr lang="en-GB" dirty="0" smtClean="0">
                    <a:solidFill>
                      <a:schemeClr val="tx1"/>
                    </a:solidFill>
                  </a:rPr>
                  <a:t>once the commitment </a:t>
                </a:r>
                <a14:m>
                  <m:oMath xmlns:m="http://schemas.openxmlformats.org/officeDocument/2006/math">
                    <m:r>
                      <a:rPr lang="it-IT" b="0" i="1" smtClean="0">
                        <a:solidFill>
                          <a:schemeClr val="tx1"/>
                        </a:solidFill>
                        <a:latin typeface="Cambria Math" charset="0"/>
                      </a:rPr>
                      <m:t>𝐶</m:t>
                    </m:r>
                    <m:r>
                      <a:rPr lang="it-IT" b="0" i="1" smtClean="0">
                        <a:solidFill>
                          <a:schemeClr val="tx1"/>
                        </a:solidFill>
                        <a:latin typeface="Cambria Math" charset="0"/>
                      </a:rPr>
                      <m:t>(</m:t>
                    </m:r>
                    <m:r>
                      <a:rPr lang="it-IT" b="0" i="1" smtClean="0">
                        <a:solidFill>
                          <a:schemeClr val="tx1"/>
                        </a:solidFill>
                        <a:latin typeface="Cambria Math" charset="0"/>
                      </a:rPr>
                      <m:t>𝑟</m:t>
                    </m:r>
                    <m:r>
                      <a:rPr lang="it-IT" b="0" i="1" smtClean="0">
                        <a:solidFill>
                          <a:schemeClr val="tx1"/>
                        </a:solidFill>
                        <a:latin typeface="Cambria Math" charset="0"/>
                      </a:rPr>
                      <m:t>, </m:t>
                    </m:r>
                    <m:r>
                      <a:rPr lang="it-IT" b="0" i="1" smtClean="0">
                        <a:solidFill>
                          <a:schemeClr val="tx1"/>
                        </a:solidFill>
                        <a:latin typeface="Cambria Math" charset="0"/>
                      </a:rPr>
                      <m:t>𝑣</m:t>
                    </m:r>
                    <m:r>
                      <a:rPr lang="it-IT" b="0" i="1" smtClean="0">
                        <a:solidFill>
                          <a:schemeClr val="tx1"/>
                        </a:solidFill>
                        <a:latin typeface="Cambria Math" charset="0"/>
                      </a:rPr>
                      <m:t>)</m:t>
                    </m:r>
                  </m:oMath>
                </a14:m>
                <a:r>
                  <a:rPr lang="en-GB" i="1" dirty="0" smtClean="0">
                    <a:solidFill>
                      <a:schemeClr val="tx1"/>
                    </a:solidFill>
                  </a:rPr>
                  <a:t> </a:t>
                </a:r>
                <a:r>
                  <a:rPr lang="en-GB" dirty="0" smtClean="0">
                    <a:solidFill>
                      <a:schemeClr val="tx1"/>
                    </a:solidFill>
                  </a:rPr>
                  <a:t>to</a:t>
                </a:r>
                <a:r>
                  <a:rPr lang="en-GB" i="1" dirty="0" smtClean="0">
                    <a:solidFill>
                      <a:schemeClr val="tx1"/>
                    </a:solidFill>
                  </a:rPr>
                  <a:t> </a:t>
                </a:r>
                <a14:m>
                  <m:oMath xmlns:m="http://schemas.openxmlformats.org/officeDocument/2006/math">
                    <m:r>
                      <a:rPr lang="en-GB" i="1" dirty="0" smtClean="0">
                        <a:solidFill>
                          <a:schemeClr val="tx1"/>
                        </a:solidFill>
                        <a:latin typeface="Cambria Math" charset="0"/>
                      </a:rPr>
                      <m:t>(</m:t>
                    </m:r>
                    <m:r>
                      <a:rPr lang="en-GB" i="1" dirty="0" err="1" smtClean="0">
                        <a:solidFill>
                          <a:schemeClr val="tx1"/>
                        </a:solidFill>
                        <a:latin typeface="Cambria Math" charset="0"/>
                      </a:rPr>
                      <m:t>𝑟</m:t>
                    </m:r>
                    <m:r>
                      <a:rPr lang="en-GB" i="1" dirty="0" err="1" smtClean="0">
                        <a:solidFill>
                          <a:schemeClr val="tx1"/>
                        </a:solidFill>
                        <a:latin typeface="Cambria Math" charset="0"/>
                      </a:rPr>
                      <m:t>,</m:t>
                    </m:r>
                    <m:r>
                      <a:rPr lang="en-GB" i="1" dirty="0" err="1" smtClean="0">
                        <a:solidFill>
                          <a:schemeClr val="tx1"/>
                        </a:solidFill>
                        <a:latin typeface="Cambria Math" charset="0"/>
                      </a:rPr>
                      <m:t>𝑣</m:t>
                    </m:r>
                    <m:r>
                      <a:rPr lang="en-GB" i="1" dirty="0" smtClean="0">
                        <a:solidFill>
                          <a:schemeClr val="tx1"/>
                        </a:solidFill>
                        <a:latin typeface="Cambria Math" charset="0"/>
                      </a:rPr>
                      <m:t>)</m:t>
                    </m:r>
                  </m:oMath>
                </a14:m>
                <a:r>
                  <a:rPr lang="en-GB" i="1" dirty="0" smtClean="0">
                    <a:solidFill>
                      <a:schemeClr val="tx1"/>
                    </a:solidFill>
                  </a:rPr>
                  <a:t> </a:t>
                </a:r>
                <a:r>
                  <a:rPr lang="en-GB" dirty="0" smtClean="0">
                    <a:solidFill>
                      <a:schemeClr val="tx1"/>
                    </a:solidFill>
                  </a:rPr>
                  <a:t>has been made, one cannot change his mind and open it as a commitment to </a:t>
                </a:r>
                <a14:m>
                  <m:oMath xmlns:m="http://schemas.openxmlformats.org/officeDocument/2006/math">
                    <m:r>
                      <a:rPr lang="en-GB" i="1" dirty="0">
                        <a:solidFill>
                          <a:schemeClr val="tx1"/>
                        </a:solidFill>
                        <a:latin typeface="Cambria Math" charset="0"/>
                      </a:rPr>
                      <m:t>(</m:t>
                    </m:r>
                    <m:r>
                      <a:rPr lang="en-GB" i="1" dirty="0" err="1">
                        <a:solidFill>
                          <a:schemeClr val="tx1"/>
                        </a:solidFill>
                        <a:latin typeface="Cambria Math" charset="0"/>
                      </a:rPr>
                      <m:t>𝑟</m:t>
                    </m:r>
                    <m:r>
                      <a:rPr lang="it-IT" b="0" i="1" dirty="0" smtClean="0">
                        <a:solidFill>
                          <a:schemeClr val="tx1"/>
                        </a:solidFill>
                        <a:latin typeface="Cambria Math" charset="0"/>
                      </a:rPr>
                      <m:t>′</m:t>
                    </m:r>
                    <m:r>
                      <a:rPr lang="en-GB" i="1" dirty="0" err="1">
                        <a:solidFill>
                          <a:schemeClr val="tx1"/>
                        </a:solidFill>
                        <a:latin typeface="Cambria Math" charset="0"/>
                      </a:rPr>
                      <m:t>,</m:t>
                    </m:r>
                    <m:r>
                      <a:rPr lang="en-GB" i="1" dirty="0" err="1">
                        <a:solidFill>
                          <a:schemeClr val="tx1"/>
                        </a:solidFill>
                        <a:latin typeface="Cambria Math" charset="0"/>
                      </a:rPr>
                      <m:t>𝑣</m:t>
                    </m:r>
                    <m:r>
                      <a:rPr lang="it-IT" b="0" i="1" dirty="0" smtClean="0">
                        <a:solidFill>
                          <a:schemeClr val="tx1"/>
                        </a:solidFill>
                        <a:latin typeface="Cambria Math" charset="0"/>
                      </a:rPr>
                      <m:t>′</m:t>
                    </m:r>
                    <m:r>
                      <a:rPr lang="en-GB" i="1" dirty="0">
                        <a:solidFill>
                          <a:schemeClr val="tx1"/>
                        </a:solidFill>
                        <a:latin typeface="Cambria Math" charset="0"/>
                      </a:rPr>
                      <m:t>)</m:t>
                    </m:r>
                  </m:oMath>
                </a14:m>
                <a:r>
                  <a:rPr lang="en-GB" i="1" dirty="0" smtClean="0">
                    <a:solidFill>
                      <a:schemeClr val="tx1"/>
                    </a:solidFill>
                  </a:rPr>
                  <a:t>.</a:t>
                </a:r>
                <a:endParaRPr lang="en-GB" i="1"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855920"/>
                <a:ext cx="8520600" cy="3903550"/>
              </a:xfrm>
              <a:blipFill rotWithShape="0">
                <a:blip r:embed="rId3"/>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10</a:t>
            </a:fld>
            <a:endParaRPr lang="nb-NO"/>
          </a:p>
        </p:txBody>
      </p:sp>
    </p:spTree>
    <p:extLst>
      <p:ext uri="{BB962C8B-B14F-4D97-AF65-F5344CB8AC3E}">
        <p14:creationId xmlns:p14="http://schemas.microsoft.com/office/powerpoint/2010/main" val="846296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62722"/>
            <a:ext cx="8520600" cy="572700"/>
          </a:xfrm>
        </p:spPr>
        <p:txBody>
          <a:bodyPr/>
          <a:lstStyle/>
          <a:p>
            <a:r>
              <a:rPr lang="en-GB" sz="2400" dirty="0">
                <a:solidFill>
                  <a:schemeClr val="accent1">
                    <a:lumMod val="75000"/>
                  </a:schemeClr>
                </a:solidFill>
              </a:rPr>
              <a:t>Additively homomorphic commitment </a:t>
            </a:r>
            <a:r>
              <a:rPr lang="en-GB" sz="2400" dirty="0" smtClean="0">
                <a:solidFill>
                  <a:schemeClr val="accent1">
                    <a:lumMod val="75000"/>
                  </a:schemeClr>
                </a:solidFill>
              </a:rPr>
              <a:t>scheme </a:t>
            </a:r>
            <a:r>
              <a:rPr lang="mr-IN" sz="2400" dirty="0" smtClean="0">
                <a:solidFill>
                  <a:schemeClr val="accent1">
                    <a:lumMod val="75000"/>
                  </a:schemeClr>
                </a:solidFill>
              </a:rPr>
              <a:t>–</a:t>
            </a:r>
            <a:r>
              <a:rPr lang="en-GB" sz="2400" dirty="0" smtClean="0">
                <a:solidFill>
                  <a:schemeClr val="accent1">
                    <a:lumMod val="75000"/>
                  </a:schemeClr>
                </a:solidFill>
              </a:rPr>
              <a:t> CT setting</a:t>
            </a:r>
            <a:endParaRPr lang="en-GB" sz="2400" dirty="0"/>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941300"/>
                <a:ext cx="8520600" cy="34164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smtClean="0">
                    <a:solidFill>
                      <a:schemeClr val="tx1"/>
                    </a:solidFill>
                  </a:rPr>
                  <a:t>In such a setting, the following definition is given.</a:t>
                </a:r>
              </a:p>
              <a:p>
                <a:pPr marL="0" indent="0">
                  <a:lnSpc>
                    <a:spcPct val="100000"/>
                  </a:lnSpc>
                  <a:buClrTx/>
                  <a:buSzTx/>
                  <a:buNone/>
                </a:pPr>
                <a:endParaRPr lang="en-GB" u="sng" dirty="0" smtClean="0">
                  <a:solidFill>
                    <a:srgbClr val="FF0000"/>
                  </a:solidFill>
                </a:endParaRPr>
              </a:p>
              <a:p>
                <a:pPr marL="0" indent="0">
                  <a:lnSpc>
                    <a:spcPct val="100000"/>
                  </a:lnSpc>
                  <a:buClrTx/>
                  <a:buSzTx/>
                  <a:buNone/>
                </a:pPr>
                <a:r>
                  <a:rPr lang="en-GB" u="sng" dirty="0" smtClean="0">
                    <a:solidFill>
                      <a:srgbClr val="FF0000"/>
                    </a:solidFill>
                  </a:rPr>
                  <a:t>Definition</a:t>
                </a:r>
                <a:r>
                  <a:rPr lang="en-GB" dirty="0" smtClean="0">
                    <a:solidFill>
                      <a:schemeClr val="tx1"/>
                    </a:solidFill>
                  </a:rPr>
                  <a:t>. </a:t>
                </a:r>
              </a:p>
              <a:p>
                <a:pPr marL="0" indent="0">
                  <a:lnSpc>
                    <a:spcPct val="100000"/>
                  </a:lnSpc>
                  <a:buClrTx/>
                  <a:buSzTx/>
                  <a:buNone/>
                </a:pPr>
                <a:r>
                  <a:rPr lang="en-GB" dirty="0" smtClean="0">
                    <a:solidFill>
                      <a:schemeClr val="tx1"/>
                    </a:solidFill>
                  </a:rPr>
                  <a:t>A commitment scheme is </a:t>
                </a:r>
                <a:r>
                  <a:rPr lang="en-GB" i="1" dirty="0" smtClean="0">
                    <a:solidFill>
                      <a:schemeClr val="tx1"/>
                    </a:solidFill>
                  </a:rPr>
                  <a:t>(additively)</a:t>
                </a:r>
                <a:r>
                  <a:rPr lang="en-GB" dirty="0" smtClean="0">
                    <a:solidFill>
                      <a:schemeClr val="tx1"/>
                    </a:solidFill>
                  </a:rPr>
                  <a:t> </a:t>
                </a:r>
                <a:r>
                  <a:rPr lang="en-GB" i="1" dirty="0" smtClean="0">
                    <a:solidFill>
                      <a:schemeClr val="tx1"/>
                    </a:solidFill>
                  </a:rPr>
                  <a:t>homomorphic </a:t>
                </a:r>
                <a:r>
                  <a:rPr lang="en-GB" dirty="0" smtClean="0">
                    <a:solidFill>
                      <a:schemeClr val="tx1"/>
                    </a:solidFill>
                  </a:rPr>
                  <a:t>if </a:t>
                </a:r>
              </a:p>
              <a:p>
                <a:pPr marL="0" indent="0">
                  <a:lnSpc>
                    <a:spcPct val="100000"/>
                  </a:lnSpc>
                  <a:buClrTx/>
                  <a:buSzTx/>
                  <a:buNone/>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charset="0"/>
                        </a:rPr>
                        <m:t>𝐶𝑜𝑚𝑚𝑖𝑡</m:t>
                      </m:r>
                      <m:d>
                        <m:dPr>
                          <m:ctrlPr>
                            <a:rPr lang="it-IT" b="0" i="1" smtClean="0">
                              <a:solidFill>
                                <a:schemeClr val="tx1"/>
                              </a:solidFill>
                              <a:latin typeface="Cambria Math" charset="0"/>
                            </a:rPr>
                          </m:ctrlPr>
                        </m:dPr>
                        <m:e>
                          <m:r>
                            <a:rPr lang="it-IT" b="0" i="1" smtClean="0">
                              <a:solidFill>
                                <a:schemeClr val="tx1"/>
                              </a:solidFill>
                              <a:latin typeface="Cambria Math" charset="0"/>
                            </a:rPr>
                            <m:t>𝑟</m:t>
                          </m:r>
                          <m:r>
                            <a:rPr lang="it-IT" b="0" i="1" smtClean="0">
                              <a:solidFill>
                                <a:schemeClr val="tx1"/>
                              </a:solidFill>
                              <a:latin typeface="Cambria Math" charset="0"/>
                            </a:rPr>
                            <m:t>,</m:t>
                          </m:r>
                          <m:r>
                            <a:rPr lang="it-IT" b="0" i="1" smtClean="0">
                              <a:solidFill>
                                <a:schemeClr val="tx1"/>
                              </a:solidFill>
                              <a:latin typeface="Cambria Math" charset="0"/>
                            </a:rPr>
                            <m:t>𝑣</m:t>
                          </m:r>
                        </m:e>
                      </m:d>
                      <m:r>
                        <a:rPr lang="it-IT" b="0" i="1" smtClean="0">
                          <a:solidFill>
                            <a:schemeClr val="tx1"/>
                          </a:solidFill>
                          <a:latin typeface="Cambria Math" charset="0"/>
                        </a:rPr>
                        <m:t>+</m:t>
                      </m:r>
                      <m:r>
                        <a:rPr lang="it-IT" b="0" i="1" smtClean="0">
                          <a:solidFill>
                            <a:schemeClr val="tx1"/>
                          </a:solidFill>
                          <a:latin typeface="Cambria Math" charset="0"/>
                        </a:rPr>
                        <m:t>𝐶𝑜𝑚𝑚𝑖𝑡</m:t>
                      </m:r>
                      <m:d>
                        <m:dPr>
                          <m:ctrlPr>
                            <a:rPr lang="it-IT" b="0" i="1" smtClean="0">
                              <a:solidFill>
                                <a:schemeClr val="tx1"/>
                              </a:solidFill>
                              <a:latin typeface="Cambria Math" charset="0"/>
                            </a:rPr>
                          </m:ctrlPr>
                        </m:dPr>
                        <m:e>
                          <m:sSup>
                            <m:sSupPr>
                              <m:ctrlPr>
                                <a:rPr lang="it-IT" b="0" i="1" smtClean="0">
                                  <a:solidFill>
                                    <a:schemeClr val="tx1"/>
                                  </a:solidFill>
                                  <a:latin typeface="Cambria Math" charset="0"/>
                                </a:rPr>
                              </m:ctrlPr>
                            </m:sSupPr>
                            <m:e>
                              <m:r>
                                <a:rPr lang="it-IT" b="0" i="1" smtClean="0">
                                  <a:solidFill>
                                    <a:schemeClr val="tx1"/>
                                  </a:solidFill>
                                  <a:latin typeface="Cambria Math" charset="0"/>
                                </a:rPr>
                                <m:t>𝑟</m:t>
                              </m:r>
                            </m:e>
                            <m:sup>
                              <m:r>
                                <a:rPr lang="it-IT" b="0" i="1" smtClean="0">
                                  <a:solidFill>
                                    <a:schemeClr val="tx1"/>
                                  </a:solidFill>
                                  <a:latin typeface="Cambria Math" charset="0"/>
                                </a:rPr>
                                <m:t>′</m:t>
                              </m:r>
                            </m:sup>
                          </m:sSup>
                          <m:r>
                            <a:rPr lang="it-IT" b="0" i="1" smtClean="0">
                              <a:solidFill>
                                <a:schemeClr val="tx1"/>
                              </a:solidFill>
                              <a:latin typeface="Cambria Math" charset="0"/>
                            </a:rPr>
                            <m:t>,</m:t>
                          </m:r>
                          <m:sSup>
                            <m:sSupPr>
                              <m:ctrlPr>
                                <a:rPr lang="it-IT" b="0" i="1" smtClean="0">
                                  <a:solidFill>
                                    <a:schemeClr val="tx1"/>
                                  </a:solidFill>
                                  <a:latin typeface="Cambria Math" charset="0"/>
                                </a:rPr>
                              </m:ctrlPr>
                            </m:sSupPr>
                            <m:e>
                              <m:r>
                                <a:rPr lang="it-IT" b="0" i="1" smtClean="0">
                                  <a:solidFill>
                                    <a:schemeClr val="tx1"/>
                                  </a:solidFill>
                                  <a:latin typeface="Cambria Math" charset="0"/>
                                </a:rPr>
                                <m:t>𝑣</m:t>
                              </m:r>
                            </m:e>
                            <m:sup>
                              <m:r>
                                <a:rPr lang="it-IT" b="0" i="1" smtClean="0">
                                  <a:solidFill>
                                    <a:schemeClr val="tx1"/>
                                  </a:solidFill>
                                  <a:latin typeface="Cambria Math" charset="0"/>
                                </a:rPr>
                                <m:t>′</m:t>
                              </m:r>
                            </m:sup>
                          </m:sSup>
                        </m:e>
                      </m:d>
                      <m:r>
                        <a:rPr lang="it-IT" b="0" i="1" smtClean="0">
                          <a:solidFill>
                            <a:schemeClr val="tx1"/>
                          </a:solidFill>
                          <a:latin typeface="Cambria Math" charset="0"/>
                        </a:rPr>
                        <m:t>=</m:t>
                      </m:r>
                      <m:r>
                        <a:rPr lang="it-IT" b="0" i="1" smtClean="0">
                          <a:solidFill>
                            <a:schemeClr val="tx1"/>
                          </a:solidFill>
                          <a:latin typeface="Cambria Math" charset="0"/>
                        </a:rPr>
                        <m:t>𝐶𝑜𝑚𝑚𝑖𝑡</m:t>
                      </m:r>
                      <m:r>
                        <a:rPr lang="it-IT" b="0" i="1" smtClean="0">
                          <a:solidFill>
                            <a:schemeClr val="tx1"/>
                          </a:solidFill>
                          <a:latin typeface="Cambria Math" charset="0"/>
                        </a:rPr>
                        <m:t>(</m:t>
                      </m:r>
                      <m:r>
                        <a:rPr lang="it-IT" b="0" i="1" smtClean="0">
                          <a:solidFill>
                            <a:schemeClr val="tx1"/>
                          </a:solidFill>
                          <a:latin typeface="Cambria Math" charset="0"/>
                        </a:rPr>
                        <m:t>𝑟</m:t>
                      </m:r>
                      <m:r>
                        <a:rPr lang="it-IT" b="0" i="1" smtClean="0">
                          <a:solidFill>
                            <a:schemeClr val="tx1"/>
                          </a:solidFill>
                          <a:latin typeface="Cambria Math" charset="0"/>
                        </a:rPr>
                        <m:t>+</m:t>
                      </m:r>
                      <m:sSup>
                        <m:sSupPr>
                          <m:ctrlPr>
                            <a:rPr lang="it-IT" b="0" i="1" smtClean="0">
                              <a:solidFill>
                                <a:schemeClr val="tx1"/>
                              </a:solidFill>
                              <a:latin typeface="Cambria Math" charset="0"/>
                            </a:rPr>
                          </m:ctrlPr>
                        </m:sSupPr>
                        <m:e>
                          <m:r>
                            <a:rPr lang="it-IT" b="0" i="1" smtClean="0">
                              <a:solidFill>
                                <a:schemeClr val="tx1"/>
                              </a:solidFill>
                              <a:latin typeface="Cambria Math" charset="0"/>
                            </a:rPr>
                            <m:t>𝑟</m:t>
                          </m:r>
                        </m:e>
                        <m:sup>
                          <m:r>
                            <a:rPr lang="it-IT" b="0" i="1" smtClean="0">
                              <a:solidFill>
                                <a:schemeClr val="tx1"/>
                              </a:solidFill>
                              <a:latin typeface="Cambria Math" charset="0"/>
                            </a:rPr>
                            <m:t>′</m:t>
                          </m:r>
                        </m:sup>
                      </m:sSup>
                      <m:r>
                        <a:rPr lang="it-IT" b="0" i="1" smtClean="0">
                          <a:solidFill>
                            <a:schemeClr val="tx1"/>
                          </a:solidFill>
                          <a:latin typeface="Cambria Math" charset="0"/>
                        </a:rPr>
                        <m:t>,</m:t>
                      </m:r>
                      <m:r>
                        <a:rPr lang="it-IT" b="0" i="1" smtClean="0">
                          <a:solidFill>
                            <a:schemeClr val="tx1"/>
                          </a:solidFill>
                          <a:latin typeface="Cambria Math" charset="0"/>
                        </a:rPr>
                        <m:t>𝑣</m:t>
                      </m:r>
                      <m:r>
                        <a:rPr lang="it-IT" b="0" i="1" smtClean="0">
                          <a:solidFill>
                            <a:schemeClr val="tx1"/>
                          </a:solidFill>
                          <a:latin typeface="Cambria Math" charset="0"/>
                        </a:rPr>
                        <m:t>+</m:t>
                      </m:r>
                      <m:r>
                        <a:rPr lang="it-IT" b="0" i="1" smtClean="0">
                          <a:solidFill>
                            <a:schemeClr val="tx1"/>
                          </a:solidFill>
                          <a:latin typeface="Cambria Math" charset="0"/>
                        </a:rPr>
                        <m:t>𝑣</m:t>
                      </m:r>
                      <m:r>
                        <a:rPr lang="it-IT" b="0" i="1" smtClean="0">
                          <a:solidFill>
                            <a:schemeClr val="tx1"/>
                          </a:solidFill>
                          <a:latin typeface="Cambria Math" charset="0"/>
                        </a:rPr>
                        <m:t>′)</m:t>
                      </m:r>
                    </m:oMath>
                  </m:oMathPara>
                </a14:m>
                <a:endParaRPr lang="en-GB" i="1" dirty="0" smtClean="0">
                  <a:solidFill>
                    <a:schemeClr val="tx1"/>
                  </a:solidFill>
                </a:endParaRPr>
              </a:p>
              <a:p>
                <a:pPr marL="0" indent="0">
                  <a:lnSpc>
                    <a:spcPct val="100000"/>
                  </a:lnSpc>
                  <a:buClrTx/>
                  <a:buSzTx/>
                  <a:buNone/>
                </a:pPr>
                <a:endParaRPr lang="en-GB" dirty="0" smtClean="0">
                  <a:solidFill>
                    <a:schemeClr val="tx1"/>
                  </a:solidFill>
                </a:endParaRPr>
              </a:p>
              <a:p>
                <a:pPr marL="0" indent="0">
                  <a:lnSpc>
                    <a:spcPct val="100000"/>
                  </a:lnSpc>
                  <a:buClrTx/>
                  <a:buSzTx/>
                  <a:buNone/>
                </a:pPr>
                <a:r>
                  <a:rPr lang="en-GB" dirty="0" smtClean="0">
                    <a:solidFill>
                      <a:schemeClr val="tx1"/>
                    </a:solidFill>
                  </a:rPr>
                  <a:t>and</a:t>
                </a:r>
                <a:r>
                  <a:rPr lang="en-GB" i="1" dirty="0" smtClean="0">
                    <a:solidFill>
                      <a:schemeClr val="tx1"/>
                    </a:solidFill>
                  </a:rPr>
                  <a:t> </a:t>
                </a:r>
                <a:r>
                  <a:rPr lang="en-GB" dirty="0" smtClean="0">
                    <a:solidFill>
                      <a:schemeClr val="tx1"/>
                    </a:solidFill>
                  </a:rPr>
                  <a:t>the distribution of </a:t>
                </a:r>
                <a14:m>
                  <m:oMath xmlns:m="http://schemas.openxmlformats.org/officeDocument/2006/math">
                    <m:r>
                      <a:rPr lang="it-IT" i="1">
                        <a:solidFill>
                          <a:schemeClr val="tx1"/>
                        </a:solidFill>
                        <a:latin typeface="Cambria Math" charset="0"/>
                      </a:rPr>
                      <m:t>𝐶𝑜𝑚𝑚𝑖𝑡</m:t>
                    </m:r>
                    <m:d>
                      <m:dPr>
                        <m:ctrlPr>
                          <a:rPr lang="it-IT" i="1">
                            <a:solidFill>
                              <a:schemeClr val="tx1"/>
                            </a:solidFill>
                            <a:latin typeface="Cambria Math" charset="0"/>
                          </a:rPr>
                        </m:ctrlPr>
                      </m:dPr>
                      <m:e>
                        <m:r>
                          <a:rPr lang="it-IT" i="1">
                            <a:solidFill>
                              <a:schemeClr val="tx1"/>
                            </a:solidFill>
                            <a:latin typeface="Cambria Math" charset="0"/>
                          </a:rPr>
                          <m:t>𝑟</m:t>
                        </m:r>
                        <m:r>
                          <a:rPr lang="it-IT" i="1">
                            <a:solidFill>
                              <a:schemeClr val="tx1"/>
                            </a:solidFill>
                            <a:latin typeface="Cambria Math" charset="0"/>
                          </a:rPr>
                          <m:t>,</m:t>
                        </m:r>
                        <m:r>
                          <a:rPr lang="it-IT" i="1">
                            <a:solidFill>
                              <a:schemeClr val="tx1"/>
                            </a:solidFill>
                            <a:latin typeface="Cambria Math" charset="0"/>
                          </a:rPr>
                          <m:t>𝑣</m:t>
                        </m:r>
                      </m:e>
                    </m:d>
                    <m:r>
                      <a:rPr lang="it-IT" i="1">
                        <a:solidFill>
                          <a:schemeClr val="tx1"/>
                        </a:solidFill>
                        <a:latin typeface="Cambria Math" charset="0"/>
                      </a:rPr>
                      <m:t>+</m:t>
                    </m:r>
                    <m:r>
                      <a:rPr lang="it-IT" i="1">
                        <a:solidFill>
                          <a:schemeClr val="tx1"/>
                        </a:solidFill>
                        <a:latin typeface="Cambria Math" charset="0"/>
                      </a:rPr>
                      <m:t>𝐶𝑜𝑚𝑚𝑖𝑡</m:t>
                    </m:r>
                    <m:d>
                      <m:dPr>
                        <m:ctrlPr>
                          <a:rPr lang="it-IT" i="1">
                            <a:solidFill>
                              <a:schemeClr val="tx1"/>
                            </a:solidFill>
                            <a:latin typeface="Cambria Math" charset="0"/>
                          </a:rPr>
                        </m:ctrlPr>
                      </m:dPr>
                      <m:e>
                        <m:sSup>
                          <m:sSupPr>
                            <m:ctrlPr>
                              <a:rPr lang="it-IT" i="1">
                                <a:solidFill>
                                  <a:schemeClr val="tx1"/>
                                </a:solidFill>
                                <a:latin typeface="Cambria Math" charset="0"/>
                              </a:rPr>
                            </m:ctrlPr>
                          </m:sSupPr>
                          <m:e>
                            <m:r>
                              <a:rPr lang="it-IT" i="1">
                                <a:solidFill>
                                  <a:schemeClr val="tx1"/>
                                </a:solidFill>
                                <a:latin typeface="Cambria Math" charset="0"/>
                              </a:rPr>
                              <m:t>𝑟</m:t>
                            </m:r>
                          </m:e>
                          <m:sup>
                            <m:r>
                              <a:rPr lang="it-IT" i="1">
                                <a:solidFill>
                                  <a:schemeClr val="tx1"/>
                                </a:solidFill>
                                <a:latin typeface="Cambria Math" charset="0"/>
                              </a:rPr>
                              <m:t>′</m:t>
                            </m:r>
                          </m:sup>
                        </m:sSup>
                        <m:r>
                          <a:rPr lang="it-IT" i="1">
                            <a:solidFill>
                              <a:schemeClr val="tx1"/>
                            </a:solidFill>
                            <a:latin typeface="Cambria Math" charset="0"/>
                          </a:rPr>
                          <m:t>,</m:t>
                        </m:r>
                        <m:sSup>
                          <m:sSupPr>
                            <m:ctrlPr>
                              <a:rPr lang="it-IT" i="1">
                                <a:solidFill>
                                  <a:schemeClr val="tx1"/>
                                </a:solidFill>
                                <a:latin typeface="Cambria Math" charset="0"/>
                              </a:rPr>
                            </m:ctrlPr>
                          </m:sSupPr>
                          <m:e>
                            <m:r>
                              <a:rPr lang="it-IT" i="1">
                                <a:solidFill>
                                  <a:schemeClr val="tx1"/>
                                </a:solidFill>
                                <a:latin typeface="Cambria Math" charset="0"/>
                              </a:rPr>
                              <m:t>𝑣</m:t>
                            </m:r>
                          </m:e>
                          <m:sup>
                            <m:r>
                              <a:rPr lang="it-IT" i="1">
                                <a:solidFill>
                                  <a:schemeClr val="tx1"/>
                                </a:solidFill>
                                <a:latin typeface="Cambria Math" charset="0"/>
                              </a:rPr>
                              <m:t>′</m:t>
                            </m:r>
                          </m:sup>
                        </m:sSup>
                      </m:e>
                    </m:d>
                  </m:oMath>
                </a14:m>
                <a:r>
                  <a:rPr lang="en-GB" i="1" dirty="0" smtClean="0">
                    <a:solidFill>
                      <a:schemeClr val="tx1"/>
                    </a:solidFill>
                  </a:rPr>
                  <a:t> </a:t>
                </a:r>
                <a:r>
                  <a:rPr lang="en-GB" dirty="0" smtClean="0">
                    <a:solidFill>
                      <a:schemeClr val="tx1"/>
                    </a:solidFill>
                  </a:rPr>
                  <a:t>and </a:t>
                </a:r>
                <a14:m>
                  <m:oMath xmlns:m="http://schemas.openxmlformats.org/officeDocument/2006/math">
                    <m:r>
                      <a:rPr lang="it-IT" i="1">
                        <a:solidFill>
                          <a:schemeClr val="tx1"/>
                        </a:solidFill>
                        <a:latin typeface="Cambria Math" charset="0"/>
                      </a:rPr>
                      <m:t>𝐶𝑜𝑚𝑚𝑖𝑡</m:t>
                    </m:r>
                    <m:r>
                      <a:rPr lang="it-IT" i="1">
                        <a:solidFill>
                          <a:schemeClr val="tx1"/>
                        </a:solidFill>
                        <a:latin typeface="Cambria Math" charset="0"/>
                      </a:rPr>
                      <m:t>(</m:t>
                    </m:r>
                    <m:r>
                      <a:rPr lang="it-IT" i="1">
                        <a:solidFill>
                          <a:schemeClr val="tx1"/>
                        </a:solidFill>
                        <a:latin typeface="Cambria Math" charset="0"/>
                      </a:rPr>
                      <m:t>𝑟</m:t>
                    </m:r>
                    <m:r>
                      <a:rPr lang="it-IT" i="1">
                        <a:solidFill>
                          <a:schemeClr val="tx1"/>
                        </a:solidFill>
                        <a:latin typeface="Cambria Math" charset="0"/>
                      </a:rPr>
                      <m:t>+</m:t>
                    </m:r>
                    <m:sSup>
                      <m:sSupPr>
                        <m:ctrlPr>
                          <a:rPr lang="it-IT" i="1">
                            <a:solidFill>
                              <a:schemeClr val="tx1"/>
                            </a:solidFill>
                            <a:latin typeface="Cambria Math" charset="0"/>
                          </a:rPr>
                        </m:ctrlPr>
                      </m:sSupPr>
                      <m:e>
                        <m:r>
                          <a:rPr lang="it-IT" i="1">
                            <a:solidFill>
                              <a:schemeClr val="tx1"/>
                            </a:solidFill>
                            <a:latin typeface="Cambria Math" charset="0"/>
                          </a:rPr>
                          <m:t>𝑟</m:t>
                        </m:r>
                      </m:e>
                      <m:sup>
                        <m:r>
                          <a:rPr lang="it-IT" i="1">
                            <a:solidFill>
                              <a:schemeClr val="tx1"/>
                            </a:solidFill>
                            <a:latin typeface="Cambria Math" charset="0"/>
                          </a:rPr>
                          <m:t>′</m:t>
                        </m:r>
                      </m:sup>
                    </m:sSup>
                    <m:r>
                      <a:rPr lang="it-IT" i="1">
                        <a:solidFill>
                          <a:schemeClr val="tx1"/>
                        </a:solidFill>
                        <a:latin typeface="Cambria Math" charset="0"/>
                      </a:rPr>
                      <m:t>,</m:t>
                    </m:r>
                    <m:r>
                      <a:rPr lang="it-IT" i="1">
                        <a:solidFill>
                          <a:schemeClr val="tx1"/>
                        </a:solidFill>
                        <a:latin typeface="Cambria Math" charset="0"/>
                      </a:rPr>
                      <m:t>𝑣</m:t>
                    </m:r>
                    <m:r>
                      <a:rPr lang="it-IT" i="1">
                        <a:solidFill>
                          <a:schemeClr val="tx1"/>
                        </a:solidFill>
                        <a:latin typeface="Cambria Math" charset="0"/>
                      </a:rPr>
                      <m:t>+</m:t>
                    </m:r>
                    <m:r>
                      <a:rPr lang="it-IT" i="1">
                        <a:solidFill>
                          <a:schemeClr val="tx1"/>
                        </a:solidFill>
                        <a:latin typeface="Cambria Math" charset="0"/>
                      </a:rPr>
                      <m:t>𝑣</m:t>
                    </m:r>
                    <m:r>
                      <a:rPr lang="it-IT" i="1">
                        <a:solidFill>
                          <a:schemeClr val="tx1"/>
                        </a:solidFill>
                        <a:latin typeface="Cambria Math" charset="0"/>
                      </a:rPr>
                      <m:t>′)</m:t>
                    </m:r>
                  </m:oMath>
                </a14:m>
                <a:r>
                  <a:rPr lang="en-GB" i="1" dirty="0" smtClean="0">
                    <a:solidFill>
                      <a:schemeClr val="tx1"/>
                    </a:solidFill>
                  </a:rPr>
                  <a:t> </a:t>
                </a:r>
                <a:r>
                  <a:rPr lang="en-GB" dirty="0" smtClean="0">
                    <a:solidFill>
                      <a:schemeClr val="tx1"/>
                    </a:solidFill>
                  </a:rPr>
                  <a:t>coincide.</a:t>
                </a:r>
                <a:endParaRPr lang="en-GB" i="1" dirty="0" smtClean="0">
                  <a:solidFill>
                    <a:schemeClr val="tx1"/>
                  </a:solidFill>
                </a:endParaRPr>
              </a:p>
              <a:p>
                <a:pPr marL="0" indent="0">
                  <a:lnSpc>
                    <a:spcPct val="100000"/>
                  </a:lnSpc>
                  <a:buClrTx/>
                  <a:buSzTx/>
                  <a:buNone/>
                </a:pPr>
                <a:endParaRPr lang="en-GB"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941300"/>
                <a:ext cx="8520600" cy="3416400"/>
              </a:xfrm>
              <a:blipFill rotWithShape="0">
                <a:blip r:embed="rId2"/>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11</a:t>
            </a:fld>
            <a:endParaRPr lang="nb-NO"/>
          </a:p>
        </p:txBody>
      </p:sp>
    </p:spTree>
    <p:extLst>
      <p:ext uri="{BB962C8B-B14F-4D97-AF65-F5344CB8AC3E}">
        <p14:creationId xmlns:p14="http://schemas.microsoft.com/office/powerpoint/2010/main" val="127091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63536"/>
            <a:ext cx="8520600" cy="572700"/>
          </a:xfrm>
        </p:spPr>
        <p:txBody>
          <a:bodyPr/>
          <a:lstStyle/>
          <a:p>
            <a:r>
              <a:rPr lang="it" sz="2400" dirty="0" smtClean="0">
                <a:solidFill>
                  <a:schemeClr val="accent1">
                    <a:lumMod val="75000"/>
                  </a:schemeClr>
                </a:solidFill>
              </a:rPr>
              <a:t>I</a:t>
            </a:r>
            <a:r>
              <a:rPr lang="it" sz="2400" baseline="30000" dirty="0" smtClean="0">
                <a:solidFill>
                  <a:schemeClr val="accent1">
                    <a:lumMod val="75000"/>
                  </a:schemeClr>
                </a:solidFill>
              </a:rPr>
              <a:t>st</a:t>
            </a:r>
            <a:r>
              <a:rPr lang="it-IT" sz="2400" baseline="30000" dirty="0" smtClean="0">
                <a:solidFill>
                  <a:schemeClr val="accent1">
                    <a:lumMod val="75000"/>
                  </a:schemeClr>
                </a:solidFill>
              </a:rPr>
              <a:t> </a:t>
            </a:r>
            <a:r>
              <a:rPr lang="it-IT" sz="2400" dirty="0" err="1" smtClean="0">
                <a:solidFill>
                  <a:schemeClr val="accent1">
                    <a:lumMod val="75000"/>
                  </a:schemeClr>
                </a:solidFill>
              </a:rPr>
              <a:t>cryptographic</a:t>
            </a:r>
            <a:r>
              <a:rPr lang="it-IT" sz="2400" dirty="0" smtClean="0">
                <a:solidFill>
                  <a:schemeClr val="accent1">
                    <a:lumMod val="75000"/>
                  </a:schemeClr>
                </a:solidFill>
              </a:rPr>
              <a:t> primitive: </a:t>
            </a:r>
            <a:r>
              <a:rPr lang="it-IT" sz="2400" dirty="0" err="1" smtClean="0">
                <a:solidFill>
                  <a:schemeClr val="accent1">
                    <a:lumMod val="75000"/>
                  </a:schemeClr>
                </a:solidFill>
              </a:rPr>
              <a:t>Pedersen</a:t>
            </a:r>
            <a:r>
              <a:rPr lang="it-IT" sz="2400" dirty="0" smtClean="0">
                <a:solidFill>
                  <a:schemeClr val="accent1">
                    <a:lumMod val="75000"/>
                  </a:schemeClr>
                </a:solidFill>
              </a:rPr>
              <a:t> </a:t>
            </a:r>
            <a:r>
              <a:rPr lang="it-IT" sz="2400" dirty="0" err="1" smtClean="0">
                <a:solidFill>
                  <a:schemeClr val="accent1">
                    <a:lumMod val="75000"/>
                  </a:schemeClr>
                </a:solidFill>
              </a:rPr>
              <a:t>commitment</a:t>
            </a:r>
            <a:endParaRPr lang="en-GB" sz="2400" dirty="0"/>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922049"/>
                <a:ext cx="8520600" cy="3741167"/>
              </a:xfrm>
            </p:spPr>
            <p:txBody>
              <a:bodyPr/>
              <a:lstStyle/>
              <a:p>
                <a:pPr marL="285750" lvl="0" indent="-285750">
                  <a:lnSpc>
                    <a:spcPct val="100000"/>
                  </a:lnSpc>
                  <a:buClrTx/>
                  <a:buSzTx/>
                  <a:buNone/>
                </a:pPr>
                <a:r>
                  <a:rPr lang="en-GB" u="sng" dirty="0" smtClean="0">
                    <a:solidFill>
                      <a:schemeClr val="tx1"/>
                    </a:solidFill>
                  </a:rPr>
                  <a:t>Preliminaries</a:t>
                </a:r>
                <a:r>
                  <a:rPr lang="en-GB" dirty="0" smtClean="0">
                    <a:solidFill>
                      <a:schemeClr val="tx1"/>
                    </a:solidFill>
                  </a:rPr>
                  <a:t>.</a:t>
                </a:r>
              </a:p>
              <a:p>
                <a:pPr marL="285750" lvl="0" indent="-285750">
                  <a:lnSpc>
                    <a:spcPct val="100000"/>
                  </a:lnSpc>
                  <a:buClrTx/>
                  <a:buSzTx/>
                  <a:buNone/>
                </a:pPr>
                <a:r>
                  <a:rPr lang="en-GB" dirty="0" smtClean="0">
                    <a:solidFill>
                      <a:schemeClr val="tx1"/>
                    </a:solidFill>
                  </a:rPr>
                  <a:t>Let </a:t>
                </a:r>
                <a:r>
                  <a:rPr lang="en-GB" i="1" dirty="0">
                    <a:solidFill>
                      <a:schemeClr val="tx1"/>
                    </a:solidFill>
                  </a:rPr>
                  <a:t>𝒢 </a:t>
                </a:r>
                <a:r>
                  <a:rPr lang="en-GB" dirty="0">
                    <a:solidFill>
                      <a:schemeClr val="tx1"/>
                    </a:solidFill>
                  </a:rPr>
                  <a:t>denote an EC </a:t>
                </a:r>
                <a:r>
                  <a:rPr lang="en-GB" dirty="0" smtClean="0">
                    <a:solidFill>
                      <a:schemeClr val="tx1"/>
                    </a:solidFill>
                  </a:rPr>
                  <a:t>group, </a:t>
                </a:r>
                <a:r>
                  <a:rPr lang="en-GB" dirty="0">
                    <a:solidFill>
                      <a:schemeClr val="tx1"/>
                    </a:solidFill>
                  </a:rPr>
                  <a:t>prime order </a:t>
                </a:r>
                <a14:m>
                  <m:oMath xmlns:m="http://schemas.openxmlformats.org/officeDocument/2006/math">
                    <m:r>
                      <a:rPr lang="it-IT" b="0" i="1" smtClean="0">
                        <a:solidFill>
                          <a:schemeClr val="tx1"/>
                        </a:solidFill>
                        <a:latin typeface="Cambria Math" charset="0"/>
                      </a:rPr>
                      <m:t>𝑛</m:t>
                    </m:r>
                  </m:oMath>
                </a14:m>
                <a:r>
                  <a:rPr lang="en-GB" dirty="0" smtClean="0">
                    <a:solidFill>
                      <a:schemeClr val="tx1"/>
                    </a:solidFill>
                  </a:rPr>
                  <a:t>.</a:t>
                </a:r>
              </a:p>
              <a:p>
                <a:pPr marL="285750" lvl="0" indent="-285750">
                  <a:lnSpc>
                    <a:spcPct val="100000"/>
                  </a:lnSpc>
                  <a:buClrTx/>
                  <a:buSzTx/>
                  <a:buNone/>
                </a:pPr>
                <a:r>
                  <a:rPr lang="en-GB" dirty="0">
                    <a:solidFill>
                      <a:schemeClr val="tx1"/>
                    </a:solidFill>
                  </a:rPr>
                  <a:t>Let </a:t>
                </a:r>
                <a:r>
                  <a:rPr lang="en-GB" dirty="0">
                    <a:solidFill>
                      <a:srgbClr val="00B050"/>
                    </a:solidFill>
                  </a:rPr>
                  <a:t>G</a:t>
                </a:r>
                <a:r>
                  <a:rPr lang="en-GB" dirty="0" smtClean="0">
                    <a:solidFill>
                      <a:schemeClr val="tx1"/>
                    </a:solidFill>
                  </a:rPr>
                  <a:t>, </a:t>
                </a:r>
                <a:r>
                  <a:rPr lang="en-GB" dirty="0" smtClean="0">
                    <a:solidFill>
                      <a:srgbClr val="00B050"/>
                    </a:solidFill>
                  </a:rPr>
                  <a:t>H</a:t>
                </a:r>
                <a:r>
                  <a:rPr lang="en-GB" dirty="0" smtClean="0">
                    <a:solidFill>
                      <a:schemeClr val="tx1"/>
                    </a:solidFill>
                  </a:rPr>
                  <a:t> </a:t>
                </a:r>
                <a:r>
                  <a:rPr lang="en-GB" dirty="0">
                    <a:solidFill>
                      <a:schemeClr val="tx1"/>
                    </a:solidFill>
                  </a:rPr>
                  <a:t>be fixed </a:t>
                </a:r>
                <a:r>
                  <a:rPr lang="en-GB" b="1" dirty="0">
                    <a:solidFill>
                      <a:schemeClr val="tx1"/>
                    </a:solidFill>
                  </a:rPr>
                  <a:t>nothing-up-my-sleeve</a:t>
                </a:r>
                <a:r>
                  <a:rPr lang="en-GB" dirty="0">
                    <a:solidFill>
                      <a:schemeClr val="tx1"/>
                    </a:solidFill>
                  </a:rPr>
                  <a:t> (</a:t>
                </a:r>
                <a:r>
                  <a:rPr lang="en-GB" b="1" dirty="0">
                    <a:solidFill>
                      <a:schemeClr val="tx1"/>
                    </a:solidFill>
                  </a:rPr>
                  <a:t>NUMS</a:t>
                </a:r>
                <a:r>
                  <a:rPr lang="en-GB" dirty="0">
                    <a:solidFill>
                      <a:schemeClr val="tx1"/>
                    </a:solidFill>
                  </a:rPr>
                  <a:t>) </a:t>
                </a:r>
                <a:r>
                  <a:rPr lang="en-GB" dirty="0" smtClean="0">
                    <a:solidFill>
                      <a:schemeClr val="tx1"/>
                    </a:solidFill>
                  </a:rPr>
                  <a:t>generator points </a:t>
                </a:r>
                <a:r>
                  <a:rPr lang="en-GB" dirty="0">
                    <a:solidFill>
                      <a:schemeClr val="tx1"/>
                    </a:solidFill>
                  </a:rPr>
                  <a:t>of </a:t>
                </a:r>
                <a:r>
                  <a:rPr lang="en-GB" i="1" dirty="0">
                    <a:solidFill>
                      <a:schemeClr val="tx1"/>
                    </a:solidFill>
                  </a:rPr>
                  <a:t>𝒢</a:t>
                </a:r>
                <a:r>
                  <a:rPr lang="en-GB" dirty="0" smtClean="0">
                    <a:solidFill>
                      <a:schemeClr val="tx1"/>
                    </a:solidFill>
                  </a:rPr>
                  <a:t>.</a:t>
                </a:r>
              </a:p>
              <a:p>
                <a:pPr marL="285750" lvl="0" indent="-285750">
                  <a:lnSpc>
                    <a:spcPct val="100000"/>
                  </a:lnSpc>
                  <a:buClrTx/>
                  <a:buSzTx/>
                  <a:buNone/>
                </a:pPr>
                <a:endParaRPr lang="en-GB" dirty="0">
                  <a:solidFill>
                    <a:schemeClr val="tx1"/>
                  </a:solidFill>
                </a:endParaRPr>
              </a:p>
              <a:p>
                <a:pPr marL="285750" indent="-285750">
                  <a:lnSpc>
                    <a:spcPct val="100000"/>
                  </a:lnSpc>
                  <a:buClrTx/>
                  <a:buSzTx/>
                  <a:buNone/>
                </a:pPr>
                <a:r>
                  <a:rPr lang="en-GB" u="sng" dirty="0">
                    <a:solidFill>
                      <a:srgbClr val="FF0000"/>
                    </a:solidFill>
                  </a:rPr>
                  <a:t>Definition</a:t>
                </a:r>
                <a:r>
                  <a:rPr lang="en-GB" dirty="0" smtClean="0">
                    <a:solidFill>
                      <a:schemeClr val="tx1"/>
                    </a:solidFill>
                  </a:rPr>
                  <a:t>.</a:t>
                </a:r>
              </a:p>
              <a:p>
                <a:pPr marL="285750" indent="-285750">
                  <a:lnSpc>
                    <a:spcPct val="100000"/>
                  </a:lnSpc>
                  <a:buClrTx/>
                  <a:buSzTx/>
                  <a:buNone/>
                </a:pPr>
                <a:r>
                  <a:rPr lang="en-GB" dirty="0">
                    <a:solidFill>
                      <a:schemeClr val="tx1"/>
                    </a:solidFill>
                  </a:rPr>
                  <a:t>The </a:t>
                </a:r>
                <a:r>
                  <a:rPr lang="en-GB" i="1" dirty="0">
                    <a:solidFill>
                      <a:schemeClr val="tx1"/>
                    </a:solidFill>
                  </a:rPr>
                  <a:t>EC NUMS points</a:t>
                </a:r>
                <a:r>
                  <a:rPr lang="en-GB" dirty="0">
                    <a:solidFill>
                      <a:schemeClr val="tx1"/>
                    </a:solidFill>
                  </a:rPr>
                  <a:t> are points whose discrete </a:t>
                </a:r>
                <a:r>
                  <a:rPr lang="en-GB" dirty="0" smtClean="0">
                    <a:solidFill>
                      <a:schemeClr val="tx1"/>
                    </a:solidFill>
                  </a:rPr>
                  <a:t>logarithm (ECDL) relative to each</a:t>
                </a:r>
              </a:p>
              <a:p>
                <a:pPr marL="285750" lvl="0" indent="-285750">
                  <a:lnSpc>
                    <a:spcPct val="100000"/>
                  </a:lnSpc>
                  <a:buClrTx/>
                  <a:buSzTx/>
                  <a:buNone/>
                </a:pPr>
                <a:r>
                  <a:rPr lang="en-GB" dirty="0">
                    <a:solidFill>
                      <a:schemeClr val="tx1"/>
                    </a:solidFill>
                  </a:rPr>
                  <a:t>o</a:t>
                </a:r>
                <a:r>
                  <a:rPr lang="en-GB" dirty="0" smtClean="0">
                    <a:solidFill>
                      <a:schemeClr val="tx1"/>
                    </a:solidFill>
                  </a:rPr>
                  <a:t>ther are unknown.</a:t>
                </a:r>
              </a:p>
              <a:p>
                <a:pPr marL="285750" lvl="0" indent="-285750">
                  <a:lnSpc>
                    <a:spcPct val="100000"/>
                  </a:lnSpc>
                  <a:buClrTx/>
                  <a:buSzTx/>
                  <a:buNone/>
                </a:pPr>
                <a:endParaRPr lang="en-GB" dirty="0">
                  <a:solidFill>
                    <a:schemeClr val="tx1"/>
                  </a:solidFill>
                </a:endParaRPr>
              </a:p>
              <a:p>
                <a:pPr marL="285750" lvl="0" indent="-285750">
                  <a:lnSpc>
                    <a:spcPct val="100000"/>
                  </a:lnSpc>
                  <a:buClrTx/>
                  <a:buSzTx/>
                  <a:buNone/>
                </a:pPr>
                <a:r>
                  <a:rPr lang="en-GB" dirty="0" smtClean="0">
                    <a:solidFill>
                      <a:schemeClr val="tx1"/>
                    </a:solidFill>
                  </a:rPr>
                  <a:t>Indeed, nobody knows:</a:t>
                </a:r>
              </a:p>
              <a:p>
                <a:pPr marL="285750" indent="-285750">
                  <a:lnSpc>
                    <a:spcPct val="100000"/>
                  </a:lnSpc>
                  <a:buClr>
                    <a:schemeClr val="tx1"/>
                  </a:buClr>
                  <a:buSzTx/>
                  <a:buFont typeface="Arial" charset="0"/>
                  <a:buChar char="•"/>
                </a:pPr>
                <a14:m>
                  <m:oMath xmlns:m="http://schemas.openxmlformats.org/officeDocument/2006/math">
                    <m:r>
                      <a:rPr lang="en-GB" i="1" dirty="0" smtClean="0">
                        <a:solidFill>
                          <a:srgbClr val="FF0000"/>
                        </a:solidFill>
                        <a:latin typeface="Cambria Math" charset="0"/>
                      </a:rPr>
                      <m:t>𝑥</m:t>
                    </m:r>
                  </m:oMath>
                </a14:m>
                <a:r>
                  <a:rPr lang="en-GB" dirty="0" smtClean="0">
                    <a:solidFill>
                      <a:schemeClr val="tx1"/>
                    </a:solidFill>
                  </a:rPr>
                  <a:t>    </a:t>
                </a:r>
                <a:r>
                  <a:rPr lang="en-GB" dirty="0" err="1" smtClean="0">
                    <a:solidFill>
                      <a:schemeClr val="tx1"/>
                    </a:solidFill>
                  </a:rPr>
                  <a:t>s.t.</a:t>
                </a:r>
                <a:r>
                  <a:rPr lang="en-GB" dirty="0">
                    <a:solidFill>
                      <a:schemeClr val="tx1"/>
                    </a:solidFill>
                  </a:rPr>
                  <a:t> </a:t>
                </a:r>
                <a:r>
                  <a:rPr lang="en-GB" dirty="0" smtClean="0">
                    <a:solidFill>
                      <a:schemeClr val="tx1"/>
                    </a:solidFill>
                  </a:rPr>
                  <a:t>   </a:t>
                </a:r>
                <a14:m>
                  <m:oMath xmlns:m="http://schemas.openxmlformats.org/officeDocument/2006/math">
                    <m:r>
                      <a:rPr lang="en-GB" i="1" dirty="0" smtClean="0">
                        <a:solidFill>
                          <a:srgbClr val="FF0000"/>
                        </a:solidFill>
                        <a:latin typeface="Cambria Math" charset="0"/>
                      </a:rPr>
                      <m:t>𝑥</m:t>
                    </m:r>
                    <m:r>
                      <a:rPr lang="en-GB" i="1" dirty="0" err="1" smtClean="0">
                        <a:solidFill>
                          <a:srgbClr val="00B050"/>
                        </a:solidFill>
                        <a:latin typeface="Cambria Math" charset="0"/>
                      </a:rPr>
                      <m:t>𝐺</m:t>
                    </m:r>
                    <m:r>
                      <a:rPr lang="en-GB" i="1" dirty="0" smtClean="0">
                        <a:solidFill>
                          <a:schemeClr val="tx1"/>
                        </a:solidFill>
                        <a:latin typeface="Cambria Math" charset="0"/>
                      </a:rPr>
                      <m:t> = </m:t>
                    </m:r>
                    <m:r>
                      <a:rPr lang="en-GB" i="1" dirty="0" smtClean="0">
                        <a:solidFill>
                          <a:srgbClr val="00B050"/>
                        </a:solidFill>
                        <a:latin typeface="Cambria Math" charset="0"/>
                      </a:rPr>
                      <m:t>𝐻</m:t>
                    </m:r>
                  </m:oMath>
                </a14:m>
                <a:r>
                  <a:rPr lang="en-GB" dirty="0" smtClean="0">
                    <a:solidFill>
                      <a:schemeClr val="tx1"/>
                    </a:solidFill>
                  </a:rPr>
                  <a:t>    (</a:t>
                </a:r>
                <a14:m>
                  <m:oMath xmlns:m="http://schemas.openxmlformats.org/officeDocument/2006/math">
                    <m:r>
                      <a:rPr lang="en-GB" i="1" dirty="0" smtClean="0">
                        <a:solidFill>
                          <a:srgbClr val="00B050"/>
                        </a:solidFill>
                        <a:latin typeface="Cambria Math" charset="0"/>
                      </a:rPr>
                      <m:t>𝐺</m:t>
                    </m:r>
                    <m:r>
                      <a:rPr lang="en-GB" i="1" baseline="30000" dirty="0" err="1" smtClean="0">
                        <a:solidFill>
                          <a:srgbClr val="FF0000"/>
                        </a:solidFill>
                        <a:latin typeface="Cambria Math" charset="0"/>
                      </a:rPr>
                      <m:t>𝑥</m:t>
                    </m:r>
                    <m:r>
                      <a:rPr lang="en-GB" i="1" dirty="0" smtClean="0">
                        <a:solidFill>
                          <a:schemeClr val="tx1"/>
                        </a:solidFill>
                        <a:latin typeface="Cambria Math" charset="0"/>
                      </a:rPr>
                      <m:t> </m:t>
                    </m:r>
                    <m:r>
                      <a:rPr lang="en-GB" i="1" dirty="0">
                        <a:solidFill>
                          <a:schemeClr val="tx1"/>
                        </a:solidFill>
                        <a:latin typeface="Cambria Math" charset="0"/>
                      </a:rPr>
                      <m:t>= </m:t>
                    </m:r>
                    <m:r>
                      <a:rPr lang="en-GB" i="1" dirty="0">
                        <a:solidFill>
                          <a:srgbClr val="00B050"/>
                        </a:solidFill>
                        <a:latin typeface="Cambria Math" charset="0"/>
                      </a:rPr>
                      <m:t>𝐻</m:t>
                    </m:r>
                  </m:oMath>
                </a14:m>
                <a:r>
                  <a:rPr lang="en-GB" dirty="0">
                    <a:solidFill>
                      <a:schemeClr val="tx1"/>
                    </a:solidFill>
                  </a:rPr>
                  <a:t> in multiplicative </a:t>
                </a:r>
                <a:r>
                  <a:rPr lang="en-GB" dirty="0" smtClean="0">
                    <a:solidFill>
                      <a:schemeClr val="tx1"/>
                    </a:solidFill>
                  </a:rPr>
                  <a:t>notation)    </a:t>
                </a:r>
                <a14:m>
                  <m:oMath xmlns:m="http://schemas.openxmlformats.org/officeDocument/2006/math">
                    <m:r>
                      <a:rPr lang="en-GB" i="1" smtClean="0">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    </m:t>
                    </m:r>
                    <m:r>
                      <a:rPr lang="en-GB" i="1" dirty="0" smtClean="0">
                        <a:solidFill>
                          <a:srgbClr val="FF0000"/>
                        </a:solidFill>
                        <a:latin typeface="Cambria Math" charset="0"/>
                      </a:rPr>
                      <m:t>𝑥</m:t>
                    </m:r>
                    <m:r>
                      <a:rPr lang="en-GB" i="1" dirty="0" smtClean="0">
                        <a:solidFill>
                          <a:schemeClr val="tx1"/>
                        </a:solidFill>
                        <a:latin typeface="Cambria Math" charset="0"/>
                      </a:rPr>
                      <m:t> </m:t>
                    </m:r>
                    <m:r>
                      <a:rPr lang="en-GB" i="1" dirty="0">
                        <a:solidFill>
                          <a:schemeClr val="tx1"/>
                        </a:solidFill>
                        <a:latin typeface="Cambria Math" charset="0"/>
                      </a:rPr>
                      <m:t>= </m:t>
                    </m:r>
                    <m:r>
                      <a:rPr lang="en-GB" i="1" dirty="0" err="1" smtClean="0">
                        <a:solidFill>
                          <a:schemeClr val="tx1"/>
                        </a:solidFill>
                        <a:latin typeface="Cambria Math" charset="0"/>
                      </a:rPr>
                      <m:t>𝑙𝑜𝑔</m:t>
                    </m:r>
                    <m:r>
                      <a:rPr lang="en-GB" i="1" baseline="-25000" dirty="0" err="1" smtClean="0">
                        <a:solidFill>
                          <a:srgbClr val="00B050"/>
                        </a:solidFill>
                        <a:latin typeface="Cambria Math" charset="0"/>
                      </a:rPr>
                      <m:t>𝐺</m:t>
                    </m:r>
                    <m:r>
                      <a:rPr lang="en-GB" i="1" dirty="0" err="1" smtClean="0">
                        <a:solidFill>
                          <a:srgbClr val="00B050"/>
                        </a:solidFill>
                        <a:latin typeface="Cambria Math" charset="0"/>
                      </a:rPr>
                      <m:t>𝐻</m:t>
                    </m:r>
                  </m:oMath>
                </a14:m>
                <a:endParaRPr lang="en-GB" dirty="0" smtClean="0">
                  <a:solidFill>
                    <a:srgbClr val="00B050"/>
                  </a:solidFill>
                </a:endParaRPr>
              </a:p>
              <a:p>
                <a:pPr marL="285750" indent="-285750">
                  <a:lnSpc>
                    <a:spcPct val="100000"/>
                  </a:lnSpc>
                  <a:buClr>
                    <a:schemeClr val="tx1"/>
                  </a:buClr>
                  <a:buSzTx/>
                  <a:buFont typeface="Arial" charset="0"/>
                  <a:buChar char="•"/>
                </a:pPr>
                <a14:m>
                  <m:oMath xmlns:m="http://schemas.openxmlformats.org/officeDocument/2006/math">
                    <m:r>
                      <a:rPr lang="en-GB" i="1" dirty="0" smtClean="0">
                        <a:solidFill>
                          <a:srgbClr val="FF0000"/>
                        </a:solidFill>
                        <a:latin typeface="Cambria Math" charset="0"/>
                      </a:rPr>
                      <m:t>𝑦</m:t>
                    </m:r>
                  </m:oMath>
                </a14:m>
                <a:r>
                  <a:rPr lang="en-GB" dirty="0" smtClean="0">
                    <a:solidFill>
                      <a:schemeClr val="tx1"/>
                    </a:solidFill>
                  </a:rPr>
                  <a:t>    </a:t>
                </a:r>
                <a:r>
                  <a:rPr lang="en-GB" dirty="0" err="1">
                    <a:solidFill>
                      <a:schemeClr val="tx1"/>
                    </a:solidFill>
                  </a:rPr>
                  <a:t>s.t.</a:t>
                </a:r>
                <a:r>
                  <a:rPr lang="en-GB" dirty="0">
                    <a:solidFill>
                      <a:schemeClr val="tx1"/>
                    </a:solidFill>
                  </a:rPr>
                  <a:t>    </a:t>
                </a:r>
                <a14:m>
                  <m:oMath xmlns:m="http://schemas.openxmlformats.org/officeDocument/2006/math">
                    <m:r>
                      <a:rPr lang="en-GB" i="1" dirty="0" smtClean="0">
                        <a:solidFill>
                          <a:srgbClr val="FF0000"/>
                        </a:solidFill>
                        <a:latin typeface="Cambria Math" charset="0"/>
                      </a:rPr>
                      <m:t>𝑦</m:t>
                    </m:r>
                    <m:r>
                      <a:rPr lang="en-GB" i="1" dirty="0" err="1" smtClean="0">
                        <a:solidFill>
                          <a:srgbClr val="00B050"/>
                        </a:solidFill>
                        <a:latin typeface="Cambria Math" charset="0"/>
                      </a:rPr>
                      <m:t>𝐻</m:t>
                    </m:r>
                    <m:r>
                      <a:rPr lang="en-GB" i="1" dirty="0" smtClean="0">
                        <a:solidFill>
                          <a:srgbClr val="00B050"/>
                        </a:solidFill>
                        <a:latin typeface="Cambria Math" charset="0"/>
                      </a:rPr>
                      <m:t> </m:t>
                    </m:r>
                    <m:r>
                      <a:rPr lang="en-GB" i="1" dirty="0" smtClean="0">
                        <a:solidFill>
                          <a:schemeClr val="tx1"/>
                        </a:solidFill>
                        <a:latin typeface="Cambria Math" charset="0"/>
                      </a:rPr>
                      <m:t>= </m:t>
                    </m:r>
                    <m:r>
                      <a:rPr lang="en-GB" i="1" dirty="0">
                        <a:solidFill>
                          <a:srgbClr val="00B050"/>
                        </a:solidFill>
                        <a:latin typeface="Cambria Math" charset="0"/>
                      </a:rPr>
                      <m:t>𝐺</m:t>
                    </m:r>
                  </m:oMath>
                </a14:m>
                <a:r>
                  <a:rPr lang="en-GB" dirty="0" smtClean="0">
                    <a:solidFill>
                      <a:schemeClr val="tx1"/>
                    </a:solidFill>
                  </a:rPr>
                  <a:t>    (</a:t>
                </a:r>
                <a14:m>
                  <m:oMath xmlns:m="http://schemas.openxmlformats.org/officeDocument/2006/math">
                    <m:r>
                      <a:rPr lang="en-GB" i="1" dirty="0" smtClean="0">
                        <a:solidFill>
                          <a:srgbClr val="00B050"/>
                        </a:solidFill>
                        <a:latin typeface="Cambria Math" charset="0"/>
                      </a:rPr>
                      <m:t>𝐻</m:t>
                    </m:r>
                    <m:r>
                      <a:rPr lang="en-GB" i="1" baseline="30000" dirty="0">
                        <a:solidFill>
                          <a:srgbClr val="FF0000"/>
                        </a:solidFill>
                        <a:latin typeface="Cambria Math" charset="0"/>
                      </a:rPr>
                      <m:t>𝑦</m:t>
                    </m:r>
                    <m:r>
                      <a:rPr lang="en-GB" i="1" dirty="0" smtClean="0">
                        <a:solidFill>
                          <a:schemeClr val="tx1"/>
                        </a:solidFill>
                        <a:latin typeface="Cambria Math" charset="0"/>
                      </a:rPr>
                      <m:t> </m:t>
                    </m:r>
                    <m:r>
                      <a:rPr lang="en-GB" i="1" dirty="0">
                        <a:solidFill>
                          <a:schemeClr val="tx1"/>
                        </a:solidFill>
                        <a:latin typeface="Cambria Math" charset="0"/>
                      </a:rPr>
                      <m:t>= </m:t>
                    </m:r>
                    <m:r>
                      <a:rPr lang="en-GB" i="1" dirty="0">
                        <a:solidFill>
                          <a:srgbClr val="00B050"/>
                        </a:solidFill>
                        <a:latin typeface="Cambria Math" charset="0"/>
                      </a:rPr>
                      <m:t>𝐺</m:t>
                    </m:r>
                  </m:oMath>
                </a14:m>
                <a:r>
                  <a:rPr lang="en-GB" dirty="0" smtClean="0">
                    <a:solidFill>
                      <a:schemeClr val="tx1"/>
                    </a:solidFill>
                  </a:rPr>
                  <a:t> </a:t>
                </a:r>
                <a:r>
                  <a:rPr lang="en-GB" dirty="0">
                    <a:solidFill>
                      <a:schemeClr val="tx1"/>
                    </a:solidFill>
                  </a:rPr>
                  <a:t>in multiplicative notation)    </a:t>
                </a:r>
                <a14:m>
                  <m:oMath xmlns:m="http://schemas.openxmlformats.org/officeDocument/2006/math">
                    <m:r>
                      <a:rPr lang="en-GB" i="1">
                        <a:solidFill>
                          <a:schemeClr val="tx1"/>
                        </a:solidFill>
                        <a:latin typeface="Cambria Math" charset="0"/>
                        <a:ea typeface="Cambria Math" charset="0"/>
                        <a:cs typeface="Cambria Math" charset="0"/>
                      </a:rPr>
                      <m:t>↔</m:t>
                    </m:r>
                    <m:r>
                      <a:rPr lang="it-IT" i="1">
                        <a:solidFill>
                          <a:schemeClr val="tx1"/>
                        </a:solidFill>
                        <a:latin typeface="Cambria Math" charset="0"/>
                        <a:ea typeface="Cambria Math" charset="0"/>
                        <a:cs typeface="Cambria Math" charset="0"/>
                      </a:rPr>
                      <m:t>   </m:t>
                    </m:r>
                    <m:r>
                      <a:rPr lang="it-IT" b="0" i="1" smtClean="0">
                        <a:solidFill>
                          <a:schemeClr val="tx1"/>
                        </a:solidFill>
                        <a:latin typeface="Cambria Math" charset="0"/>
                        <a:ea typeface="Cambria Math" charset="0"/>
                        <a:cs typeface="Cambria Math" charset="0"/>
                      </a:rPr>
                      <m:t> </m:t>
                    </m:r>
                    <m:r>
                      <a:rPr lang="it-IT" b="0" i="1" dirty="0" smtClean="0">
                        <a:solidFill>
                          <a:srgbClr val="FF0000"/>
                        </a:solidFill>
                        <a:latin typeface="Cambria Math" charset="0"/>
                        <a:ea typeface="Cambria Math" charset="0"/>
                        <a:cs typeface="Cambria Math" charset="0"/>
                      </a:rPr>
                      <m:t>𝑦</m:t>
                    </m:r>
                    <m:r>
                      <a:rPr lang="en-GB" i="1" dirty="0" smtClean="0">
                        <a:solidFill>
                          <a:schemeClr val="tx1"/>
                        </a:solidFill>
                        <a:latin typeface="Cambria Math" charset="0"/>
                      </a:rPr>
                      <m:t> </m:t>
                    </m:r>
                    <m:r>
                      <a:rPr lang="en-GB" i="1" dirty="0">
                        <a:solidFill>
                          <a:schemeClr val="tx1"/>
                        </a:solidFill>
                        <a:latin typeface="Cambria Math" charset="0"/>
                      </a:rPr>
                      <m:t>= </m:t>
                    </m:r>
                    <m:r>
                      <a:rPr lang="en-GB" i="1" dirty="0" err="1" smtClean="0">
                        <a:solidFill>
                          <a:schemeClr val="tx1"/>
                        </a:solidFill>
                        <a:latin typeface="Cambria Math" charset="0"/>
                      </a:rPr>
                      <m:t>𝑙𝑜𝑔</m:t>
                    </m:r>
                    <m:r>
                      <a:rPr lang="en-GB" i="1" baseline="-25000" dirty="0" err="1" smtClean="0">
                        <a:solidFill>
                          <a:srgbClr val="00B050"/>
                        </a:solidFill>
                        <a:latin typeface="Cambria Math" charset="0"/>
                      </a:rPr>
                      <m:t>𝐻</m:t>
                    </m:r>
                    <m:r>
                      <a:rPr lang="en-GB" i="1" dirty="0" err="1">
                        <a:solidFill>
                          <a:srgbClr val="00B050"/>
                        </a:solidFill>
                        <a:latin typeface="Cambria Math" charset="0"/>
                      </a:rPr>
                      <m:t>𝐺</m:t>
                    </m:r>
                  </m:oMath>
                </a14:m>
                <a:endParaRPr lang="en-GB" dirty="0">
                  <a:solidFill>
                    <a:srgbClr val="00B050"/>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922049"/>
                <a:ext cx="8520600" cy="3741167"/>
              </a:xfrm>
              <a:blipFill rotWithShape="0">
                <a:blip r:embed="rId3"/>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12</a:t>
            </a:fld>
            <a:endParaRPr lang="nb-NO"/>
          </a:p>
        </p:txBody>
      </p:sp>
    </p:spTree>
    <p:extLst>
      <p:ext uri="{BB962C8B-B14F-4D97-AF65-F5344CB8AC3E}">
        <p14:creationId xmlns:p14="http://schemas.microsoft.com/office/powerpoint/2010/main" val="1952835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738134"/>
                <a:ext cx="8520600" cy="4318683"/>
              </a:xfrm>
            </p:spPr>
            <p:txBody>
              <a:bodyPr/>
              <a:lstStyle/>
              <a:p>
                <a:pPr marL="0" indent="0">
                  <a:lnSpc>
                    <a:spcPct val="100000"/>
                  </a:lnSpc>
                  <a:buClrTx/>
                  <a:buSzTx/>
                  <a:buNone/>
                </a:pPr>
                <a:r>
                  <a:rPr lang="en-GB" u="sng" dirty="0" smtClean="0">
                    <a:solidFill>
                      <a:srgbClr val="FF0000"/>
                    </a:solidFill>
                  </a:rPr>
                  <a:t>Definition</a:t>
                </a:r>
                <a:r>
                  <a:rPr lang="en-GB" dirty="0" smtClean="0">
                    <a:solidFill>
                      <a:schemeClr val="tx1"/>
                    </a:solidFill>
                  </a:rPr>
                  <a:t>. </a:t>
                </a:r>
                <a:r>
                  <a:rPr lang="en-GB" dirty="0">
                    <a:solidFill>
                      <a:schemeClr val="tx1"/>
                    </a:solidFill>
                  </a:rPr>
                  <a:t>Let </a:t>
                </a:r>
                <a14:m>
                  <m:oMath xmlns:m="http://schemas.openxmlformats.org/officeDocument/2006/math">
                    <m:r>
                      <a:rPr lang="en-GB" i="1" dirty="0" smtClean="0">
                        <a:solidFill>
                          <a:srgbClr val="FF0000"/>
                        </a:solidFill>
                        <a:latin typeface="Cambria Math" charset="0"/>
                      </a:rPr>
                      <m:t>𝑟</m:t>
                    </m:r>
                    <m:r>
                      <a:rPr lang="en-GB" i="1" dirty="0">
                        <a:solidFill>
                          <a:schemeClr val="tx1"/>
                        </a:solidFill>
                        <a:latin typeface="Cambria Math" charset="0"/>
                      </a:rPr>
                      <m:t>, </m:t>
                    </m:r>
                    <m:r>
                      <a:rPr lang="en-GB" i="1" dirty="0">
                        <a:solidFill>
                          <a:srgbClr val="FF0000"/>
                        </a:solidFill>
                        <a:latin typeface="Cambria Math" charset="0"/>
                      </a:rPr>
                      <m:t>𝑣</m:t>
                    </m:r>
                    <m:r>
                      <a:rPr lang="en-GB" i="1" dirty="0">
                        <a:solidFill>
                          <a:schemeClr val="tx1"/>
                        </a:solidFill>
                        <a:latin typeface="Cambria Math" charset="0"/>
                      </a:rPr>
                      <m:t> </m:t>
                    </m:r>
                    <m:r>
                      <a:rPr lang="en-GB" i="1">
                        <a:solidFill>
                          <a:schemeClr val="tx1"/>
                        </a:solidFill>
                        <a:latin typeface="Cambria Math" charset="0"/>
                        <a:ea typeface="Cambria Math" charset="0"/>
                        <a:cs typeface="Cambria Math" charset="0"/>
                      </a:rPr>
                      <m:t>∈</m:t>
                    </m:r>
                    <m:r>
                      <a:rPr lang="it-IT" i="1">
                        <a:solidFill>
                          <a:schemeClr val="tx1"/>
                        </a:solidFill>
                        <a:latin typeface="Cambria Math" charset="0"/>
                        <a:ea typeface="Cambria Math" charset="0"/>
                        <a:cs typeface="Cambria Math" charset="0"/>
                      </a:rPr>
                      <m:t> </m:t>
                    </m:r>
                    <m:r>
                      <a:rPr lang="it-IT" i="1">
                        <a:solidFill>
                          <a:schemeClr val="tx1"/>
                        </a:solidFill>
                        <a:latin typeface="Cambria Math" charset="0"/>
                        <a:ea typeface="Cambria Math" charset="0"/>
                        <a:cs typeface="Cambria Math" charset="0"/>
                      </a:rPr>
                      <m:t>ℤ</m:t>
                    </m:r>
                    <m:r>
                      <a:rPr lang="it-IT" b="0" i="1" baseline="-25000" smtClean="0">
                        <a:solidFill>
                          <a:schemeClr val="tx1"/>
                        </a:solidFill>
                        <a:latin typeface="Cambria Math" charset="0"/>
                        <a:ea typeface="Cambria Math" charset="0"/>
                        <a:cs typeface="Cambria Math" charset="0"/>
                      </a:rPr>
                      <m:t>𝑛</m:t>
                    </m:r>
                  </m:oMath>
                </a14:m>
                <a:r>
                  <a:rPr lang="en-GB" baseline="-25000" dirty="0" smtClean="0">
                    <a:solidFill>
                      <a:schemeClr val="tx1"/>
                    </a:solidFill>
                  </a:rPr>
                  <a:t>.</a:t>
                </a:r>
                <a:r>
                  <a:rPr lang="en-GB" dirty="0" smtClean="0">
                    <a:solidFill>
                      <a:schemeClr val="tx1"/>
                    </a:solidFill>
                  </a:rPr>
                  <a:t> </a:t>
                </a:r>
                <a:r>
                  <a:rPr lang="en-GB" dirty="0">
                    <a:solidFill>
                      <a:schemeClr val="tx1"/>
                    </a:solidFill>
                  </a:rPr>
                  <a:t>Let </a:t>
                </a:r>
                <a14:m>
                  <m:oMath xmlns:m="http://schemas.openxmlformats.org/officeDocument/2006/math">
                    <m:r>
                      <a:rPr lang="en-GB" i="1" dirty="0" smtClean="0">
                        <a:solidFill>
                          <a:srgbClr val="FF0000"/>
                        </a:solidFill>
                        <a:latin typeface="Cambria Math" charset="0"/>
                      </a:rPr>
                      <m:t>𝑟</m:t>
                    </m:r>
                  </m:oMath>
                </a14:m>
                <a:r>
                  <a:rPr lang="en-GB" dirty="0" smtClean="0">
                    <a:solidFill>
                      <a:srgbClr val="FF0000"/>
                    </a:solidFill>
                  </a:rPr>
                  <a:t> </a:t>
                </a:r>
                <a:r>
                  <a:rPr lang="en-GB" dirty="0" smtClean="0">
                    <a:solidFill>
                      <a:schemeClr val="tx1"/>
                    </a:solidFill>
                  </a:rPr>
                  <a:t>be chosen at random.</a:t>
                </a:r>
              </a:p>
              <a:p>
                <a:pPr marL="0" lvl="0" indent="0">
                  <a:lnSpc>
                    <a:spcPct val="100000"/>
                  </a:lnSpc>
                  <a:buClrTx/>
                  <a:buSzTx/>
                  <a:buNone/>
                </a:pPr>
                <a:r>
                  <a:rPr lang="en-GB" dirty="0" smtClean="0">
                    <a:solidFill>
                      <a:schemeClr val="tx1"/>
                    </a:solidFill>
                  </a:rPr>
                  <a:t>Define a </a:t>
                </a:r>
                <a:r>
                  <a:rPr lang="en-GB" b="1" i="1" dirty="0" smtClean="0">
                    <a:solidFill>
                      <a:schemeClr val="tx1"/>
                    </a:solidFill>
                  </a:rPr>
                  <a:t>Pedersen commitment </a:t>
                </a:r>
                <a:r>
                  <a:rPr lang="en-GB" dirty="0" smtClean="0">
                    <a:solidFill>
                      <a:schemeClr val="tx1"/>
                    </a:solidFill>
                  </a:rPr>
                  <a:t>(to </a:t>
                </a:r>
                <a14:m>
                  <m:oMath xmlns:m="http://schemas.openxmlformats.org/officeDocument/2006/math">
                    <m:r>
                      <a:rPr lang="en-GB" i="1" dirty="0" smtClean="0">
                        <a:solidFill>
                          <a:srgbClr val="FF0000"/>
                        </a:solidFill>
                        <a:latin typeface="Cambria Math" charset="0"/>
                      </a:rPr>
                      <m:t>𝑣</m:t>
                    </m:r>
                  </m:oMath>
                </a14:m>
                <a:r>
                  <a:rPr lang="en-GB" dirty="0" smtClean="0">
                    <a:solidFill>
                      <a:schemeClr val="tx1"/>
                    </a:solidFill>
                  </a:rPr>
                  <a:t>) as the following scheme:</a:t>
                </a:r>
              </a:p>
              <a:p>
                <a:pPr marL="0" lvl="0" indent="0">
                  <a:lnSpc>
                    <a:spcPct val="100000"/>
                  </a:lnSpc>
                  <a:buClrTx/>
                  <a:buSzTx/>
                  <a:buNone/>
                </a:pPr>
                <a:endParaRPr lang="en-GB" i="1" dirty="0" smtClean="0">
                  <a:solidFill>
                    <a:schemeClr val="tx1"/>
                  </a:solidFill>
                </a:endParaRPr>
              </a:p>
              <a:p>
                <a:pPr marL="0" lvl="0" indent="0">
                  <a:lnSpc>
                    <a:spcPct val="100000"/>
                  </a:lnSpc>
                  <a:buClrTx/>
                  <a:buSzTx/>
                  <a:buNone/>
                </a:pPr>
                <a:r>
                  <a:rPr lang="en-GB" i="1" dirty="0" smtClean="0">
                    <a:solidFill>
                      <a:schemeClr val="tx1"/>
                    </a:solidFill>
                  </a:rPr>
                  <a:t>Commit</a:t>
                </a:r>
                <a:r>
                  <a:rPr lang="en-GB" dirty="0" smtClean="0">
                    <a:solidFill>
                      <a:schemeClr val="tx1"/>
                    </a:solidFill>
                  </a:rPr>
                  <a:t>:	    </a:t>
                </a:r>
                <a14:m>
                  <m:oMath xmlns:m="http://schemas.openxmlformats.org/officeDocument/2006/math">
                    <m:sSubSup>
                      <m:sSubSupPr>
                        <m:ctrlPr>
                          <a:rPr lang="en-US" i="1" smtClean="0">
                            <a:solidFill>
                              <a:schemeClr val="tx1"/>
                            </a:solidFill>
                            <a:latin typeface="Cambria Math" charset="0"/>
                            <a:ea typeface="Cambria Math" charset="0"/>
                            <a:cs typeface="Cambria Math" charset="0"/>
                          </a:rPr>
                        </m:ctrlPr>
                      </m:sSubSupPr>
                      <m:e>
                        <m:r>
                          <a:rPr lang="it-IT" i="1">
                            <a:solidFill>
                              <a:schemeClr val="tx1"/>
                            </a:solidFill>
                            <a:latin typeface="Cambria Math" charset="0"/>
                            <a:ea typeface="Cambria Math" charset="0"/>
                            <a:cs typeface="Cambria Math" charset="0"/>
                          </a:rPr>
                          <m:t>ℤ</m:t>
                        </m:r>
                      </m:e>
                      <m:sub>
                        <m:r>
                          <a:rPr lang="it-IT" b="0" i="1" smtClean="0">
                            <a:solidFill>
                              <a:schemeClr val="tx1"/>
                            </a:solidFill>
                            <a:latin typeface="Cambria Math" charset="0"/>
                            <a:ea typeface="Cambria Math" charset="0"/>
                            <a:cs typeface="Cambria Math" charset="0"/>
                          </a:rPr>
                          <m:t>𝑛</m:t>
                        </m:r>
                      </m:sub>
                      <m:sup>
                        <m:r>
                          <a:rPr lang="it-IT" b="0" i="1" smtClean="0">
                            <a:solidFill>
                              <a:schemeClr val="tx1"/>
                            </a:solidFill>
                            <a:latin typeface="Cambria Math" charset="0"/>
                            <a:ea typeface="Cambria Math" charset="0"/>
                            <a:cs typeface="Cambria Math" charset="0"/>
                          </a:rPr>
                          <m:t>2</m:t>
                        </m:r>
                      </m:sup>
                    </m:sSubSup>
                  </m:oMath>
                </a14:m>
                <a:r>
                  <a:rPr lang="en-GB" i="1" dirty="0" smtClean="0"/>
                  <a:t> </a:t>
                </a:r>
                <a14:m>
                  <m:oMath xmlns:m="http://schemas.openxmlformats.org/officeDocument/2006/math">
                    <m:r>
                      <a:rPr lang="is-IS" i="1" dirty="0" smtClean="0">
                        <a:solidFill>
                          <a:schemeClr val="tx1"/>
                        </a:solidFill>
                        <a:latin typeface="Cambria Math" charset="0"/>
                        <a:ea typeface="Cambria Math" charset="0"/>
                        <a:cs typeface="Cambria Math" charset="0"/>
                      </a:rPr>
                      <m:t>→</m:t>
                    </m:r>
                    <m:r>
                      <a:rPr lang="it-IT" b="0" i="1" dirty="0" smtClean="0">
                        <a:latin typeface="Cambria Math" charset="0"/>
                        <a:ea typeface="Cambria Math" charset="0"/>
                        <a:cs typeface="Cambria Math" charset="0"/>
                      </a:rPr>
                      <m:t> </m:t>
                    </m:r>
                  </m:oMath>
                </a14:m>
                <a:r>
                  <a:rPr lang="en-GB" dirty="0" smtClean="0">
                    <a:solidFill>
                      <a:schemeClr val="tx1"/>
                    </a:solidFill>
                  </a:rPr>
                  <a:t>𝒢</a:t>
                </a:r>
              </a:p>
              <a:p>
                <a:pPr marL="0" lvl="0" indent="0">
                  <a:lnSpc>
                    <a:spcPct val="100000"/>
                  </a:lnSpc>
                  <a:buClrTx/>
                  <a:buSzTx/>
                  <a:buNone/>
                </a:pPr>
                <a:r>
                  <a:rPr lang="en-GB" dirty="0" smtClean="0">
                    <a:solidFill>
                      <a:schemeClr val="tx1"/>
                    </a:solidFill>
                  </a:rPr>
                  <a:t>	</a:t>
                </a:r>
                <a14:m>
                  <m:oMath xmlns:m="http://schemas.openxmlformats.org/officeDocument/2006/math">
                    <m:d>
                      <m:dPr>
                        <m:ctrlPr>
                          <a:rPr lang="it-IT" b="0" i="1" smtClean="0">
                            <a:solidFill>
                              <a:schemeClr val="tx1"/>
                            </a:solidFill>
                            <a:latin typeface="Cambria Math" charset="0"/>
                          </a:rPr>
                        </m:ctrlPr>
                      </m:dPr>
                      <m:e>
                        <m:r>
                          <a:rPr lang="it-IT" b="0" i="1" smtClean="0">
                            <a:solidFill>
                              <a:srgbClr val="FF0000"/>
                            </a:solidFill>
                            <a:latin typeface="Cambria Math" charset="0"/>
                          </a:rPr>
                          <m:t>𝑟</m:t>
                        </m:r>
                        <m:r>
                          <a:rPr lang="it-IT" b="0" i="1" smtClean="0">
                            <a:solidFill>
                              <a:schemeClr val="tx1"/>
                            </a:solidFill>
                            <a:latin typeface="Cambria Math" charset="0"/>
                          </a:rPr>
                          <m:t>, </m:t>
                        </m:r>
                        <m:r>
                          <a:rPr lang="it-IT" b="0" i="1" smtClean="0">
                            <a:solidFill>
                              <a:srgbClr val="FF0000"/>
                            </a:solidFill>
                            <a:latin typeface="Cambria Math" charset="0"/>
                          </a:rPr>
                          <m:t>𝑣</m:t>
                        </m:r>
                      </m:e>
                    </m:d>
                    <m:r>
                      <a:rPr lang="it-IT" i="1" dirty="0" smtClean="0">
                        <a:solidFill>
                          <a:schemeClr val="tx1"/>
                        </a:solidFill>
                        <a:latin typeface="Cambria Math" charset="0"/>
                        <a:ea typeface="Cambria Math" charset="0"/>
                        <a:cs typeface="Cambria Math" charset="0"/>
                      </a:rPr>
                      <m:t>↦</m:t>
                    </m:r>
                    <m:r>
                      <a:rPr lang="it-IT" b="0" i="1" dirty="0" smtClean="0">
                        <a:solidFill>
                          <a:srgbClr val="FF0000"/>
                        </a:solidFill>
                        <a:latin typeface="Cambria Math" charset="0"/>
                        <a:ea typeface="Cambria Math" charset="0"/>
                        <a:cs typeface="Cambria Math" charset="0"/>
                      </a:rPr>
                      <m:t>𝑟</m:t>
                    </m:r>
                    <m:r>
                      <a:rPr lang="it-IT" b="0" i="1" dirty="0" smtClean="0">
                        <a:solidFill>
                          <a:srgbClr val="00B050"/>
                        </a:solidFill>
                        <a:latin typeface="Cambria Math" charset="0"/>
                        <a:ea typeface="Cambria Math" charset="0"/>
                        <a:cs typeface="Cambria Math" charset="0"/>
                      </a:rPr>
                      <m:t>𝐺</m:t>
                    </m:r>
                    <m:r>
                      <a:rPr lang="it-IT" b="0" i="1" dirty="0" smtClean="0">
                        <a:solidFill>
                          <a:schemeClr val="tx1"/>
                        </a:solidFill>
                        <a:latin typeface="Cambria Math" charset="0"/>
                        <a:ea typeface="Cambria Math" charset="0"/>
                        <a:cs typeface="Cambria Math" charset="0"/>
                      </a:rPr>
                      <m:t>+</m:t>
                    </m:r>
                    <m:r>
                      <a:rPr lang="it-IT" b="0" i="1" dirty="0" smtClean="0">
                        <a:solidFill>
                          <a:srgbClr val="FF0000"/>
                        </a:solidFill>
                        <a:latin typeface="Cambria Math" charset="0"/>
                        <a:ea typeface="Cambria Math" charset="0"/>
                        <a:cs typeface="Cambria Math" charset="0"/>
                      </a:rPr>
                      <m:t>𝑣</m:t>
                    </m:r>
                    <m:r>
                      <a:rPr lang="it-IT" b="0" i="1" dirty="0" smtClean="0">
                        <a:solidFill>
                          <a:srgbClr val="00B050"/>
                        </a:solidFill>
                        <a:latin typeface="Cambria Math" charset="0"/>
                        <a:ea typeface="Cambria Math" charset="0"/>
                        <a:cs typeface="Cambria Math" charset="0"/>
                      </a:rPr>
                      <m:t>𝐻</m:t>
                    </m:r>
                  </m:oMath>
                </a14:m>
                <a:endParaRPr lang="en-GB" dirty="0" smtClean="0"/>
              </a:p>
              <a:p>
                <a:pPr marL="0" lvl="0" indent="0">
                  <a:lnSpc>
                    <a:spcPct val="100000"/>
                  </a:lnSpc>
                  <a:buClrTx/>
                  <a:buSzTx/>
                  <a:buNone/>
                </a:pPr>
                <a:endParaRPr lang="en-GB" dirty="0" smtClean="0"/>
              </a:p>
              <a:p>
                <a:pPr marL="0" indent="0">
                  <a:lnSpc>
                    <a:spcPct val="100000"/>
                  </a:lnSpc>
                  <a:buClrTx/>
                  <a:buSzTx/>
                  <a:buNone/>
                </a:pPr>
                <a:r>
                  <a:rPr lang="en-GB" i="1" dirty="0" smtClean="0">
                    <a:solidFill>
                      <a:schemeClr val="tx1"/>
                    </a:solidFill>
                  </a:rPr>
                  <a:t>Open</a:t>
                </a:r>
                <a:r>
                  <a:rPr lang="en-GB" dirty="0" smtClean="0">
                    <a:solidFill>
                      <a:schemeClr val="tx1"/>
                    </a:solidFill>
                  </a:rPr>
                  <a:t>:</a:t>
                </a:r>
                <a14:m>
                  <m:oMath xmlns:m="http://schemas.openxmlformats.org/officeDocument/2006/math">
                    <m:sSubSup>
                      <m:sSubSupPr>
                        <m:ctrlPr>
                          <a:rPr lang="en-US" i="1">
                            <a:solidFill>
                              <a:schemeClr val="tx1"/>
                            </a:solidFill>
                            <a:latin typeface="Cambria Math" charset="0"/>
                            <a:ea typeface="Cambria Math" charset="0"/>
                            <a:cs typeface="Cambria Math" charset="0"/>
                          </a:rPr>
                        </m:ctrlPr>
                      </m:sSubSupPr>
                      <m:e>
                        <m:r>
                          <a:rPr lang="it-IT" b="0" i="1" smtClean="0">
                            <a:solidFill>
                              <a:schemeClr val="tx1"/>
                            </a:solidFill>
                            <a:latin typeface="Cambria Math" charset="0"/>
                            <a:ea typeface="Cambria Math" charset="0"/>
                            <a:cs typeface="Cambria Math" charset="0"/>
                          </a:rPr>
                          <m:t>           </m:t>
                        </m:r>
                        <m:r>
                          <a:rPr lang="it-IT" i="1">
                            <a:solidFill>
                              <a:schemeClr val="tx1"/>
                            </a:solidFill>
                            <a:latin typeface="Cambria Math" charset="0"/>
                            <a:ea typeface="Cambria Math" charset="0"/>
                            <a:cs typeface="Cambria Math" charset="0"/>
                          </a:rPr>
                          <m:t>ℤ</m:t>
                        </m:r>
                      </m:e>
                      <m:sub>
                        <m:r>
                          <a:rPr lang="it-IT" b="0" i="1" smtClean="0">
                            <a:solidFill>
                              <a:schemeClr val="tx1"/>
                            </a:solidFill>
                            <a:latin typeface="Cambria Math" charset="0"/>
                            <a:ea typeface="Cambria Math" charset="0"/>
                            <a:cs typeface="Cambria Math" charset="0"/>
                          </a:rPr>
                          <m:t>𝑛</m:t>
                        </m:r>
                      </m:sub>
                      <m:sup>
                        <m:r>
                          <a:rPr lang="it-IT" i="1">
                            <a:solidFill>
                              <a:schemeClr val="tx1"/>
                            </a:solidFill>
                            <a:latin typeface="Cambria Math" charset="0"/>
                            <a:ea typeface="Cambria Math" charset="0"/>
                            <a:cs typeface="Cambria Math" charset="0"/>
                          </a:rPr>
                          <m:t>2</m:t>
                        </m:r>
                      </m:sup>
                    </m:sSubSup>
                    <m:r>
                      <a:rPr lang="it-IT" b="0" i="1" smtClean="0">
                        <a:solidFill>
                          <a:schemeClr val="tx1"/>
                        </a:solidFill>
                        <a:latin typeface="Cambria Math" charset="0"/>
                        <a:ea typeface="Cambria Math" charset="0"/>
                        <a:cs typeface="Cambria Math" charset="0"/>
                      </a:rPr>
                      <m:t> </m:t>
                    </m:r>
                    <m:r>
                      <a:rPr lang="it-IT" i="1" smtClean="0">
                        <a:solidFill>
                          <a:schemeClr val="tx1"/>
                        </a:solidFill>
                        <a:latin typeface="Cambria Math" charset="0"/>
                        <a:ea typeface="Cambria Math" charset="0"/>
                        <a:cs typeface="Cambria Math" charset="0"/>
                      </a:rPr>
                      <m:t>×</m:t>
                    </m:r>
                  </m:oMath>
                </a14:m>
                <a:r>
                  <a:rPr lang="en-GB" dirty="0" smtClean="0">
                    <a:solidFill>
                      <a:schemeClr val="tx1"/>
                    </a:solidFill>
                  </a:rPr>
                  <a:t> 𝒢 </a:t>
                </a:r>
                <a14:m>
                  <m:oMath xmlns:m="http://schemas.openxmlformats.org/officeDocument/2006/math">
                    <m:r>
                      <a:rPr lang="is-IS" i="1" dirty="0" smtClean="0">
                        <a:solidFill>
                          <a:schemeClr val="tx1"/>
                        </a:solidFill>
                        <a:latin typeface="Cambria Math" charset="0"/>
                        <a:ea typeface="Cambria Math" charset="0"/>
                        <a:cs typeface="Cambria Math" charset="0"/>
                      </a:rPr>
                      <m:t>→</m:t>
                    </m:r>
                    <m:d>
                      <m:dPr>
                        <m:begChr m:val="{"/>
                        <m:endChr m:val="}"/>
                        <m:ctrlPr>
                          <a:rPr lang="it-IT" b="0" i="1" dirty="0" smtClean="0">
                            <a:solidFill>
                              <a:schemeClr val="tx1"/>
                            </a:solidFill>
                            <a:latin typeface="Cambria Math" charset="0"/>
                            <a:ea typeface="Cambria Math" charset="0"/>
                            <a:cs typeface="Cambria Math" charset="0"/>
                          </a:rPr>
                        </m:ctrlPr>
                      </m:dPr>
                      <m:e>
                        <m:r>
                          <a:rPr lang="it-IT" b="0" i="1" dirty="0" smtClean="0">
                            <a:solidFill>
                              <a:schemeClr val="tx1"/>
                            </a:solidFill>
                            <a:latin typeface="Cambria Math" charset="0"/>
                            <a:ea typeface="Cambria Math" charset="0"/>
                            <a:cs typeface="Cambria Math" charset="0"/>
                          </a:rPr>
                          <m:t>𝑇𝑟𝑢𝑒</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𝐹𝑎𝑙𝑠𝑒</m:t>
                        </m:r>
                      </m:e>
                    </m:d>
                    <m:r>
                      <a:rPr lang="it-IT" b="0" i="1" dirty="0" smtClean="0">
                        <a:solidFill>
                          <a:schemeClr val="tx1"/>
                        </a:solidFill>
                        <a:latin typeface="Cambria Math" charset="0"/>
                        <a:ea typeface="Cambria Math" charset="0"/>
                        <a:cs typeface="Cambria Math" charset="0"/>
                      </a:rPr>
                      <m:t>  </m:t>
                    </m:r>
                  </m:oMath>
                </a14:m>
                <a:endParaRPr lang="it-IT" b="0" i="1" dirty="0" smtClean="0">
                  <a:solidFill>
                    <a:schemeClr val="tx1"/>
                  </a:solidFill>
                  <a:latin typeface="Cambria Math" charset="0"/>
                  <a:ea typeface="Cambria Math" charset="0"/>
                  <a:cs typeface="Cambria Math" charset="0"/>
                </a:endParaRPr>
              </a:p>
              <a:p>
                <a:pPr marL="0" indent="0">
                  <a:lnSpc>
                    <a:spcPct val="100000"/>
                  </a:lnSpc>
                  <a:buClrTx/>
                  <a:buSzTx/>
                  <a:buNone/>
                </a:pPr>
                <a:r>
                  <a:rPr lang="it-IT" dirty="0" smtClean="0">
                    <a:solidFill>
                      <a:schemeClr val="tx1"/>
                    </a:solidFill>
                  </a:rPr>
                  <a:t>    </a:t>
                </a:r>
                <a14:m>
                  <m:oMath xmlns:m="http://schemas.openxmlformats.org/officeDocument/2006/math">
                    <m:d>
                      <m:dPr>
                        <m:ctrlPr>
                          <a:rPr lang="it-IT" i="1">
                            <a:solidFill>
                              <a:schemeClr val="tx1"/>
                            </a:solidFill>
                            <a:latin typeface="Cambria Math" charset="0"/>
                          </a:rPr>
                        </m:ctrlPr>
                      </m:dPr>
                      <m:e>
                        <m:r>
                          <a:rPr lang="it-IT" i="1">
                            <a:solidFill>
                              <a:srgbClr val="FF0000"/>
                            </a:solidFill>
                            <a:latin typeface="Cambria Math" charset="0"/>
                          </a:rPr>
                          <m:t>𝑟</m:t>
                        </m:r>
                        <m:r>
                          <a:rPr lang="it-IT" i="1">
                            <a:solidFill>
                              <a:schemeClr val="tx1"/>
                            </a:solidFill>
                            <a:latin typeface="Cambria Math" charset="0"/>
                          </a:rPr>
                          <m:t>, </m:t>
                        </m:r>
                        <m:r>
                          <a:rPr lang="it-IT" i="1">
                            <a:solidFill>
                              <a:srgbClr val="FF0000"/>
                            </a:solidFill>
                            <a:latin typeface="Cambria Math" charset="0"/>
                          </a:rPr>
                          <m:t>𝑣</m:t>
                        </m:r>
                        <m:r>
                          <a:rPr lang="it-IT" i="1">
                            <a:solidFill>
                              <a:schemeClr val="tx1"/>
                            </a:solidFill>
                            <a:latin typeface="Cambria Math" charset="0"/>
                          </a:rPr>
                          <m:t>,</m:t>
                        </m:r>
                        <m:r>
                          <a:rPr lang="it-IT" b="0" i="1" smtClean="0">
                            <a:solidFill>
                              <a:schemeClr val="tx1"/>
                            </a:solidFill>
                            <a:latin typeface="Cambria Math" charset="0"/>
                          </a:rPr>
                          <m:t>𝐶𝑜𝑚𝑚𝑖𝑡</m:t>
                        </m:r>
                        <m:r>
                          <a:rPr lang="it-IT" b="0" i="1" smtClean="0">
                            <a:solidFill>
                              <a:schemeClr val="tx1"/>
                            </a:solidFill>
                            <a:latin typeface="Cambria Math" charset="0"/>
                          </a:rPr>
                          <m:t>(</m:t>
                        </m:r>
                        <m:r>
                          <a:rPr lang="it-IT" b="0" i="1" smtClean="0">
                            <a:solidFill>
                              <a:srgbClr val="FF0000"/>
                            </a:solidFill>
                            <a:latin typeface="Cambria Math" charset="0"/>
                          </a:rPr>
                          <m:t>𝑟</m:t>
                        </m:r>
                        <m:r>
                          <a:rPr lang="it-IT" b="0" i="1" smtClean="0">
                            <a:solidFill>
                              <a:schemeClr val="tx1"/>
                            </a:solidFill>
                            <a:latin typeface="Cambria Math" charset="0"/>
                          </a:rPr>
                          <m:t>,</m:t>
                        </m:r>
                        <m:r>
                          <a:rPr lang="it-IT" b="0" i="1" smtClean="0">
                            <a:solidFill>
                              <a:srgbClr val="FF0000"/>
                            </a:solidFill>
                            <a:latin typeface="Cambria Math" charset="0"/>
                          </a:rPr>
                          <m:t>𝑣</m:t>
                        </m:r>
                        <m:r>
                          <a:rPr lang="it-IT" b="0" i="1" smtClean="0">
                            <a:solidFill>
                              <a:schemeClr val="tx1"/>
                            </a:solidFill>
                            <a:latin typeface="Cambria Math" charset="0"/>
                          </a:rPr>
                          <m:t>)</m:t>
                        </m:r>
                      </m:e>
                    </m:d>
                    <m:r>
                      <a:rPr lang="it-IT" i="1" dirty="0" smtClean="0">
                        <a:solidFill>
                          <a:schemeClr val="tx1"/>
                        </a:solidFill>
                        <a:latin typeface="Cambria Math" charset="0"/>
                        <a:ea typeface="Cambria Math" charset="0"/>
                        <a:cs typeface="Cambria Math" charset="0"/>
                      </a:rPr>
                      <m:t>↦</m:t>
                    </m:r>
                    <m:r>
                      <a:rPr lang="it-IT" b="0" i="1" dirty="0" smtClean="0">
                        <a:solidFill>
                          <a:schemeClr val="tx1"/>
                        </a:solidFill>
                        <a:latin typeface="Cambria Math" charset="0"/>
                        <a:ea typeface="Cambria Math" charset="0"/>
                        <a:cs typeface="Cambria Math" charset="0"/>
                      </a:rPr>
                      <m:t> </m:t>
                    </m:r>
                    <m:r>
                      <a:rPr lang="it-IT" i="1" dirty="0">
                        <a:solidFill>
                          <a:srgbClr val="FF0000"/>
                        </a:solidFill>
                        <a:latin typeface="Cambria Math" charset="0"/>
                        <a:ea typeface="Cambria Math" charset="0"/>
                        <a:cs typeface="Cambria Math" charset="0"/>
                      </a:rPr>
                      <m:t>𝑟</m:t>
                    </m:r>
                    <m:r>
                      <a:rPr lang="it-IT" i="1" dirty="0">
                        <a:solidFill>
                          <a:srgbClr val="00B050"/>
                        </a:solidFill>
                        <a:latin typeface="Cambria Math" charset="0"/>
                        <a:ea typeface="Cambria Math" charset="0"/>
                        <a:cs typeface="Cambria Math" charset="0"/>
                      </a:rPr>
                      <m:t>𝐺</m:t>
                    </m:r>
                    <m:r>
                      <a:rPr lang="it-IT" i="1" dirty="0">
                        <a:solidFill>
                          <a:schemeClr val="tx1"/>
                        </a:solidFill>
                        <a:latin typeface="Cambria Math" charset="0"/>
                        <a:ea typeface="Cambria Math" charset="0"/>
                        <a:cs typeface="Cambria Math" charset="0"/>
                      </a:rPr>
                      <m:t>+</m:t>
                    </m:r>
                    <m:r>
                      <a:rPr lang="it-IT" i="1" dirty="0">
                        <a:solidFill>
                          <a:srgbClr val="FF0000"/>
                        </a:solidFill>
                        <a:latin typeface="Cambria Math" charset="0"/>
                        <a:ea typeface="Cambria Math" charset="0"/>
                        <a:cs typeface="Cambria Math" charset="0"/>
                      </a:rPr>
                      <m:t>𝑣</m:t>
                    </m:r>
                    <m:r>
                      <a:rPr lang="it-IT" i="1" dirty="0">
                        <a:solidFill>
                          <a:srgbClr val="00B050"/>
                        </a:solidFill>
                        <a:latin typeface="Cambria Math" charset="0"/>
                        <a:ea typeface="Cambria Math" charset="0"/>
                        <a:cs typeface="Cambria Math" charset="0"/>
                      </a:rPr>
                      <m:t>𝐻</m:t>
                    </m:r>
                    <m:r>
                      <a:rPr lang="it-IT" b="0" i="1" dirty="0" smtClean="0">
                        <a:solidFill>
                          <a:srgbClr val="00B050"/>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𝑎𝑛𝑑</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𝑖𝑛</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𝑡h𝑖𝑠</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𝑐𝑎𝑠𝑒</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𝑖𝑡</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𝑟𝑒𝑡𝑢𝑟𝑛𝑠</m:t>
                    </m:r>
                    <m:r>
                      <a:rPr lang="it-IT" b="0" i="1" dirty="0" smtClean="0">
                        <a:solidFill>
                          <a:schemeClr val="tx1"/>
                        </a:solidFill>
                        <a:latin typeface="Cambria Math" charset="0"/>
                        <a:ea typeface="Cambria Math" charset="0"/>
                        <a:cs typeface="Cambria Math" charset="0"/>
                      </a:rPr>
                      <m:t> </m:t>
                    </m:r>
                    <m:r>
                      <a:rPr lang="it-IT" b="0" i="1" dirty="0" smtClean="0">
                        <a:solidFill>
                          <a:schemeClr val="tx1"/>
                        </a:solidFill>
                        <a:latin typeface="Cambria Math" charset="0"/>
                        <a:ea typeface="Cambria Math" charset="0"/>
                        <a:cs typeface="Cambria Math" charset="0"/>
                      </a:rPr>
                      <m:t>𝑇𝑟𝑢𝑒</m:t>
                    </m:r>
                  </m:oMath>
                </a14:m>
                <a:endParaRPr lang="en-GB" dirty="0" smtClean="0">
                  <a:solidFill>
                    <a:schemeClr val="tx1"/>
                  </a:solidFill>
                </a:endParaRPr>
              </a:p>
              <a:p>
                <a:pPr marL="0" indent="0">
                  <a:lnSpc>
                    <a:spcPct val="100000"/>
                  </a:lnSpc>
                  <a:buClrTx/>
                  <a:buSzTx/>
                  <a:buNone/>
                </a:pPr>
                <a:endParaRPr lang="en-GB" dirty="0" smtClean="0">
                  <a:solidFill>
                    <a:schemeClr val="tx1"/>
                  </a:solidFill>
                </a:endParaRPr>
              </a:p>
              <a:p>
                <a:pPr marL="114300" indent="0">
                  <a:buNone/>
                </a:pPr>
                <a:r>
                  <a:rPr lang="en-GB" dirty="0">
                    <a:solidFill>
                      <a:schemeClr val="tx1"/>
                    </a:solidFill>
                  </a:rPr>
                  <a:t>	</a:t>
                </a:r>
                <a:r>
                  <a:rPr lang="en-GB" dirty="0" smtClean="0">
                    <a:solidFill>
                      <a:schemeClr val="tx1"/>
                    </a:solidFill>
                  </a:rPr>
                  <a:t>		        </a:t>
                </a:r>
                <a14:m>
                  <m:oMath xmlns:m="http://schemas.openxmlformats.org/officeDocument/2006/math">
                    <m:borderBox>
                      <m:borderBoxPr>
                        <m:ctrlPr>
                          <a:rPr lang="mr-IN" i="1" dirty="0" smtClean="0">
                            <a:solidFill>
                              <a:schemeClr val="tx1"/>
                            </a:solidFill>
                            <a:latin typeface="Cambria Math" charset="0"/>
                          </a:rPr>
                        </m:ctrlPr>
                      </m:borderBoxPr>
                      <m:e>
                        <m:r>
                          <a:rPr lang="it-IT" b="0" i="1" dirty="0" smtClean="0">
                            <a:solidFill>
                              <a:srgbClr val="00B050"/>
                            </a:solidFill>
                            <a:latin typeface="Cambria Math" charset="0"/>
                          </a:rPr>
                          <m:t>𝐶</m:t>
                        </m:r>
                        <m:r>
                          <a:rPr lang="it-IT" b="0" i="1" dirty="0" smtClean="0">
                            <a:solidFill>
                              <a:schemeClr val="tx1"/>
                            </a:solidFill>
                            <a:latin typeface="Cambria Math" charset="0"/>
                          </a:rPr>
                          <m:t>=</m:t>
                        </m:r>
                        <m:r>
                          <a:rPr lang="it-IT" b="0" i="1" dirty="0" smtClean="0">
                            <a:solidFill>
                              <a:srgbClr val="FF0000"/>
                            </a:solidFill>
                            <a:latin typeface="Cambria Math" charset="0"/>
                          </a:rPr>
                          <m:t>𝑟</m:t>
                        </m:r>
                        <m:r>
                          <a:rPr lang="it-IT" b="0" i="1" dirty="0" smtClean="0">
                            <a:solidFill>
                              <a:srgbClr val="00B050"/>
                            </a:solidFill>
                            <a:latin typeface="Cambria Math" charset="0"/>
                          </a:rPr>
                          <m:t>𝐺</m:t>
                        </m:r>
                        <m:r>
                          <a:rPr lang="it-IT" b="0" i="1" dirty="0" smtClean="0">
                            <a:solidFill>
                              <a:schemeClr val="tx1"/>
                            </a:solidFill>
                            <a:latin typeface="Cambria Math" charset="0"/>
                          </a:rPr>
                          <m:t>+</m:t>
                        </m:r>
                        <m:r>
                          <a:rPr lang="it-IT" b="0" i="1" dirty="0" smtClean="0">
                            <a:solidFill>
                              <a:srgbClr val="FF0000"/>
                            </a:solidFill>
                            <a:latin typeface="Cambria Math" charset="0"/>
                          </a:rPr>
                          <m:t>𝑣</m:t>
                        </m:r>
                        <m:r>
                          <a:rPr lang="it-IT" b="0" i="1" dirty="0" smtClean="0">
                            <a:solidFill>
                              <a:srgbClr val="00B050"/>
                            </a:solidFill>
                            <a:latin typeface="Cambria Math" charset="0"/>
                          </a:rPr>
                          <m:t>𝐻</m:t>
                        </m:r>
                      </m:e>
                    </m:borderBox>
                  </m:oMath>
                </a14:m>
                <a:endParaRPr lang="it-IT" dirty="0" smtClean="0">
                  <a:solidFill>
                    <a:srgbClr val="00B050"/>
                  </a:solidFill>
                </a:endParaRPr>
              </a:p>
              <a:p>
                <a:pPr marL="284400" indent="-284400">
                  <a:lnSpc>
                    <a:spcPct val="100000"/>
                  </a:lnSpc>
                  <a:buNone/>
                </a:pPr>
                <a:endParaRPr lang="it-IT" dirty="0" smtClean="0">
                  <a:solidFill>
                    <a:srgbClr val="00B050"/>
                  </a:solidFill>
                </a:endParaRPr>
              </a:p>
              <a:p>
                <a:pPr marL="284400" indent="-284400">
                  <a:lnSpc>
                    <a:spcPct val="100000"/>
                  </a:lnSpc>
                  <a:buNone/>
                </a:pPr>
                <a:r>
                  <a:rPr lang="mr-IN" dirty="0">
                    <a:solidFill>
                      <a:schemeClr val="tx1"/>
                    </a:solidFill>
                  </a:rPr>
                  <a:t/>
                </a:r>
                <a:br>
                  <a:rPr lang="mr-IN" dirty="0">
                    <a:solidFill>
                      <a:schemeClr val="tx1"/>
                    </a:solidFill>
                  </a:rPr>
                </a:br>
                <a:r>
                  <a:rPr lang="it-IT" dirty="0">
                    <a:solidFill>
                      <a:schemeClr val="tx1"/>
                    </a:solidFill>
                  </a:rPr>
                  <a:t> </a:t>
                </a:r>
                <a:r>
                  <a:rPr lang="it-IT" dirty="0" smtClean="0">
                    <a:solidFill>
                      <a:schemeClr val="tx1"/>
                    </a:solidFill>
                  </a:rPr>
                  <a:t>		             </a:t>
                </a:r>
                <a:r>
                  <a:rPr lang="it-IT" sz="1000" dirty="0" smtClean="0">
                    <a:solidFill>
                      <a:schemeClr val="tx1"/>
                    </a:solidFill>
                  </a:rPr>
                  <a:t>(</a:t>
                </a:r>
                <a:r>
                  <a:rPr lang="it-IT" sz="1000" dirty="0">
                    <a:solidFill>
                      <a:schemeClr val="tx1"/>
                    </a:solidFill>
                    <a:hlinkClick r:id="rId3"/>
                  </a:rPr>
                  <a:t>https://</a:t>
                </a:r>
                <a:r>
                  <a:rPr lang="it-IT" sz="1000" dirty="0" smtClean="0">
                    <a:solidFill>
                      <a:schemeClr val="tx1"/>
                    </a:solidFill>
                    <a:hlinkClick r:id="rId3"/>
                  </a:rPr>
                  <a:t>github.com/dginst/BitcoinBlockchainTechnology/blob/master/btclib/pedersen_commitment.py</a:t>
                </a:r>
                <a:r>
                  <a:rPr lang="it-IT" sz="1000" dirty="0" smtClean="0">
                    <a:solidFill>
                      <a:schemeClr val="tx1"/>
                    </a:solidFill>
                  </a:rPr>
                  <a:t>)</a:t>
                </a:r>
              </a:p>
              <a:p>
                <a:pPr marL="284400" indent="-284400">
                  <a:lnSpc>
                    <a:spcPct val="100000"/>
                  </a:lnSpc>
                  <a:buNone/>
                </a:pPr>
                <a:r>
                  <a:rPr lang="it-IT" sz="1000" dirty="0" smtClean="0">
                    <a:solidFill>
                      <a:schemeClr val="tx1"/>
                    </a:solidFill>
                  </a:rPr>
                  <a:t>                                                                       (</a:t>
                </a:r>
                <a:r>
                  <a:rPr lang="it-IT" sz="1000" dirty="0">
                    <a:solidFill>
                      <a:schemeClr val="tx1"/>
                    </a:solidFill>
                    <a:hlinkClick r:id="rId4"/>
                  </a:rPr>
                  <a:t>https://</a:t>
                </a:r>
                <a:r>
                  <a:rPr lang="it-IT" sz="1000" dirty="0" smtClean="0">
                    <a:solidFill>
                      <a:schemeClr val="tx1"/>
                    </a:solidFill>
                    <a:hlinkClick r:id="rId4"/>
                  </a:rPr>
                  <a:t>github.com/dginst/BitcoinBlockchainTechnology/blob/master/tests/test_pedersencommitment.py</a:t>
                </a:r>
                <a:r>
                  <a:rPr lang="it-IT" sz="1000" dirty="0" smtClean="0">
                    <a:solidFill>
                      <a:schemeClr val="tx1"/>
                    </a:solidFill>
                  </a:rPr>
                  <a:t>)</a:t>
                </a:r>
                <a:endParaRPr lang="en-GB" sz="1000" dirty="0" smtClean="0">
                  <a:solidFill>
                    <a:schemeClr val="tx1"/>
                  </a:solidFill>
                </a:endParaRPr>
              </a:p>
              <a:p>
                <a:pPr marL="0" indent="0">
                  <a:lnSpc>
                    <a:spcPct val="100000"/>
                  </a:lnSpc>
                  <a:buClrTx/>
                  <a:buSzTx/>
                  <a:buNone/>
                </a:pP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738134"/>
                <a:ext cx="8520600" cy="4318683"/>
              </a:xfrm>
              <a:blipFill rotWithShape="0">
                <a:blip r:embed="rId5"/>
                <a:stretch>
                  <a:fillRect l="-572" t="-705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13</a:t>
            </a:fld>
            <a:endParaRPr lang="nb-NO"/>
          </a:p>
        </p:txBody>
      </p:sp>
      <mc:AlternateContent xmlns:mc="http://schemas.openxmlformats.org/markup-compatibility/2006" xmlns:a14="http://schemas.microsoft.com/office/drawing/2010/main">
        <mc:Choice Requires="a14">
          <p:sp>
            <p:nvSpPr>
              <p:cNvPr id="5" name="CasellaDiTesto 4"/>
              <p:cNvSpPr txBox="1"/>
              <p:nvPr/>
            </p:nvSpPr>
            <p:spPr>
              <a:xfrm>
                <a:off x="2618072" y="2739724"/>
                <a:ext cx="269508"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it-IT" sz="1200" b="0" i="1" smtClean="0">
                          <a:latin typeface="Cambria Math" charset="0"/>
                        </a:rPr>
                        <m:t>?</m:t>
                      </m:r>
                    </m:oMath>
                  </m:oMathPara>
                </a14:m>
                <a:endParaRPr lang="en-GB" sz="1200" dirty="0"/>
              </a:p>
            </p:txBody>
          </p:sp>
        </mc:Choice>
        <mc:Fallback xmlns="">
          <p:sp>
            <p:nvSpPr>
              <p:cNvPr id="5" name="CasellaDiTesto 4"/>
              <p:cNvSpPr txBox="1">
                <a:spLocks noRot="1" noChangeAspect="1" noMove="1" noResize="1" noEditPoints="1" noAdjustHandles="1" noChangeArrowheads="1" noChangeShapeType="1" noTextEdit="1"/>
              </p:cNvSpPr>
              <p:nvPr/>
            </p:nvSpPr>
            <p:spPr>
              <a:xfrm>
                <a:off x="2618072" y="2739724"/>
                <a:ext cx="269508" cy="276999"/>
              </a:xfrm>
              <a:prstGeom prst="rect">
                <a:avLst/>
              </a:prstGeom>
              <a:blipFill rotWithShape="0">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23871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310933"/>
            <a:ext cx="8520600" cy="572700"/>
          </a:xfrm>
        </p:spPr>
        <p:txBody>
          <a:bodyPr/>
          <a:lstStyle/>
          <a:p>
            <a:r>
              <a:rPr lang="en-GB" sz="2400" dirty="0" smtClean="0">
                <a:solidFill>
                  <a:schemeClr val="accent1">
                    <a:lumMod val="75000"/>
                  </a:schemeClr>
                </a:solidFill>
              </a:rPr>
              <a:t>Properties</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959347"/>
            <a:ext cx="8520600" cy="3416400"/>
          </a:xfrm>
        </p:spPr>
        <p:txBody>
          <a:bodyPr/>
          <a:lstStyle/>
          <a:p>
            <a:pPr marL="0" indent="0">
              <a:lnSpc>
                <a:spcPct val="100000"/>
              </a:lnSpc>
              <a:buClrTx/>
              <a:buSzTx/>
              <a:buNone/>
            </a:pPr>
            <a:endParaRPr lang="en-GB" u="sng" dirty="0" smtClean="0">
              <a:solidFill>
                <a:srgbClr val="FF0000"/>
              </a:solidFill>
            </a:endParaRPr>
          </a:p>
          <a:p>
            <a:pPr marL="0" indent="0">
              <a:lnSpc>
                <a:spcPct val="100000"/>
              </a:lnSpc>
              <a:buClrTx/>
              <a:buSzTx/>
              <a:buNone/>
            </a:pPr>
            <a:r>
              <a:rPr lang="en-GB" u="sng" dirty="0" smtClean="0">
                <a:solidFill>
                  <a:srgbClr val="FF0000"/>
                </a:solidFill>
              </a:rPr>
              <a:t>Proposition</a:t>
            </a:r>
            <a:r>
              <a:rPr lang="en-GB" dirty="0" smtClean="0">
                <a:solidFill>
                  <a:schemeClr val="tx1"/>
                </a:solidFill>
              </a:rPr>
              <a:t>.</a:t>
            </a:r>
            <a:r>
              <a:rPr lang="en-GB" dirty="0">
                <a:solidFill>
                  <a:schemeClr val="tx1"/>
                </a:solidFill>
              </a:rPr>
              <a:t> </a:t>
            </a:r>
            <a:r>
              <a:rPr lang="en-GB" dirty="0" smtClean="0">
                <a:solidFill>
                  <a:schemeClr val="tx1"/>
                </a:solidFill>
              </a:rPr>
              <a:t>Let the ECDLP in 𝒢 be hard.</a:t>
            </a:r>
          </a:p>
          <a:p>
            <a:pPr marL="0" indent="0">
              <a:lnSpc>
                <a:spcPct val="100000"/>
              </a:lnSpc>
              <a:buClrTx/>
              <a:buSzTx/>
              <a:buNone/>
            </a:pPr>
            <a:r>
              <a:rPr lang="en-GB" dirty="0" smtClean="0">
                <a:solidFill>
                  <a:schemeClr val="tx1"/>
                </a:solidFill>
              </a:rPr>
              <a:t>The Pedersen commitment is an </a:t>
            </a:r>
            <a:r>
              <a:rPr lang="en-GB" b="1" i="1" dirty="0" smtClean="0">
                <a:solidFill>
                  <a:schemeClr val="tx1"/>
                </a:solidFill>
              </a:rPr>
              <a:t>additively homomorphic</a:t>
            </a:r>
            <a:r>
              <a:rPr lang="en-GB" dirty="0" smtClean="0">
                <a:solidFill>
                  <a:schemeClr val="tx1"/>
                </a:solidFill>
              </a:rPr>
              <a:t> commitment scheme providing the following </a:t>
            </a:r>
            <a:r>
              <a:rPr lang="en-GB" i="1" dirty="0" smtClean="0">
                <a:solidFill>
                  <a:schemeClr val="tx1"/>
                </a:solidFill>
              </a:rPr>
              <a:t>security properties</a:t>
            </a:r>
            <a:r>
              <a:rPr lang="en-GB" dirty="0" smtClean="0">
                <a:solidFill>
                  <a:schemeClr val="tx1"/>
                </a:solidFill>
              </a:rPr>
              <a:t>:</a:t>
            </a:r>
          </a:p>
          <a:p>
            <a:pPr marL="0" indent="0">
              <a:lnSpc>
                <a:spcPct val="100000"/>
              </a:lnSpc>
              <a:buClrTx/>
              <a:buSzTx/>
              <a:buNone/>
            </a:pPr>
            <a:endParaRPr lang="en-GB" dirty="0">
              <a:solidFill>
                <a:schemeClr val="tx1"/>
              </a:solidFill>
            </a:endParaRPr>
          </a:p>
          <a:p>
            <a:pPr marL="342900">
              <a:lnSpc>
                <a:spcPct val="100000"/>
              </a:lnSpc>
              <a:buClrTx/>
              <a:buSzTx/>
              <a:buFont typeface="Arial" charset="0"/>
              <a:buChar char="•"/>
            </a:pPr>
            <a:r>
              <a:rPr lang="en-GB" b="1" i="1" dirty="0">
                <a:solidFill>
                  <a:schemeClr val="tx1"/>
                </a:solidFill>
              </a:rPr>
              <a:t>p</a:t>
            </a:r>
            <a:r>
              <a:rPr lang="en-GB" b="1" i="1" dirty="0" smtClean="0">
                <a:solidFill>
                  <a:schemeClr val="tx1"/>
                </a:solidFill>
              </a:rPr>
              <a:t>erfect hiding</a:t>
            </a:r>
          </a:p>
          <a:p>
            <a:pPr marL="342900">
              <a:lnSpc>
                <a:spcPct val="100000"/>
              </a:lnSpc>
              <a:buClrTx/>
              <a:buSzTx/>
              <a:buFont typeface="Arial" charset="0"/>
              <a:buChar char="•"/>
            </a:pPr>
            <a:endParaRPr lang="en-GB" dirty="0">
              <a:solidFill>
                <a:schemeClr val="tx1"/>
              </a:solidFill>
            </a:endParaRPr>
          </a:p>
          <a:p>
            <a:pPr marL="342900">
              <a:lnSpc>
                <a:spcPct val="100000"/>
              </a:lnSpc>
              <a:buClrTx/>
              <a:buSzTx/>
              <a:buFont typeface="Arial" charset="0"/>
              <a:buChar char="•"/>
            </a:pPr>
            <a:r>
              <a:rPr lang="en-GB" b="1" i="1" dirty="0">
                <a:solidFill>
                  <a:schemeClr val="tx1"/>
                </a:solidFill>
              </a:rPr>
              <a:t>c</a:t>
            </a:r>
            <a:r>
              <a:rPr lang="en-GB" b="1" i="1" dirty="0" smtClean="0">
                <a:solidFill>
                  <a:schemeClr val="tx1"/>
                </a:solidFill>
              </a:rPr>
              <a:t>omputational binding</a:t>
            </a:r>
            <a:r>
              <a:rPr lang="en-GB" dirty="0">
                <a:solidFill>
                  <a:schemeClr val="tx1"/>
                </a:solidFill>
              </a:rPr>
              <a:t>.</a:t>
            </a:r>
          </a:p>
          <a:p>
            <a:pPr marL="0" lvl="0" indent="0">
              <a:lnSpc>
                <a:spcPct val="100000"/>
              </a:lnSpc>
              <a:buClrTx/>
              <a:buSzTx/>
              <a:buNone/>
            </a:pPr>
            <a:r>
              <a:rPr lang="en-GB" dirty="0" smtClean="0">
                <a:solidFill>
                  <a:schemeClr val="tx1"/>
                </a:solidFill>
              </a:rPr>
              <a:t> </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14</a:t>
            </a:fld>
            <a:endParaRPr lang="nb-NO"/>
          </a:p>
        </p:txBody>
      </p:sp>
    </p:spTree>
    <p:extLst>
      <p:ext uri="{BB962C8B-B14F-4D97-AF65-F5344CB8AC3E}">
        <p14:creationId xmlns:p14="http://schemas.microsoft.com/office/powerpoint/2010/main" val="1426828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Additive Homomorphism</a:t>
            </a: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835421"/>
                <a:ext cx="8520600" cy="3827795"/>
              </a:xfrm>
            </p:spPr>
            <p:txBody>
              <a:bodyPr/>
              <a:lstStyle/>
              <a:p>
                <a:pPr marL="285750" indent="-285750">
                  <a:lnSpc>
                    <a:spcPct val="100000"/>
                  </a:lnSpc>
                  <a:buClrTx/>
                  <a:buSzTx/>
                  <a:buNone/>
                </a:pPr>
                <a:r>
                  <a:rPr lang="en-GB" i="1" u="sng" dirty="0" smtClean="0">
                    <a:solidFill>
                      <a:schemeClr val="tx1"/>
                    </a:solidFill>
                  </a:rPr>
                  <a:t>Additively homomorphic</a:t>
                </a:r>
                <a:r>
                  <a:rPr lang="en-GB" u="sng" dirty="0" smtClean="0">
                    <a:solidFill>
                      <a:schemeClr val="tx1"/>
                    </a:solidFill>
                  </a:rPr>
                  <a:t> </a:t>
                </a:r>
                <a:r>
                  <a:rPr lang="en-GB" u="sng" dirty="0">
                    <a:solidFill>
                      <a:schemeClr val="tx1"/>
                    </a:solidFill>
                  </a:rPr>
                  <a:t>commitment scheme</a:t>
                </a:r>
                <a:r>
                  <a:rPr lang="en-GB" dirty="0">
                    <a:solidFill>
                      <a:schemeClr val="tx1"/>
                    </a:solidFill>
                  </a:rPr>
                  <a:t>.</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GB" u="sng" dirty="0" smtClean="0">
                    <a:solidFill>
                      <a:schemeClr val="tx1"/>
                    </a:solidFill>
                  </a:rPr>
                  <a:t>Intuition</a:t>
                </a:r>
                <a:r>
                  <a:rPr lang="en-GB" dirty="0" smtClean="0">
                    <a:solidFill>
                      <a:schemeClr val="tx1"/>
                    </a:solidFill>
                  </a:rPr>
                  <a:t>:</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GB" dirty="0" smtClean="0">
                  <a:solidFill>
                    <a:schemeClr val="tx1"/>
                  </a:solidFill>
                </a:endParaRPr>
              </a:p>
              <a:p>
                <a:pPr marL="285750" indent="-285750">
                  <a:lnSpc>
                    <a:spcPct val="100000"/>
                  </a:lnSpc>
                  <a:buClrTx/>
                  <a:buSzTx/>
                  <a:buFont typeface="Arial" charset="0"/>
                  <a:buChar char="•"/>
                </a:pPr>
                <a:r>
                  <a:rPr lang="en-GB" sz="1600" dirty="0" smtClean="0">
                    <a:solidFill>
                      <a:schemeClr val="tx1"/>
                    </a:solidFill>
                  </a:rPr>
                  <a:t>The proof is straightforward and just comes from the point addition operation on EC points defining a group (when adding the </a:t>
                </a:r>
                <a14:m>
                  <m:oMath xmlns:m="http://schemas.openxmlformats.org/officeDocument/2006/math">
                    <m:r>
                      <a:rPr lang="en-GB" sz="1600" i="1" smtClean="0">
                        <a:solidFill>
                          <a:schemeClr val="tx1"/>
                        </a:solidFill>
                        <a:latin typeface="Cambria Math" charset="0"/>
                        <a:ea typeface="Cambria Math" charset="0"/>
                        <a:cs typeface="Cambria Math" charset="0"/>
                      </a:rPr>
                      <m:t>∞</m:t>
                    </m:r>
                  </m:oMath>
                </a14:m>
                <a:r>
                  <a:rPr lang="en-GB" sz="1600" dirty="0" smtClean="0">
                    <a:solidFill>
                      <a:schemeClr val="tx1"/>
                    </a:solidFill>
                  </a:rPr>
                  <a:t> point) and the Pedersen commitment being basically an EC point.</a:t>
                </a:r>
              </a:p>
              <a:p>
                <a:pPr marL="342900">
                  <a:lnSpc>
                    <a:spcPct val="100000"/>
                  </a:lnSpc>
                  <a:buClrTx/>
                  <a:buSzTx/>
                  <a:buFont typeface="Arial" charset="0"/>
                  <a:buChar char="•"/>
                </a:pPr>
                <a:endParaRPr lang="en-GB" sz="1600" dirty="0">
                  <a:solidFill>
                    <a:schemeClr val="tx1"/>
                  </a:solidFill>
                </a:endParaRPr>
              </a:p>
              <a:p>
                <a:pPr marL="342900">
                  <a:lnSpc>
                    <a:spcPct val="100000"/>
                  </a:lnSpc>
                  <a:buClrTx/>
                  <a:buSzTx/>
                  <a:buFont typeface="Arial" charset="0"/>
                  <a:buChar char="•"/>
                </a:pPr>
                <a14:m>
                  <m:oMath xmlns:m="http://schemas.openxmlformats.org/officeDocument/2006/math">
                    <m:r>
                      <a:rPr lang="it-IT" sz="1600" b="0" i="1" smtClean="0">
                        <a:solidFill>
                          <a:schemeClr val="tx1"/>
                        </a:solidFill>
                        <a:latin typeface="Cambria Math" charset="0"/>
                      </a:rPr>
                      <m:t>𝐶𝑜𝑚𝑚𝑖𝑡</m:t>
                    </m:r>
                    <m:d>
                      <m:dPr>
                        <m:ctrlPr>
                          <a:rPr lang="it-IT" sz="1600" b="0" i="1" smtClean="0">
                            <a:solidFill>
                              <a:schemeClr val="tx1"/>
                            </a:solidFill>
                            <a:latin typeface="Cambria Math" charset="0"/>
                          </a:rPr>
                        </m:ctrlPr>
                      </m:dPr>
                      <m:e>
                        <m:r>
                          <a:rPr lang="it-IT" sz="1600" b="0" i="1" smtClean="0">
                            <a:solidFill>
                              <a:schemeClr val="tx1"/>
                            </a:solidFill>
                            <a:latin typeface="Cambria Math" charset="0"/>
                          </a:rPr>
                          <m:t>𝑟</m:t>
                        </m:r>
                        <m:r>
                          <a:rPr lang="it-IT" sz="1600" b="0" i="1" smtClean="0">
                            <a:solidFill>
                              <a:schemeClr val="tx1"/>
                            </a:solidFill>
                            <a:latin typeface="Cambria Math" charset="0"/>
                          </a:rPr>
                          <m:t>,</m:t>
                        </m:r>
                        <m:r>
                          <a:rPr lang="it-IT" sz="1600" b="0" i="1" smtClean="0">
                            <a:solidFill>
                              <a:schemeClr val="tx1"/>
                            </a:solidFill>
                            <a:latin typeface="Cambria Math" charset="0"/>
                          </a:rPr>
                          <m:t>𝑣</m:t>
                        </m:r>
                      </m:e>
                    </m:d>
                    <m:r>
                      <a:rPr lang="it-IT" sz="1600" b="0" i="1" smtClean="0">
                        <a:solidFill>
                          <a:schemeClr val="tx1"/>
                        </a:solidFill>
                        <a:latin typeface="Cambria Math" charset="0"/>
                      </a:rPr>
                      <m:t>+</m:t>
                    </m:r>
                    <m:r>
                      <a:rPr lang="it-IT" sz="1600" b="0" i="1" smtClean="0">
                        <a:solidFill>
                          <a:schemeClr val="tx1"/>
                        </a:solidFill>
                        <a:latin typeface="Cambria Math" charset="0"/>
                      </a:rPr>
                      <m:t>𝐶𝑜𝑚𝑚𝑖𝑡</m:t>
                    </m:r>
                    <m:d>
                      <m:dPr>
                        <m:ctrlPr>
                          <a:rPr lang="it-IT" sz="1600" b="0" i="1" smtClean="0">
                            <a:solidFill>
                              <a:schemeClr val="tx1"/>
                            </a:solidFill>
                            <a:latin typeface="Cambria Math" charset="0"/>
                          </a:rPr>
                        </m:ctrlPr>
                      </m:dPr>
                      <m:e>
                        <m:sSup>
                          <m:sSupPr>
                            <m:ctrlPr>
                              <a:rPr lang="it-IT" sz="1600" b="0" i="1" smtClean="0">
                                <a:solidFill>
                                  <a:schemeClr val="tx1"/>
                                </a:solidFill>
                                <a:latin typeface="Cambria Math" charset="0"/>
                              </a:rPr>
                            </m:ctrlPr>
                          </m:sSupPr>
                          <m:e>
                            <m:r>
                              <a:rPr lang="it-IT" sz="1600" b="0" i="1" smtClean="0">
                                <a:solidFill>
                                  <a:schemeClr val="tx1"/>
                                </a:solidFill>
                                <a:latin typeface="Cambria Math" charset="0"/>
                              </a:rPr>
                              <m:t>𝑟</m:t>
                            </m:r>
                          </m:e>
                          <m:sup>
                            <m:r>
                              <a:rPr lang="it-IT" sz="1600" b="0" i="1" smtClean="0">
                                <a:solidFill>
                                  <a:schemeClr val="tx1"/>
                                </a:solidFill>
                                <a:latin typeface="Cambria Math" charset="0"/>
                              </a:rPr>
                              <m:t>′</m:t>
                            </m:r>
                          </m:sup>
                        </m:sSup>
                        <m:r>
                          <a:rPr lang="it-IT" sz="1600" b="0" i="1" smtClean="0">
                            <a:solidFill>
                              <a:schemeClr val="tx1"/>
                            </a:solidFill>
                            <a:latin typeface="Cambria Math" charset="0"/>
                          </a:rPr>
                          <m:t>,</m:t>
                        </m:r>
                        <m:sSup>
                          <m:sSupPr>
                            <m:ctrlPr>
                              <a:rPr lang="it-IT" sz="1600" b="0" i="1" smtClean="0">
                                <a:solidFill>
                                  <a:schemeClr val="tx1"/>
                                </a:solidFill>
                                <a:latin typeface="Cambria Math" charset="0"/>
                              </a:rPr>
                            </m:ctrlPr>
                          </m:sSupPr>
                          <m:e>
                            <m:r>
                              <a:rPr lang="it-IT" sz="1600" b="0" i="1" smtClean="0">
                                <a:solidFill>
                                  <a:schemeClr val="tx1"/>
                                </a:solidFill>
                                <a:latin typeface="Cambria Math" charset="0"/>
                              </a:rPr>
                              <m:t>𝑣</m:t>
                            </m:r>
                          </m:e>
                          <m:sup>
                            <m:r>
                              <a:rPr lang="it-IT" sz="1600" b="0" i="1" smtClean="0">
                                <a:solidFill>
                                  <a:schemeClr val="tx1"/>
                                </a:solidFill>
                                <a:latin typeface="Cambria Math" charset="0"/>
                              </a:rPr>
                              <m:t>′</m:t>
                            </m:r>
                          </m:sup>
                        </m:sSup>
                      </m:e>
                    </m:d>
                    <m:r>
                      <a:rPr lang="it-IT" sz="1600" b="0" i="1" smtClean="0">
                        <a:solidFill>
                          <a:schemeClr val="tx1"/>
                        </a:solidFill>
                        <a:latin typeface="Cambria Math" charset="0"/>
                      </a:rPr>
                      <m:t>=</m:t>
                    </m:r>
                    <m:d>
                      <m:dPr>
                        <m:ctrlPr>
                          <a:rPr lang="it-IT" sz="1600" b="0" i="1" smtClean="0">
                            <a:solidFill>
                              <a:schemeClr val="tx1"/>
                            </a:solidFill>
                            <a:latin typeface="Cambria Math" charset="0"/>
                          </a:rPr>
                        </m:ctrlPr>
                      </m:dPr>
                      <m:e>
                        <m:r>
                          <a:rPr lang="it-IT" sz="1600" b="0" i="1" smtClean="0">
                            <a:solidFill>
                              <a:schemeClr val="tx1"/>
                            </a:solidFill>
                            <a:latin typeface="Cambria Math" charset="0"/>
                          </a:rPr>
                          <m:t>𝑟𝐺</m:t>
                        </m:r>
                        <m:r>
                          <a:rPr lang="it-IT" sz="1600" b="0" i="1" smtClean="0">
                            <a:solidFill>
                              <a:schemeClr val="tx1"/>
                            </a:solidFill>
                            <a:latin typeface="Cambria Math" charset="0"/>
                          </a:rPr>
                          <m:t>+</m:t>
                        </m:r>
                        <m:r>
                          <a:rPr lang="it-IT" sz="1600" b="0" i="1" smtClean="0">
                            <a:solidFill>
                              <a:schemeClr val="tx1"/>
                            </a:solidFill>
                            <a:latin typeface="Cambria Math" charset="0"/>
                          </a:rPr>
                          <m:t>𝑣𝐻</m:t>
                        </m:r>
                      </m:e>
                    </m:d>
                    <m:r>
                      <a:rPr lang="it-IT" sz="1600" b="0" i="1" smtClean="0">
                        <a:solidFill>
                          <a:schemeClr val="tx1"/>
                        </a:solidFill>
                        <a:latin typeface="Cambria Math" charset="0"/>
                      </a:rPr>
                      <m:t>+</m:t>
                    </m:r>
                    <m:d>
                      <m:dPr>
                        <m:ctrlPr>
                          <a:rPr lang="it-IT" sz="1600" i="1">
                            <a:solidFill>
                              <a:schemeClr val="tx1"/>
                            </a:solidFill>
                            <a:latin typeface="Cambria Math" charset="0"/>
                          </a:rPr>
                        </m:ctrlPr>
                      </m:dPr>
                      <m:e>
                        <m:sSup>
                          <m:sSupPr>
                            <m:ctrlPr>
                              <a:rPr lang="it-IT" sz="1600" b="0" i="1" smtClean="0">
                                <a:solidFill>
                                  <a:schemeClr val="tx1"/>
                                </a:solidFill>
                                <a:latin typeface="Cambria Math" charset="0"/>
                              </a:rPr>
                            </m:ctrlPr>
                          </m:sSupPr>
                          <m:e>
                            <m:r>
                              <a:rPr lang="it-IT" sz="1600" i="1">
                                <a:solidFill>
                                  <a:schemeClr val="tx1"/>
                                </a:solidFill>
                                <a:latin typeface="Cambria Math" charset="0"/>
                              </a:rPr>
                              <m:t>𝑟</m:t>
                            </m:r>
                          </m:e>
                          <m:sup>
                            <m:r>
                              <a:rPr lang="it-IT" sz="1600" b="0" i="1" smtClean="0">
                                <a:solidFill>
                                  <a:schemeClr val="tx1"/>
                                </a:solidFill>
                                <a:latin typeface="Cambria Math" charset="0"/>
                              </a:rPr>
                              <m:t>′</m:t>
                            </m:r>
                          </m:sup>
                        </m:sSup>
                        <m:r>
                          <a:rPr lang="it-IT" sz="1600" i="1">
                            <a:solidFill>
                              <a:schemeClr val="tx1"/>
                            </a:solidFill>
                            <a:latin typeface="Cambria Math" charset="0"/>
                          </a:rPr>
                          <m:t>𝐺</m:t>
                        </m:r>
                        <m:r>
                          <a:rPr lang="it-IT" sz="1600" b="0" i="1" smtClean="0">
                            <a:solidFill>
                              <a:schemeClr val="tx1"/>
                            </a:solidFill>
                            <a:latin typeface="Cambria Math" charset="0"/>
                          </a:rPr>
                          <m:t>+</m:t>
                        </m:r>
                        <m:r>
                          <a:rPr lang="it-IT" sz="1600" i="1">
                            <a:solidFill>
                              <a:schemeClr val="tx1"/>
                            </a:solidFill>
                            <a:latin typeface="Cambria Math" charset="0"/>
                          </a:rPr>
                          <m:t>𝑣</m:t>
                        </m:r>
                        <m:r>
                          <a:rPr lang="it-IT" sz="1600" b="0" i="1" smtClean="0">
                            <a:solidFill>
                              <a:schemeClr val="tx1"/>
                            </a:solidFill>
                            <a:latin typeface="Cambria Math" charset="0"/>
                          </a:rPr>
                          <m:t>′</m:t>
                        </m:r>
                        <m:r>
                          <a:rPr lang="it-IT" sz="1600" i="1">
                            <a:solidFill>
                              <a:schemeClr val="tx1"/>
                            </a:solidFill>
                            <a:latin typeface="Cambria Math" charset="0"/>
                          </a:rPr>
                          <m:t>𝐻</m:t>
                        </m:r>
                      </m:e>
                    </m:d>
                  </m:oMath>
                </a14:m>
                <a:endParaRPr lang="it-IT" sz="1600" dirty="0" smtClean="0">
                  <a:solidFill>
                    <a:schemeClr val="tx1"/>
                  </a:solidFill>
                </a:endParaRPr>
              </a:p>
              <a:p>
                <a:pPr marL="0" indent="0">
                  <a:lnSpc>
                    <a:spcPct val="100000"/>
                  </a:lnSpc>
                  <a:buClrTx/>
                  <a:buSzTx/>
                  <a:buNone/>
                </a:pPr>
                <a:r>
                  <a:rPr lang="en-GB" sz="1600" dirty="0" smtClean="0">
                    <a:solidFill>
                      <a:schemeClr val="tx1"/>
                    </a:solidFill>
                  </a:rPr>
                  <a:t>			       </a:t>
                </a:r>
                <a14:m>
                  <m:oMath xmlns:m="http://schemas.openxmlformats.org/officeDocument/2006/math">
                    <m:r>
                      <a:rPr lang="it-IT" sz="1600" b="0" i="0" smtClean="0">
                        <a:solidFill>
                          <a:schemeClr val="tx1"/>
                        </a:solidFill>
                        <a:latin typeface="Cambria Math" charset="0"/>
                      </a:rPr>
                      <m:t>=</m:t>
                    </m:r>
                    <m:d>
                      <m:dPr>
                        <m:ctrlPr>
                          <a:rPr lang="it-IT" sz="1600" b="0" i="1" smtClean="0">
                            <a:solidFill>
                              <a:schemeClr val="tx1"/>
                            </a:solidFill>
                            <a:latin typeface="Cambria Math" charset="0"/>
                          </a:rPr>
                        </m:ctrlPr>
                      </m:dPr>
                      <m:e>
                        <m:r>
                          <a:rPr lang="it-IT" sz="1600" b="0" i="1" smtClean="0">
                            <a:solidFill>
                              <a:schemeClr val="tx1"/>
                            </a:solidFill>
                            <a:latin typeface="Cambria Math" charset="0"/>
                          </a:rPr>
                          <m:t>𝑟</m:t>
                        </m:r>
                        <m:r>
                          <a:rPr lang="it-IT" sz="1600" b="0" i="1" smtClean="0">
                            <a:solidFill>
                              <a:schemeClr val="tx1"/>
                            </a:solidFill>
                            <a:latin typeface="Cambria Math" charset="0"/>
                          </a:rPr>
                          <m:t>+</m:t>
                        </m:r>
                        <m:sSup>
                          <m:sSupPr>
                            <m:ctrlPr>
                              <a:rPr lang="it-IT" sz="1600" b="0" i="1" smtClean="0">
                                <a:solidFill>
                                  <a:schemeClr val="tx1"/>
                                </a:solidFill>
                                <a:latin typeface="Cambria Math" charset="0"/>
                              </a:rPr>
                            </m:ctrlPr>
                          </m:sSupPr>
                          <m:e>
                            <m:r>
                              <a:rPr lang="it-IT" sz="1600" b="0" i="1" smtClean="0">
                                <a:solidFill>
                                  <a:schemeClr val="tx1"/>
                                </a:solidFill>
                                <a:latin typeface="Cambria Math" charset="0"/>
                              </a:rPr>
                              <m:t>𝑟</m:t>
                            </m:r>
                          </m:e>
                          <m:sup>
                            <m:r>
                              <a:rPr lang="it-IT" sz="1600" b="0" i="1" smtClean="0">
                                <a:solidFill>
                                  <a:schemeClr val="tx1"/>
                                </a:solidFill>
                                <a:latin typeface="Cambria Math" charset="0"/>
                              </a:rPr>
                              <m:t>′</m:t>
                            </m:r>
                          </m:sup>
                        </m:sSup>
                      </m:e>
                    </m:d>
                    <m:r>
                      <a:rPr lang="it-IT" sz="1600" b="0" i="1" smtClean="0">
                        <a:solidFill>
                          <a:schemeClr val="tx1"/>
                        </a:solidFill>
                        <a:latin typeface="Cambria Math" charset="0"/>
                      </a:rPr>
                      <m:t>𝐺</m:t>
                    </m:r>
                    <m:r>
                      <a:rPr lang="it-IT" sz="1600" b="0" i="1" smtClean="0">
                        <a:solidFill>
                          <a:schemeClr val="tx1"/>
                        </a:solidFill>
                        <a:latin typeface="Cambria Math" charset="0"/>
                      </a:rPr>
                      <m:t>+</m:t>
                    </m:r>
                    <m:d>
                      <m:dPr>
                        <m:ctrlPr>
                          <a:rPr lang="it-IT" sz="1600" b="0" i="1" smtClean="0">
                            <a:solidFill>
                              <a:schemeClr val="tx1"/>
                            </a:solidFill>
                            <a:latin typeface="Cambria Math" charset="0"/>
                          </a:rPr>
                        </m:ctrlPr>
                      </m:dPr>
                      <m:e>
                        <m:r>
                          <a:rPr lang="it-IT" sz="1600" b="0" i="1" smtClean="0">
                            <a:solidFill>
                              <a:schemeClr val="tx1"/>
                            </a:solidFill>
                            <a:latin typeface="Cambria Math" charset="0"/>
                          </a:rPr>
                          <m:t>𝑣</m:t>
                        </m:r>
                        <m:r>
                          <a:rPr lang="it-IT" sz="1600" b="0" i="1" smtClean="0">
                            <a:solidFill>
                              <a:schemeClr val="tx1"/>
                            </a:solidFill>
                            <a:latin typeface="Cambria Math" charset="0"/>
                          </a:rPr>
                          <m:t>+</m:t>
                        </m:r>
                        <m:r>
                          <a:rPr lang="it-IT" sz="1600" b="0" i="1" smtClean="0">
                            <a:solidFill>
                              <a:schemeClr val="tx1"/>
                            </a:solidFill>
                            <a:latin typeface="Cambria Math" charset="0"/>
                          </a:rPr>
                          <m:t>𝑣</m:t>
                        </m:r>
                        <m:r>
                          <a:rPr lang="it-IT" sz="1600" b="0" i="1" smtClean="0">
                            <a:solidFill>
                              <a:schemeClr val="tx1"/>
                            </a:solidFill>
                            <a:latin typeface="Cambria Math" charset="0"/>
                          </a:rPr>
                          <m:t>′</m:t>
                        </m:r>
                      </m:e>
                    </m:d>
                    <m:r>
                      <a:rPr lang="it-IT" sz="1600" b="0" i="1" smtClean="0">
                        <a:solidFill>
                          <a:schemeClr val="tx1"/>
                        </a:solidFill>
                        <a:latin typeface="Cambria Math" charset="0"/>
                      </a:rPr>
                      <m:t>𝐻</m:t>
                    </m:r>
                  </m:oMath>
                </a14:m>
                <a:r>
                  <a:rPr lang="en-GB" sz="1600" dirty="0" smtClean="0">
                    <a:solidFill>
                      <a:schemeClr val="tx1"/>
                    </a:solidFill>
                  </a:rPr>
                  <a:t> </a:t>
                </a:r>
              </a:p>
              <a:p>
                <a:pPr marL="0" indent="0">
                  <a:lnSpc>
                    <a:spcPct val="100000"/>
                  </a:lnSpc>
                  <a:buClrTx/>
                  <a:buSzTx/>
                  <a:buNone/>
                </a:pPr>
                <a:r>
                  <a:rPr lang="it-IT" sz="1600" dirty="0">
                    <a:solidFill>
                      <a:schemeClr val="tx1"/>
                    </a:solidFill>
                  </a:rPr>
                  <a:t>	</a:t>
                </a:r>
                <a:r>
                  <a:rPr lang="it-IT" sz="1600" dirty="0" smtClean="0">
                    <a:solidFill>
                      <a:schemeClr val="tx1"/>
                    </a:solidFill>
                  </a:rPr>
                  <a:t>		       </a:t>
                </a:r>
                <a14:m>
                  <m:oMath xmlns:m="http://schemas.openxmlformats.org/officeDocument/2006/math">
                    <m:r>
                      <a:rPr lang="it-IT" sz="1600" b="0" i="1" smtClean="0">
                        <a:solidFill>
                          <a:schemeClr val="tx1"/>
                        </a:solidFill>
                        <a:latin typeface="Cambria Math" charset="0"/>
                      </a:rPr>
                      <m:t>=</m:t>
                    </m:r>
                    <m:r>
                      <a:rPr lang="it-IT" sz="1600" b="0" i="1" smtClean="0">
                        <a:solidFill>
                          <a:schemeClr val="tx1"/>
                        </a:solidFill>
                        <a:latin typeface="Cambria Math" charset="0"/>
                      </a:rPr>
                      <m:t>𝐶𝑜𝑚𝑚𝑖𝑡</m:t>
                    </m:r>
                    <m:r>
                      <a:rPr lang="it-IT" sz="1600" b="0" i="1" smtClean="0">
                        <a:solidFill>
                          <a:schemeClr val="tx1"/>
                        </a:solidFill>
                        <a:latin typeface="Cambria Math" charset="0"/>
                      </a:rPr>
                      <m:t>(</m:t>
                    </m:r>
                    <m:r>
                      <a:rPr lang="it-IT" sz="1600" b="0" i="1" smtClean="0">
                        <a:solidFill>
                          <a:schemeClr val="tx1"/>
                        </a:solidFill>
                        <a:latin typeface="Cambria Math" charset="0"/>
                      </a:rPr>
                      <m:t>𝑟</m:t>
                    </m:r>
                    <m:r>
                      <a:rPr lang="it-IT" sz="1600" b="0" i="1" smtClean="0">
                        <a:solidFill>
                          <a:schemeClr val="tx1"/>
                        </a:solidFill>
                        <a:latin typeface="Cambria Math" charset="0"/>
                      </a:rPr>
                      <m:t>+</m:t>
                    </m:r>
                    <m:sSup>
                      <m:sSupPr>
                        <m:ctrlPr>
                          <a:rPr lang="it-IT" sz="1600" b="0" i="1" smtClean="0">
                            <a:solidFill>
                              <a:schemeClr val="tx1"/>
                            </a:solidFill>
                            <a:latin typeface="Cambria Math" charset="0"/>
                          </a:rPr>
                        </m:ctrlPr>
                      </m:sSupPr>
                      <m:e>
                        <m:r>
                          <a:rPr lang="it-IT" sz="1600" b="0" i="1" smtClean="0">
                            <a:solidFill>
                              <a:schemeClr val="tx1"/>
                            </a:solidFill>
                            <a:latin typeface="Cambria Math" charset="0"/>
                          </a:rPr>
                          <m:t>𝑟</m:t>
                        </m:r>
                      </m:e>
                      <m:sup>
                        <m:r>
                          <a:rPr lang="it-IT" sz="1600" b="0" i="1" smtClean="0">
                            <a:solidFill>
                              <a:schemeClr val="tx1"/>
                            </a:solidFill>
                            <a:latin typeface="Cambria Math" charset="0"/>
                          </a:rPr>
                          <m:t>′</m:t>
                        </m:r>
                      </m:sup>
                    </m:sSup>
                    <m:r>
                      <a:rPr lang="it-IT" sz="1600" b="0" i="1" smtClean="0">
                        <a:solidFill>
                          <a:schemeClr val="tx1"/>
                        </a:solidFill>
                        <a:latin typeface="Cambria Math" charset="0"/>
                      </a:rPr>
                      <m:t>,</m:t>
                    </m:r>
                    <m:r>
                      <a:rPr lang="it-IT" sz="1600" b="0" i="1" smtClean="0">
                        <a:solidFill>
                          <a:schemeClr val="tx1"/>
                        </a:solidFill>
                        <a:latin typeface="Cambria Math" charset="0"/>
                      </a:rPr>
                      <m:t>𝑣</m:t>
                    </m:r>
                    <m:r>
                      <a:rPr lang="it-IT" sz="1600" b="0" i="1" smtClean="0">
                        <a:solidFill>
                          <a:schemeClr val="tx1"/>
                        </a:solidFill>
                        <a:latin typeface="Cambria Math" charset="0"/>
                      </a:rPr>
                      <m:t>+</m:t>
                    </m:r>
                    <m:r>
                      <a:rPr lang="it-IT" sz="1600" b="0" i="1" smtClean="0">
                        <a:solidFill>
                          <a:schemeClr val="tx1"/>
                        </a:solidFill>
                        <a:latin typeface="Cambria Math" charset="0"/>
                      </a:rPr>
                      <m:t>𝑣</m:t>
                    </m:r>
                    <m:r>
                      <a:rPr lang="it-IT" sz="1600" b="0" i="1" smtClean="0">
                        <a:solidFill>
                          <a:schemeClr val="tx1"/>
                        </a:solidFill>
                        <a:latin typeface="Cambria Math" charset="0"/>
                      </a:rPr>
                      <m:t>′)</m:t>
                    </m:r>
                  </m:oMath>
                </a14:m>
                <a:r>
                  <a:rPr lang="en-GB" sz="1600" dirty="0" smtClean="0">
                    <a:solidFill>
                      <a:schemeClr val="tx1"/>
                    </a:solidFill>
                  </a:rPr>
                  <a:t>	</a:t>
                </a:r>
                <a14:m>
                  <m:oMath xmlns:m="http://schemas.openxmlformats.org/officeDocument/2006/math">
                    <m:r>
                      <a:rPr lang="en-GB" sz="1600" i="1" baseline="-25000" smtClean="0">
                        <a:solidFill>
                          <a:schemeClr val="tx1"/>
                        </a:solidFill>
                        <a:latin typeface="Cambria Math" charset="0"/>
                        <a:ea typeface="Cambria Math" charset="0"/>
                        <a:cs typeface="Cambria Math" charset="0"/>
                      </a:rPr>
                      <m:t>∎</m:t>
                    </m:r>
                  </m:oMath>
                </a14:m>
                <a:endParaRPr lang="en-GB" sz="1600" baseline="-25000" dirty="0" smtClean="0">
                  <a:solidFill>
                    <a:schemeClr val="tx1"/>
                  </a:solidFill>
                </a:endParaRPr>
              </a:p>
              <a:p>
                <a:pPr marL="0" indent="0">
                  <a:lnSpc>
                    <a:spcPct val="100000"/>
                  </a:lnSpc>
                  <a:buClrTx/>
                  <a:buSzTx/>
                  <a:buNone/>
                </a:pPr>
                <a:endParaRPr lang="en-GB" sz="1600" baseline="-25000" dirty="0">
                  <a:solidFill>
                    <a:schemeClr val="tx1"/>
                  </a:solidFill>
                </a:endParaRPr>
              </a:p>
              <a:p>
                <a:pPr marL="0" indent="0">
                  <a:lnSpc>
                    <a:spcPct val="100000"/>
                  </a:lnSpc>
                  <a:buClrTx/>
                  <a:buSzTx/>
                  <a:buNone/>
                </a:pPr>
                <a:r>
                  <a:rPr lang="en-GB" sz="1600" dirty="0" smtClean="0">
                    <a:solidFill>
                      <a:schemeClr val="tx1"/>
                    </a:solidFill>
                  </a:rPr>
                  <a:t> </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835421"/>
                <a:ext cx="8520600" cy="3827795"/>
              </a:xfrm>
              <a:blipFill rotWithShape="0">
                <a:blip r:embed="rId3"/>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15</a:t>
            </a:fld>
            <a:endParaRPr lang="nb-NO"/>
          </a:p>
        </p:txBody>
      </p:sp>
    </p:spTree>
    <p:extLst>
      <p:ext uri="{BB962C8B-B14F-4D97-AF65-F5344CB8AC3E}">
        <p14:creationId xmlns:p14="http://schemas.microsoft.com/office/powerpoint/2010/main" val="296719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09964"/>
            <a:ext cx="8520600" cy="572700"/>
          </a:xfrm>
        </p:spPr>
        <p:txBody>
          <a:bodyPr/>
          <a:lstStyle/>
          <a:p>
            <a:r>
              <a:rPr lang="en-GB" sz="2400" dirty="0" smtClean="0">
                <a:solidFill>
                  <a:schemeClr val="accent1">
                    <a:lumMod val="75000"/>
                  </a:schemeClr>
                </a:solidFill>
              </a:rPr>
              <a:t>Perfect Hiding</a:t>
            </a: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682664"/>
                <a:ext cx="8520600" cy="390355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i="1" u="sng" dirty="0" smtClean="0">
                    <a:solidFill>
                      <a:schemeClr val="tx1"/>
                    </a:solidFill>
                  </a:rPr>
                  <a:t>Perfectly hiding</a:t>
                </a:r>
                <a:r>
                  <a:rPr lang="en-GB" u="sng" dirty="0" smtClean="0">
                    <a:solidFill>
                      <a:schemeClr val="tx1"/>
                    </a:solidFill>
                  </a:rPr>
                  <a:t> commitment scheme</a:t>
                </a:r>
                <a:r>
                  <a:rPr lang="en-GB" dirty="0" smtClean="0">
                    <a:solidFill>
                      <a:schemeClr val="tx1"/>
                    </a:solidFill>
                  </a:rPr>
                  <a:t>.</a:t>
                </a:r>
              </a:p>
              <a:p>
                <a:pPr marL="0" marR="0" lvl="0" indent="0" defTabSz="914400" eaLnBrk="1" fontAlgn="auto" latinLnBrk="0" hangingPunct="1">
                  <a:lnSpc>
                    <a:spcPct val="100000"/>
                  </a:lnSpc>
                  <a:spcBef>
                    <a:spcPts val="0"/>
                  </a:spcBef>
                  <a:spcAft>
                    <a:spcPts val="0"/>
                  </a:spcAft>
                  <a:buClrTx/>
                  <a:buSzTx/>
                  <a:buFontTx/>
                  <a:buNone/>
                  <a:tabLst/>
                  <a:defRPr/>
                </a:pPr>
                <a:r>
                  <a:rPr lang="en-GB" u="sng" dirty="0" smtClean="0">
                    <a:solidFill>
                      <a:schemeClr val="tx1"/>
                    </a:solidFill>
                  </a:rPr>
                  <a:t>Intuition</a:t>
                </a:r>
                <a:r>
                  <a:rPr lang="en-GB" dirty="0" smtClean="0">
                    <a:solidFill>
                      <a:schemeClr val="tx1"/>
                    </a:solidFill>
                  </a:rPr>
                  <a:t>:</a:t>
                </a: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pPr marL="285750" indent="-285750">
                  <a:lnSpc>
                    <a:spcPct val="100000"/>
                  </a:lnSpc>
                  <a:buClrTx/>
                  <a:buSzTx/>
                  <a:buFont typeface="Arial" charset="0"/>
                  <a:buChar char="•"/>
                </a:pPr>
                <a:r>
                  <a:rPr lang="en-GB" sz="1600" dirty="0" smtClean="0">
                    <a:solidFill>
                      <a:schemeClr val="tx1"/>
                    </a:solidFill>
                  </a:rPr>
                  <a:t>Different </a:t>
                </a:r>
                <a14:m>
                  <m:oMath xmlns:m="http://schemas.openxmlformats.org/officeDocument/2006/math">
                    <m:r>
                      <a:rPr lang="en-GB" sz="1600" i="1" dirty="0" smtClean="0">
                        <a:solidFill>
                          <a:schemeClr val="tx1"/>
                        </a:solidFill>
                        <a:latin typeface="Cambria Math" charset="0"/>
                      </a:rPr>
                      <m:t>(</m:t>
                    </m:r>
                    <m:r>
                      <a:rPr lang="en-GB" sz="1600" i="1" dirty="0" smtClean="0">
                        <a:solidFill>
                          <a:srgbClr val="FF0000"/>
                        </a:solidFill>
                        <a:latin typeface="Cambria Math" charset="0"/>
                      </a:rPr>
                      <m:t>𝑟</m:t>
                    </m:r>
                    <m:r>
                      <a:rPr lang="en-GB" sz="1600" i="1" dirty="0" smtClean="0">
                        <a:solidFill>
                          <a:schemeClr val="tx1"/>
                        </a:solidFill>
                        <a:latin typeface="Cambria Math" charset="0"/>
                      </a:rPr>
                      <m:t>, </m:t>
                    </m:r>
                    <m:r>
                      <a:rPr lang="en-GB" sz="1600" i="1" dirty="0" smtClean="0">
                        <a:solidFill>
                          <a:srgbClr val="FF0000"/>
                        </a:solidFill>
                        <a:latin typeface="Cambria Math" charset="0"/>
                      </a:rPr>
                      <m:t>𝑣</m:t>
                    </m:r>
                    <m:r>
                      <a:rPr lang="en-GB" sz="1600" i="1" dirty="0" smtClean="0">
                        <a:solidFill>
                          <a:schemeClr val="tx1"/>
                        </a:solidFill>
                        <a:latin typeface="Cambria Math" charset="0"/>
                      </a:rPr>
                      <m:t>) </m:t>
                    </m:r>
                    <m:r>
                      <a:rPr lang="it-IT" sz="1600" b="0" i="1" dirty="0" smtClean="0">
                        <a:solidFill>
                          <a:schemeClr val="tx1"/>
                        </a:solidFill>
                        <a:latin typeface="Cambria Math" charset="0"/>
                      </a:rPr>
                      <m:t> </m:t>
                    </m:r>
                    <m:r>
                      <a:rPr lang="en-GB" sz="1600" i="1" dirty="0" smtClean="0">
                        <a:solidFill>
                          <a:schemeClr val="tx1"/>
                        </a:solidFill>
                        <a:latin typeface="Cambria Math" charset="0"/>
                      </a:rPr>
                      <m:t>𝑝𝑎𝑖𝑟𝑠</m:t>
                    </m:r>
                    <m:r>
                      <a:rPr lang="en-GB" sz="1600" i="1" dirty="0" smtClean="0">
                        <a:solidFill>
                          <a:schemeClr val="tx1"/>
                        </a:solidFill>
                        <a:latin typeface="Cambria Math" charset="0"/>
                      </a:rPr>
                      <m:t> </m:t>
                    </m:r>
                    <m:r>
                      <a:rPr lang="en-GB" sz="1600" i="1" dirty="0" smtClean="0">
                        <a:solidFill>
                          <a:schemeClr val="tx1"/>
                        </a:solidFill>
                        <a:latin typeface="Cambria Math" charset="0"/>
                      </a:rPr>
                      <m:t>𝑠𝑎𝑡𝑖𝑠𝑓𝑦𝑖𝑛𝑔</m:t>
                    </m:r>
                  </m:oMath>
                </a14:m>
                <a:r>
                  <a:rPr lang="en-GB" sz="1600" dirty="0" smtClean="0">
                    <a:solidFill>
                      <a:schemeClr val="tx1"/>
                    </a:solidFill>
                  </a:rPr>
                  <a:t>  </a:t>
                </a:r>
                <a14:m>
                  <m:oMath xmlns:m="http://schemas.openxmlformats.org/officeDocument/2006/math">
                    <m:r>
                      <a:rPr lang="mr-IN" sz="1600" i="1" dirty="0" smtClean="0">
                        <a:solidFill>
                          <a:srgbClr val="00B050"/>
                        </a:solidFill>
                        <a:latin typeface="Cambria Math" charset="0"/>
                      </a:rPr>
                      <m:t>𝐶</m:t>
                    </m:r>
                    <m:r>
                      <a:rPr lang="it-IT" sz="1600" b="0" i="1" dirty="0" smtClean="0">
                        <a:solidFill>
                          <a:schemeClr val="tx1"/>
                        </a:solidFill>
                        <a:latin typeface="Cambria Math" charset="0"/>
                      </a:rPr>
                      <m:t>=</m:t>
                    </m:r>
                    <m:r>
                      <a:rPr lang="mr-IN" sz="1600" i="1" dirty="0">
                        <a:solidFill>
                          <a:schemeClr val="tx1"/>
                        </a:solidFill>
                        <a:latin typeface="Cambria Math" charset="0"/>
                      </a:rPr>
                      <m:t> </m:t>
                    </m:r>
                    <m:r>
                      <a:rPr lang="mr-IN" sz="1600" i="1" dirty="0" err="1">
                        <a:solidFill>
                          <a:srgbClr val="FF0000"/>
                        </a:solidFill>
                        <a:latin typeface="Cambria Math" charset="0"/>
                      </a:rPr>
                      <m:t>𝑟</m:t>
                    </m:r>
                    <m:r>
                      <a:rPr lang="mr-IN" sz="1600" i="1" dirty="0" err="1">
                        <a:solidFill>
                          <a:srgbClr val="00B050"/>
                        </a:solidFill>
                        <a:latin typeface="Cambria Math" charset="0"/>
                      </a:rPr>
                      <m:t>𝐺</m:t>
                    </m:r>
                    <m:r>
                      <a:rPr lang="it-IT" sz="1600" b="0" i="1" dirty="0" smtClean="0">
                        <a:solidFill>
                          <a:schemeClr val="tx1"/>
                        </a:solidFill>
                        <a:latin typeface="Cambria Math" charset="0"/>
                      </a:rPr>
                      <m:t>+</m:t>
                    </m:r>
                    <m:r>
                      <a:rPr lang="mr-IN" sz="1600" i="1" dirty="0">
                        <a:solidFill>
                          <a:schemeClr val="tx1"/>
                        </a:solidFill>
                        <a:latin typeface="Cambria Math" charset="0"/>
                      </a:rPr>
                      <m:t> </m:t>
                    </m:r>
                    <m:r>
                      <a:rPr lang="mr-IN" sz="1600" i="1" dirty="0" err="1" smtClean="0">
                        <a:solidFill>
                          <a:srgbClr val="FF0000"/>
                        </a:solidFill>
                        <a:latin typeface="Cambria Math" charset="0"/>
                      </a:rPr>
                      <m:t>𝑣</m:t>
                    </m:r>
                    <m:r>
                      <a:rPr lang="mr-IN" sz="1600" i="1" dirty="0" err="1" smtClean="0">
                        <a:solidFill>
                          <a:srgbClr val="00B050"/>
                        </a:solidFill>
                        <a:latin typeface="Cambria Math" charset="0"/>
                      </a:rPr>
                      <m:t>𝐻</m:t>
                    </m:r>
                  </m:oMath>
                </a14:m>
                <a:r>
                  <a:rPr lang="it-IT" sz="1600" dirty="0" smtClean="0">
                    <a:solidFill>
                      <a:schemeClr val="tx1"/>
                    </a:solidFill>
                  </a:rPr>
                  <a:t>.</a:t>
                </a:r>
                <a:r>
                  <a:rPr lang="it-IT" sz="1600" i="1" dirty="0" smtClean="0">
                    <a:solidFill>
                      <a:srgbClr val="00B050"/>
                    </a:solidFill>
                  </a:rPr>
                  <a:t> </a:t>
                </a:r>
              </a:p>
              <a:p>
                <a:pPr marL="0" indent="0">
                  <a:lnSpc>
                    <a:spcPct val="100000"/>
                  </a:lnSpc>
                  <a:buClrTx/>
                  <a:buSzTx/>
                  <a:buNone/>
                </a:pPr>
                <a:r>
                  <a:rPr lang="it-IT" sz="1600" dirty="0" smtClean="0">
                    <a:solidFill>
                      <a:schemeClr val="tx1"/>
                    </a:solidFill>
                  </a:rPr>
                  <a:t>In </a:t>
                </a:r>
                <a:r>
                  <a:rPr lang="it-IT" sz="1600" dirty="0" err="1" smtClean="0">
                    <a:solidFill>
                      <a:schemeClr val="tx1"/>
                    </a:solidFill>
                  </a:rPr>
                  <a:t>particular</a:t>
                </a:r>
                <a:r>
                  <a:rPr lang="it-IT" sz="1600" dirty="0" smtClean="0">
                    <a:solidFill>
                      <a:schemeClr val="tx1"/>
                    </a:solidFill>
                  </a:rPr>
                  <a:t>,  </a:t>
                </a:r>
                <a14:m>
                  <m:oMath xmlns:m="http://schemas.openxmlformats.org/officeDocument/2006/math">
                    <m:r>
                      <a:rPr lang="it-IT" sz="160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𝑣</m:t>
                    </m:r>
                    <m:r>
                      <a:rPr lang="it-IT" sz="1600" b="0" i="0" smtClean="0">
                        <a:solidFill>
                          <a:schemeClr val="tx1"/>
                        </a:solidFill>
                        <a:latin typeface="Cambria Math" charset="0"/>
                        <a:ea typeface="Cambria Math" charset="0"/>
                        <a:cs typeface="Cambria Math" charset="0"/>
                      </a:rPr>
                      <m:t> </m:t>
                    </m:r>
                    <m:r>
                      <m:rPr>
                        <m:sty m:val="p"/>
                      </m:rPr>
                      <a:rPr lang="it-IT" sz="1600" b="0" i="0" smtClean="0">
                        <a:solidFill>
                          <a:schemeClr val="tx1"/>
                        </a:solidFill>
                        <a:latin typeface="Cambria Math" charset="0"/>
                        <a:ea typeface="Cambria Math" charset="0"/>
                        <a:cs typeface="Cambria Math" charset="0"/>
                      </a:rPr>
                      <m:t>fixed</m:t>
                    </m:r>
                    <m:r>
                      <a:rPr lang="it-IT" sz="1600" b="0" i="0" smtClean="0">
                        <a:solidFill>
                          <a:schemeClr val="tx1"/>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 ∃!</m:t>
                    </m:r>
                    <m:r>
                      <a:rPr lang="it-IT" sz="1600" b="0" i="1" smtClean="0">
                        <a:solidFill>
                          <a:srgbClr val="FF0000"/>
                        </a:solidFill>
                        <a:latin typeface="Cambria Math" charset="0"/>
                        <a:ea typeface="Cambria Math" charset="0"/>
                        <a:cs typeface="Cambria Math" charset="0"/>
                      </a:rPr>
                      <m:t>𝑟</m:t>
                    </m:r>
                    <m:r>
                      <a:rPr lang="it-IT" sz="1600" b="0" i="1" smtClean="0">
                        <a:solidFill>
                          <a:schemeClr val="tx1"/>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𝑠</m:t>
                    </m:r>
                    <m:r>
                      <a:rPr lang="it-IT" sz="1600" b="0" i="1" smtClean="0">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𝑡</m:t>
                    </m:r>
                    <m:r>
                      <a:rPr lang="it-IT" sz="1600" b="0" i="1" smtClean="0">
                        <a:solidFill>
                          <a:schemeClr val="tx1"/>
                        </a:solidFill>
                        <a:latin typeface="Cambria Math" charset="0"/>
                        <a:ea typeface="Cambria Math" charset="0"/>
                        <a:cs typeface="Cambria Math" charset="0"/>
                      </a:rPr>
                      <m:t>.   </m:t>
                    </m:r>
                    <m:r>
                      <a:rPr lang="it-IT" sz="1600" b="0" i="1" smtClean="0">
                        <a:solidFill>
                          <a:srgbClr val="00B050"/>
                        </a:solidFill>
                        <a:latin typeface="Cambria Math" charset="0"/>
                        <a:ea typeface="Cambria Math" charset="0"/>
                        <a:cs typeface="Cambria Math" charset="0"/>
                      </a:rPr>
                      <m:t>𝐶</m:t>
                    </m:r>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𝑟</m:t>
                    </m:r>
                    <m:r>
                      <a:rPr lang="it-IT" sz="1600" b="0" i="1" smtClean="0">
                        <a:solidFill>
                          <a:srgbClr val="00B050"/>
                        </a:solidFill>
                        <a:latin typeface="Cambria Math" charset="0"/>
                        <a:ea typeface="Cambria Math" charset="0"/>
                        <a:cs typeface="Cambria Math" charset="0"/>
                      </a:rPr>
                      <m:t>𝐺</m:t>
                    </m:r>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𝑣</m:t>
                    </m:r>
                    <m:r>
                      <a:rPr lang="it-IT" sz="1600" b="0" i="1" smtClean="0">
                        <a:solidFill>
                          <a:srgbClr val="00B050"/>
                        </a:solidFill>
                        <a:latin typeface="Cambria Math" charset="0"/>
                        <a:ea typeface="Cambria Math" charset="0"/>
                        <a:cs typeface="Cambria Math" charset="0"/>
                      </a:rPr>
                      <m:t>𝐻</m:t>
                    </m:r>
                    <m:r>
                      <a:rPr lang="it-IT" sz="1600" b="0" i="0" smtClean="0">
                        <a:solidFill>
                          <a:schemeClr val="tx1"/>
                        </a:solidFill>
                        <a:latin typeface="Cambria Math" charset="0"/>
                        <a:ea typeface="Cambria Math" charset="0"/>
                        <a:cs typeface="Cambria Math" charset="0"/>
                      </a:rPr>
                      <m:t>.</m:t>
                    </m:r>
                  </m:oMath>
                </a14:m>
                <a:endParaRPr lang="en-GB" sz="1600" dirty="0" smtClean="0">
                  <a:solidFill>
                    <a:schemeClr val="tx1"/>
                  </a:solidFill>
                </a:endParaRPr>
              </a:p>
              <a:p>
                <a:pPr marL="0" indent="0">
                  <a:lnSpc>
                    <a:spcPct val="100000"/>
                  </a:lnSpc>
                  <a:buClrTx/>
                  <a:buSzTx/>
                  <a:buNone/>
                </a:pPr>
                <a:endParaRPr lang="en-GB" sz="1600" dirty="0">
                  <a:solidFill>
                    <a:schemeClr val="tx1"/>
                  </a:solidFill>
                </a:endParaRPr>
              </a:p>
              <a:p>
                <a:pPr marL="285750" indent="-285750">
                  <a:lnSpc>
                    <a:spcPct val="100000"/>
                  </a:lnSpc>
                  <a:buClr>
                    <a:schemeClr val="tx1"/>
                  </a:buClr>
                  <a:buSzTx/>
                  <a:buFont typeface="Arial" charset="0"/>
                  <a:buChar char="•"/>
                </a:pPr>
                <a14:m>
                  <m:oMath xmlns:m="http://schemas.openxmlformats.org/officeDocument/2006/math">
                    <m:r>
                      <a:rPr lang="en-GB" sz="1600" i="1" dirty="0" smtClean="0">
                        <a:solidFill>
                          <a:srgbClr val="FF0000"/>
                        </a:solidFill>
                        <a:latin typeface="Cambria Math" charset="0"/>
                      </a:rPr>
                      <m:t>𝑟</m:t>
                    </m:r>
                  </m:oMath>
                </a14:m>
                <a:r>
                  <a:rPr lang="en-GB" sz="1600" dirty="0" smtClean="0">
                    <a:solidFill>
                      <a:schemeClr val="tx1"/>
                    </a:solidFill>
                  </a:rPr>
                  <a:t>: why unique?	</a:t>
                </a:r>
                <a14:m>
                  <m:oMath xmlns:m="http://schemas.openxmlformats.org/officeDocument/2006/math">
                    <m:r>
                      <a:rPr lang="it-IT" sz="1600" i="1">
                        <a:solidFill>
                          <a:srgbClr val="00B050"/>
                        </a:solidFill>
                        <a:latin typeface="Cambria Math" charset="0"/>
                        <a:ea typeface="Cambria Math" charset="0"/>
                        <a:cs typeface="Cambria Math" charset="0"/>
                      </a:rPr>
                      <m:t>𝐶</m:t>
                    </m:r>
                    <m:r>
                      <a:rPr lang="it-IT" sz="1600" i="1">
                        <a:solidFill>
                          <a:schemeClr val="tx1"/>
                        </a:solidFill>
                        <a:latin typeface="Cambria Math" charset="0"/>
                        <a:ea typeface="Cambria Math" charset="0"/>
                        <a:cs typeface="Cambria Math" charset="0"/>
                      </a:rPr>
                      <m:t>=</m:t>
                    </m:r>
                    <m:r>
                      <a:rPr lang="it-IT" sz="1600" i="1">
                        <a:solidFill>
                          <a:srgbClr val="FF0000"/>
                        </a:solidFill>
                        <a:latin typeface="Cambria Math" charset="0"/>
                        <a:ea typeface="Cambria Math" charset="0"/>
                        <a:cs typeface="Cambria Math" charset="0"/>
                      </a:rPr>
                      <m:t>𝑟</m:t>
                    </m:r>
                    <m:r>
                      <a:rPr lang="it-IT" sz="1600" i="1">
                        <a:solidFill>
                          <a:srgbClr val="00B050"/>
                        </a:solidFill>
                        <a:latin typeface="Cambria Math" charset="0"/>
                        <a:ea typeface="Cambria Math" charset="0"/>
                        <a:cs typeface="Cambria Math" charset="0"/>
                      </a:rPr>
                      <m:t>𝐺</m:t>
                    </m:r>
                    <m:r>
                      <a:rPr lang="it-IT" sz="1600" i="1">
                        <a:solidFill>
                          <a:schemeClr val="tx1"/>
                        </a:solidFill>
                        <a:latin typeface="Cambria Math" charset="0"/>
                        <a:ea typeface="Cambria Math" charset="0"/>
                        <a:cs typeface="Cambria Math" charset="0"/>
                      </a:rPr>
                      <m:t>+</m:t>
                    </m:r>
                    <m:r>
                      <a:rPr lang="it-IT" sz="1600" i="1">
                        <a:solidFill>
                          <a:srgbClr val="FF0000"/>
                        </a:solidFill>
                        <a:latin typeface="Cambria Math" charset="0"/>
                        <a:ea typeface="Cambria Math" charset="0"/>
                        <a:cs typeface="Cambria Math" charset="0"/>
                      </a:rPr>
                      <m:t>𝑣</m:t>
                    </m:r>
                    <m:r>
                      <a:rPr lang="it-IT" sz="1600" i="1">
                        <a:solidFill>
                          <a:srgbClr val="00B050"/>
                        </a:solidFill>
                        <a:latin typeface="Cambria Math" charset="0"/>
                        <a:ea typeface="Cambria Math" charset="0"/>
                        <a:cs typeface="Cambria Math" charset="0"/>
                      </a:rPr>
                      <m:t>𝐻</m:t>
                    </m:r>
                    <m:r>
                      <a:rPr lang="it-IT" sz="1600" b="0" i="1" smtClean="0">
                        <a:solidFill>
                          <a:srgbClr val="00B050"/>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 </m:t>
                    </m:r>
                    <m:r>
                      <a:rPr lang="it-IT" sz="1600" b="0" i="1" smtClean="0">
                        <a:solidFill>
                          <a:srgbClr val="FF0000"/>
                        </a:solidFill>
                        <a:latin typeface="Cambria Math" charset="0"/>
                        <a:ea typeface="Cambria Math" charset="0"/>
                        <a:cs typeface="Cambria Math" charset="0"/>
                      </a:rPr>
                      <m:t>𝑟</m:t>
                    </m:r>
                    <m:r>
                      <a:rPr lang="it-IT" sz="1600" b="0" i="1" smtClean="0">
                        <a:solidFill>
                          <a:schemeClr val="tx1"/>
                        </a:solidFill>
                        <a:latin typeface="Cambria Math" charset="0"/>
                        <a:ea typeface="Cambria Math" charset="0"/>
                        <a:cs typeface="Cambria Math" charset="0"/>
                      </a:rPr>
                      <m:t>=</m:t>
                    </m:r>
                    <m:sSup>
                      <m:sSupPr>
                        <m:ctrlPr>
                          <a:rPr lang="it-IT" sz="1600" b="0" i="1" smtClean="0">
                            <a:solidFill>
                              <a:schemeClr val="tx1"/>
                            </a:solidFill>
                            <a:latin typeface="Cambria Math" charset="0"/>
                            <a:ea typeface="Cambria Math" charset="0"/>
                            <a:cs typeface="Cambria Math" charset="0"/>
                          </a:rPr>
                        </m:ctrlPr>
                      </m:sSupPr>
                      <m:e>
                        <m:r>
                          <a:rPr lang="it-IT" sz="1600" b="0" i="1" smtClean="0">
                            <a:solidFill>
                              <a:srgbClr val="00B050"/>
                            </a:solidFill>
                            <a:latin typeface="Cambria Math" charset="0"/>
                            <a:ea typeface="Cambria Math" charset="0"/>
                            <a:cs typeface="Cambria Math" charset="0"/>
                          </a:rPr>
                          <m:t>𝐺</m:t>
                        </m:r>
                      </m:e>
                      <m:sup>
                        <m:r>
                          <a:rPr lang="it-IT" sz="1600" b="0" i="1" smtClean="0">
                            <a:solidFill>
                              <a:schemeClr val="tx1"/>
                            </a:solidFill>
                            <a:latin typeface="Cambria Math" charset="0"/>
                            <a:ea typeface="Cambria Math" charset="0"/>
                            <a:cs typeface="Cambria Math" charset="0"/>
                          </a:rPr>
                          <m:t>−1</m:t>
                        </m:r>
                      </m:sup>
                    </m:sSup>
                    <m:d>
                      <m:dPr>
                        <m:ctrlPr>
                          <a:rPr lang="it-IT" sz="1600" b="0" i="1" smtClean="0">
                            <a:solidFill>
                              <a:schemeClr val="tx1"/>
                            </a:solidFill>
                            <a:latin typeface="Cambria Math" charset="0"/>
                            <a:ea typeface="Cambria Math" charset="0"/>
                            <a:cs typeface="Cambria Math" charset="0"/>
                          </a:rPr>
                        </m:ctrlPr>
                      </m:dPr>
                      <m:e>
                        <m:r>
                          <a:rPr lang="it-IT" sz="1600" b="0" i="1" smtClean="0">
                            <a:solidFill>
                              <a:srgbClr val="00B050"/>
                            </a:solidFill>
                            <a:latin typeface="Cambria Math" charset="0"/>
                            <a:ea typeface="Cambria Math" charset="0"/>
                            <a:cs typeface="Cambria Math" charset="0"/>
                          </a:rPr>
                          <m:t>𝐶</m:t>
                        </m:r>
                        <m:r>
                          <a:rPr lang="it-IT" sz="1600" b="0" i="1" smtClean="0">
                            <a:solidFill>
                              <a:schemeClr val="tx1"/>
                            </a:solidFill>
                            <a:latin typeface="Cambria Math" charset="0"/>
                            <a:ea typeface="Cambria Math" charset="0"/>
                            <a:cs typeface="Cambria Math" charset="0"/>
                          </a:rPr>
                          <m:t> −</m:t>
                        </m:r>
                        <m:r>
                          <a:rPr lang="it-IT" sz="1600" b="0" i="1" smtClean="0">
                            <a:solidFill>
                              <a:srgbClr val="FF0000"/>
                            </a:solidFill>
                            <a:latin typeface="Cambria Math" charset="0"/>
                            <a:ea typeface="Cambria Math" charset="0"/>
                            <a:cs typeface="Cambria Math" charset="0"/>
                          </a:rPr>
                          <m:t>𝑣</m:t>
                        </m:r>
                        <m:r>
                          <a:rPr lang="it-IT" sz="1600" b="0" i="1" smtClean="0">
                            <a:solidFill>
                              <a:srgbClr val="00B050"/>
                            </a:solidFill>
                            <a:latin typeface="Cambria Math" charset="0"/>
                            <a:ea typeface="Cambria Math" charset="0"/>
                            <a:cs typeface="Cambria Math" charset="0"/>
                          </a:rPr>
                          <m:t>𝐻</m:t>
                        </m:r>
                      </m:e>
                    </m:d>
                    <m:r>
                      <a:rPr lang="it-IT" sz="1600" i="1">
                        <a:solidFill>
                          <a:schemeClr val="tx1"/>
                        </a:solidFill>
                        <a:latin typeface="Cambria Math" charset="0"/>
                        <a:ea typeface="Cambria Math" charset="0"/>
                        <a:cs typeface="Cambria Math" charset="0"/>
                      </a:rPr>
                      <m:t> </m:t>
                    </m:r>
                  </m:oMath>
                </a14:m>
                <a:endParaRPr lang="it-IT" sz="1600" i="1" dirty="0" smtClean="0">
                  <a:solidFill>
                    <a:schemeClr val="tx1"/>
                  </a:solidFill>
                  <a:latin typeface="Cambria Math" charset="0"/>
                  <a:ea typeface="Cambria Math" charset="0"/>
                  <a:cs typeface="Cambria Math" charset="0"/>
                </a:endParaRPr>
              </a:p>
              <a:p>
                <a:pPr marL="0" indent="0">
                  <a:lnSpc>
                    <a:spcPct val="100000"/>
                  </a:lnSpc>
                  <a:buClr>
                    <a:schemeClr val="tx1"/>
                  </a:buClr>
                  <a:buSzTx/>
                  <a:buNone/>
                </a:pPr>
                <a:r>
                  <a:rPr lang="it-IT" sz="1000" dirty="0" smtClean="0">
                    <a:solidFill>
                      <a:schemeClr val="tx1"/>
                    </a:solidFill>
                  </a:rPr>
                  <a:t>		            (</a:t>
                </a:r>
                <a:r>
                  <a:rPr lang="it-IT" sz="1000" dirty="0">
                    <a:solidFill>
                      <a:schemeClr val="tx1"/>
                    </a:solidFill>
                    <a:hlinkClick r:id="rId3"/>
                  </a:rPr>
                  <a:t>https://crypto.stackexchange.com/questions/54439/why-is-the-pedersen-commitment-perfectly-hiding?rq=1</a:t>
                </a:r>
                <a:r>
                  <a:rPr lang="it-IT" sz="1000" dirty="0" smtClean="0">
                    <a:solidFill>
                      <a:schemeClr val="tx1"/>
                    </a:solidFill>
                  </a:rPr>
                  <a:t>) </a:t>
                </a:r>
                <a:endParaRPr lang="en-GB" sz="1000" dirty="0" smtClean="0">
                  <a:solidFill>
                    <a:schemeClr val="tx1"/>
                  </a:solidFill>
                </a:endParaRPr>
              </a:p>
              <a:p>
                <a:pPr marL="0" indent="0">
                  <a:lnSpc>
                    <a:spcPct val="100000"/>
                  </a:lnSpc>
                  <a:buClr>
                    <a:schemeClr val="tx1"/>
                  </a:buClr>
                  <a:buSzTx/>
                  <a:buNone/>
                </a:pPr>
                <a:endParaRPr lang="it-IT" sz="1600" i="1" dirty="0" smtClean="0">
                  <a:solidFill>
                    <a:schemeClr val="tx1"/>
                  </a:solidFill>
                  <a:latin typeface="Cambria Math" charset="0"/>
                  <a:ea typeface="Cambria Math" charset="0"/>
                  <a:cs typeface="Cambria Math" charset="0"/>
                </a:endParaRPr>
              </a:p>
              <a:p>
                <a:pPr marL="0" indent="0">
                  <a:lnSpc>
                    <a:spcPct val="100000"/>
                  </a:lnSpc>
                  <a:buClr>
                    <a:schemeClr val="tx1"/>
                  </a:buClr>
                  <a:buSzTx/>
                  <a:buNone/>
                </a:pPr>
                <a14:m>
                  <m:oMath xmlns:m="http://schemas.openxmlformats.org/officeDocument/2006/math">
                    <m:r>
                      <a:rPr lang="en-GB" sz="1600" i="1" smtClean="0">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 </m:t>
                    </m:r>
                    <m:r>
                      <a:rPr lang="it-IT" sz="1600" b="0" i="0" smtClean="0">
                        <a:solidFill>
                          <a:schemeClr val="tx1"/>
                        </a:solidFill>
                        <a:latin typeface="Cambria Math" charset="0"/>
                        <a:ea typeface="Cambria Math" charset="0"/>
                        <a:cs typeface="Cambria Math" charset="0"/>
                      </a:rPr>
                      <m:t>  </m:t>
                    </m:r>
                  </m:oMath>
                </a14:m>
                <a:r>
                  <a:rPr lang="en-GB" sz="1600" dirty="0" smtClean="0">
                    <a:solidFill>
                      <a:schemeClr val="tx1"/>
                    </a:solidFill>
                  </a:rPr>
                  <a:t>An exhaustive search cannot discriminate in between</a:t>
                </a:r>
                <a14:m>
                  <m:oMath xmlns:m="http://schemas.openxmlformats.org/officeDocument/2006/math">
                    <m:r>
                      <a:rPr lang="it-IT" sz="1600" b="0" i="0" smtClean="0">
                        <a:solidFill>
                          <a:schemeClr val="tx1"/>
                        </a:solidFill>
                        <a:latin typeface="Cambria Math" charset="0"/>
                      </a:rPr>
                      <m:t> </m:t>
                    </m:r>
                    <m:r>
                      <a:rPr lang="it-IT" sz="1600" b="0" i="1" smtClean="0">
                        <a:solidFill>
                          <a:schemeClr val="tx1"/>
                        </a:solidFill>
                        <a:latin typeface="Cambria Math" charset="0"/>
                      </a:rPr>
                      <m:t>(</m:t>
                    </m:r>
                    <m:r>
                      <a:rPr lang="it-IT" sz="1600" b="0" i="1" smtClean="0">
                        <a:solidFill>
                          <a:srgbClr val="FF0000"/>
                        </a:solidFill>
                        <a:latin typeface="Cambria Math" charset="0"/>
                      </a:rPr>
                      <m:t>𝑟</m:t>
                    </m:r>
                    <m:r>
                      <a:rPr lang="it-IT" sz="1600" b="0" i="1" smtClean="0">
                        <a:solidFill>
                          <a:schemeClr val="tx1"/>
                        </a:solidFill>
                        <a:latin typeface="Cambria Math" charset="0"/>
                      </a:rPr>
                      <m:t>, </m:t>
                    </m:r>
                    <m:r>
                      <a:rPr lang="it-IT" sz="1600" b="0" i="1" smtClean="0">
                        <a:solidFill>
                          <a:srgbClr val="FF0000"/>
                        </a:solidFill>
                        <a:latin typeface="Cambria Math" charset="0"/>
                      </a:rPr>
                      <m:t>𝑣</m:t>
                    </m:r>
                    <m:r>
                      <a:rPr lang="it-IT" sz="1600" b="0" i="1" smtClean="0">
                        <a:solidFill>
                          <a:schemeClr val="tx1"/>
                        </a:solidFill>
                        <a:latin typeface="Cambria Math" charset="0"/>
                      </a:rPr>
                      <m:t>)</m:t>
                    </m:r>
                  </m:oMath>
                </a14:m>
                <a:r>
                  <a:rPr lang="en-GB" sz="1600" dirty="0" smtClean="0">
                    <a:solidFill>
                      <a:schemeClr val="tx1"/>
                    </a:solidFill>
                  </a:rPr>
                  <a:t> pairs.</a:t>
                </a:r>
              </a:p>
              <a:p>
                <a:pPr marL="0" indent="0">
                  <a:lnSpc>
                    <a:spcPct val="100000"/>
                  </a:lnSpc>
                  <a:buClr>
                    <a:schemeClr val="tx1"/>
                  </a:buClr>
                  <a:buSzTx/>
                  <a:buNone/>
                </a:pPr>
                <a:endParaRPr lang="en-GB" sz="1600" dirty="0" smtClean="0">
                  <a:solidFill>
                    <a:schemeClr val="tx1"/>
                  </a:solidFill>
                </a:endParaRPr>
              </a:p>
              <a:p>
                <a:pPr marL="0" indent="0">
                  <a:lnSpc>
                    <a:spcPct val="100000"/>
                  </a:lnSpc>
                  <a:buClr>
                    <a:schemeClr val="tx1"/>
                  </a:buClr>
                  <a:buSzTx/>
                  <a:buNone/>
                </a:pPr>
                <a14:m>
                  <m:oMath xmlns:m="http://schemas.openxmlformats.org/officeDocument/2006/math">
                    <m:r>
                      <a:rPr lang="en-GB" sz="1600" i="1">
                        <a:solidFill>
                          <a:schemeClr val="tx1"/>
                        </a:solidFill>
                        <a:latin typeface="Cambria Math" charset="0"/>
                        <a:ea typeface="Cambria Math" charset="0"/>
                        <a:cs typeface="Cambria Math" charset="0"/>
                      </a:rPr>
                      <m:t>⟶</m:t>
                    </m:r>
                  </m:oMath>
                </a14:m>
                <a:r>
                  <a:rPr lang="en-GB" sz="1600" dirty="0" smtClean="0">
                    <a:solidFill>
                      <a:schemeClr val="tx1"/>
                    </a:solidFill>
                  </a:rPr>
                  <a:t>  An adversary cannot get information about </a:t>
                </a:r>
                <a14:m>
                  <m:oMath xmlns:m="http://schemas.openxmlformats.org/officeDocument/2006/math">
                    <m:r>
                      <a:rPr lang="it-IT" sz="1600" b="0" i="1" smtClean="0">
                        <a:solidFill>
                          <a:srgbClr val="FF0000"/>
                        </a:solidFill>
                        <a:latin typeface="Cambria Math" charset="0"/>
                      </a:rPr>
                      <m:t>𝑣</m:t>
                    </m:r>
                  </m:oMath>
                </a14:m>
                <a:r>
                  <a:rPr lang="en-GB" sz="1600" dirty="0" smtClean="0">
                    <a:solidFill>
                      <a:schemeClr val="tx1"/>
                    </a:solidFill>
                  </a:rPr>
                  <a:t> from </a:t>
                </a:r>
                <a14:m>
                  <m:oMath xmlns:m="http://schemas.openxmlformats.org/officeDocument/2006/math">
                    <m:r>
                      <a:rPr lang="it-IT" sz="1600" b="0" i="1" smtClean="0">
                        <a:solidFill>
                          <a:srgbClr val="00B050"/>
                        </a:solidFill>
                        <a:latin typeface="Cambria Math" charset="0"/>
                      </a:rPr>
                      <m:t>𝐶</m:t>
                    </m:r>
                    <m:r>
                      <a:rPr lang="it-IT" sz="1600" b="0" i="1" smtClean="0">
                        <a:solidFill>
                          <a:schemeClr val="tx1"/>
                        </a:solidFill>
                        <a:latin typeface="Cambria Math" charset="0"/>
                      </a:rPr>
                      <m:t>.</m:t>
                    </m:r>
                  </m:oMath>
                </a14:m>
                <a:r>
                  <a:rPr lang="en-GB" sz="1600" dirty="0" smtClean="0">
                    <a:solidFill>
                      <a:schemeClr val="tx1"/>
                    </a:solidFill>
                  </a:rPr>
                  <a:t> What makes it </a:t>
                </a:r>
                <a:r>
                  <a:rPr lang="en-GB" sz="1600" i="1" dirty="0" smtClean="0">
                    <a:solidFill>
                      <a:schemeClr val="tx1"/>
                    </a:solidFill>
                  </a:rPr>
                  <a:t>perfectly hiding</a:t>
                </a:r>
                <a:r>
                  <a:rPr lang="en-GB" sz="1600" dirty="0" smtClean="0">
                    <a:solidFill>
                      <a:schemeClr val="tx1"/>
                    </a:solidFill>
                  </a:rPr>
                  <a:t> is the </a:t>
                </a:r>
                <a:r>
                  <a:rPr lang="en-GB" sz="1600" i="1" dirty="0" smtClean="0">
                    <a:solidFill>
                      <a:schemeClr val="tx1"/>
                    </a:solidFill>
                  </a:rPr>
                  <a:t>randomness </a:t>
                </a:r>
                <a:r>
                  <a:rPr lang="en-GB" sz="1600" dirty="0" smtClean="0">
                    <a:solidFill>
                      <a:schemeClr val="tx1"/>
                    </a:solidFill>
                  </a:rPr>
                  <a:t>of </a:t>
                </a:r>
                <a14:m>
                  <m:oMath xmlns:m="http://schemas.openxmlformats.org/officeDocument/2006/math">
                    <m:r>
                      <a:rPr lang="en-GB" sz="1600" i="1" dirty="0" smtClean="0">
                        <a:solidFill>
                          <a:srgbClr val="FF0000"/>
                        </a:solidFill>
                        <a:latin typeface="Cambria Math" charset="0"/>
                      </a:rPr>
                      <m:t>𝑟</m:t>
                    </m:r>
                  </m:oMath>
                </a14:m>
                <a:r>
                  <a:rPr lang="en-GB" sz="1600" dirty="0" smtClean="0">
                    <a:solidFill>
                      <a:schemeClr val="tx1"/>
                    </a:solidFill>
                  </a:rPr>
                  <a:t>.</a:t>
                </a:r>
                <a:endParaRPr lang="en-GB" sz="1600" i="1" dirty="0" smtClean="0">
                  <a:solidFill>
                    <a:schemeClr val="tx1"/>
                  </a:solidFill>
                </a:endParaRPr>
              </a:p>
              <a:p>
                <a:pPr marL="0" indent="0">
                  <a:lnSpc>
                    <a:spcPct val="100000"/>
                  </a:lnSpc>
                  <a:buClr>
                    <a:schemeClr val="tx1"/>
                  </a:buClr>
                  <a:buSzTx/>
                  <a:buNone/>
                </a:pPr>
                <a:endParaRPr lang="en-GB" sz="1600" dirty="0" smtClean="0">
                  <a:solidFill>
                    <a:schemeClr val="tx1"/>
                  </a:solidFill>
                </a:endParaRPr>
              </a:p>
              <a:p>
                <a:pPr marL="0" indent="0">
                  <a:lnSpc>
                    <a:spcPct val="100000"/>
                  </a:lnSpc>
                  <a:buClr>
                    <a:schemeClr val="tx1"/>
                  </a:buClr>
                  <a:buSzTx/>
                  <a:buNone/>
                </a:pPr>
                <a14:m>
                  <m:oMath xmlns:m="http://schemas.openxmlformats.org/officeDocument/2006/math">
                    <m:r>
                      <a:rPr lang="en-GB" sz="1600" i="1">
                        <a:solidFill>
                          <a:schemeClr val="tx1"/>
                        </a:solidFill>
                        <a:latin typeface="Cambria Math" charset="0"/>
                        <a:ea typeface="Cambria Math" charset="0"/>
                        <a:cs typeface="Cambria Math" charset="0"/>
                      </a:rPr>
                      <m:t>⟶</m:t>
                    </m:r>
                  </m:oMath>
                </a14:m>
                <a:r>
                  <a:rPr lang="en-GB" sz="1600" dirty="0" smtClean="0">
                    <a:solidFill>
                      <a:schemeClr val="tx1"/>
                    </a:solidFill>
                  </a:rPr>
                  <a:t>  </a:t>
                </a:r>
                <a:r>
                  <a:rPr lang="en-GB" sz="1600" i="1" dirty="0" smtClean="0">
                    <a:solidFill>
                      <a:schemeClr val="tx1"/>
                    </a:solidFill>
                  </a:rPr>
                  <a:t>Perfect hiding </a:t>
                </a:r>
                <a:r>
                  <a:rPr lang="en-GB" sz="1600" u="sng" dirty="0" smtClean="0">
                    <a:solidFill>
                      <a:schemeClr val="tx1"/>
                    </a:solidFill>
                  </a:rPr>
                  <a:t>excludes</a:t>
                </a:r>
                <a:r>
                  <a:rPr lang="en-GB" sz="1600" dirty="0" smtClean="0">
                    <a:solidFill>
                      <a:schemeClr val="tx1"/>
                    </a:solidFill>
                  </a:rPr>
                  <a:t> </a:t>
                </a:r>
                <a:r>
                  <a:rPr lang="en-GB" sz="1600" i="1" dirty="0" smtClean="0">
                    <a:solidFill>
                      <a:schemeClr val="tx1"/>
                    </a:solidFill>
                  </a:rPr>
                  <a:t>perfect binding</a:t>
                </a:r>
                <a:r>
                  <a:rPr lang="en-GB" sz="1600" dirty="0" smtClean="0">
                    <a:solidFill>
                      <a:schemeClr val="tx1"/>
                    </a:solidFill>
                  </a:rPr>
                  <a:t>: not being able to discern in between </a:t>
                </a:r>
                <a14:m>
                  <m:oMath xmlns:m="http://schemas.openxmlformats.org/officeDocument/2006/math">
                    <m:r>
                      <a:rPr lang="it-IT" sz="1600" i="1">
                        <a:solidFill>
                          <a:schemeClr val="tx1"/>
                        </a:solidFill>
                        <a:latin typeface="Cambria Math" charset="0"/>
                      </a:rPr>
                      <m:t>(</m:t>
                    </m:r>
                    <m:r>
                      <a:rPr lang="it-IT" sz="1600" i="1">
                        <a:solidFill>
                          <a:srgbClr val="FF0000"/>
                        </a:solidFill>
                        <a:latin typeface="Cambria Math" charset="0"/>
                      </a:rPr>
                      <m:t>𝑟</m:t>
                    </m:r>
                    <m:r>
                      <a:rPr lang="it-IT" sz="1600" i="1">
                        <a:solidFill>
                          <a:schemeClr val="tx1"/>
                        </a:solidFill>
                        <a:latin typeface="Cambria Math" charset="0"/>
                      </a:rPr>
                      <m:t>, </m:t>
                    </m:r>
                    <m:r>
                      <a:rPr lang="it-IT" sz="1600" i="1">
                        <a:solidFill>
                          <a:srgbClr val="FF0000"/>
                        </a:solidFill>
                        <a:latin typeface="Cambria Math" charset="0"/>
                      </a:rPr>
                      <m:t>𝑣</m:t>
                    </m:r>
                    <m:r>
                      <a:rPr lang="it-IT" sz="1600" i="1">
                        <a:solidFill>
                          <a:schemeClr val="tx1"/>
                        </a:solidFill>
                        <a:latin typeface="Cambria Math" charset="0"/>
                      </a:rPr>
                      <m:t>)</m:t>
                    </m:r>
                  </m:oMath>
                </a14:m>
                <a:r>
                  <a:rPr lang="en-GB" sz="1600" dirty="0">
                    <a:solidFill>
                      <a:schemeClr val="tx1"/>
                    </a:solidFill>
                  </a:rPr>
                  <a:t> </a:t>
                </a:r>
                <a:r>
                  <a:rPr lang="en-GB" sz="1600" dirty="0" smtClean="0">
                    <a:solidFill>
                      <a:schemeClr val="tx1"/>
                    </a:solidFill>
                  </a:rPr>
                  <a:t>pairs    implies more than one </a:t>
                </a:r>
                <a14:m>
                  <m:oMath xmlns:m="http://schemas.openxmlformats.org/officeDocument/2006/math">
                    <m:r>
                      <a:rPr lang="it-IT" sz="1600" i="1">
                        <a:solidFill>
                          <a:schemeClr val="tx1"/>
                        </a:solidFill>
                        <a:latin typeface="Cambria Math" charset="0"/>
                      </a:rPr>
                      <m:t>(</m:t>
                    </m:r>
                    <m:r>
                      <a:rPr lang="it-IT" sz="1600" i="1">
                        <a:solidFill>
                          <a:srgbClr val="FF0000"/>
                        </a:solidFill>
                        <a:latin typeface="Cambria Math" charset="0"/>
                      </a:rPr>
                      <m:t>𝑟</m:t>
                    </m:r>
                    <m:r>
                      <a:rPr lang="it-IT" sz="1600" i="1">
                        <a:solidFill>
                          <a:schemeClr val="tx1"/>
                        </a:solidFill>
                        <a:latin typeface="Cambria Math" charset="0"/>
                      </a:rPr>
                      <m:t>, </m:t>
                    </m:r>
                    <m:r>
                      <a:rPr lang="it-IT" sz="1600" i="1">
                        <a:solidFill>
                          <a:srgbClr val="FF0000"/>
                        </a:solidFill>
                        <a:latin typeface="Cambria Math" charset="0"/>
                      </a:rPr>
                      <m:t>𝑣</m:t>
                    </m:r>
                    <m:r>
                      <a:rPr lang="it-IT" sz="1600" i="1">
                        <a:solidFill>
                          <a:schemeClr val="tx1"/>
                        </a:solidFill>
                        <a:latin typeface="Cambria Math" charset="0"/>
                      </a:rPr>
                      <m:t>)</m:t>
                    </m:r>
                  </m:oMath>
                </a14:m>
                <a:r>
                  <a:rPr lang="en-GB" sz="1600" dirty="0">
                    <a:solidFill>
                      <a:schemeClr val="tx1"/>
                    </a:solidFill>
                  </a:rPr>
                  <a:t> </a:t>
                </a:r>
                <a:r>
                  <a:rPr lang="en-GB" sz="1600" dirty="0" smtClean="0">
                    <a:solidFill>
                      <a:schemeClr val="tx1"/>
                    </a:solidFill>
                  </a:rPr>
                  <a:t>pair being a valid opening for </a:t>
                </a:r>
                <a14:m>
                  <m:oMath xmlns:m="http://schemas.openxmlformats.org/officeDocument/2006/math">
                    <m:r>
                      <a:rPr lang="en-GB" sz="1600" i="1" dirty="0" smtClean="0">
                        <a:solidFill>
                          <a:srgbClr val="00B050"/>
                        </a:solidFill>
                        <a:latin typeface="Cambria Math" charset="0"/>
                      </a:rPr>
                      <m:t>𝐶</m:t>
                    </m:r>
                  </m:oMath>
                </a14:m>
                <a:r>
                  <a:rPr lang="en-GB" sz="1600" dirty="0" smtClean="0">
                    <a:solidFill>
                      <a:schemeClr val="tx1"/>
                    </a:solidFill>
                  </a:rPr>
                  <a:t>.</a:t>
                </a:r>
                <a:endParaRPr lang="en-GB" sz="1600" i="1" dirty="0">
                  <a:solidFill>
                    <a:schemeClr val="tx1"/>
                  </a:solidFill>
                </a:endParaRPr>
              </a:p>
              <a:p>
                <a:pPr marL="0" indent="0">
                  <a:lnSpc>
                    <a:spcPct val="100000"/>
                  </a:lnSpc>
                  <a:buClr>
                    <a:schemeClr val="tx1"/>
                  </a:buClr>
                  <a:buSzTx/>
                  <a:buNone/>
                </a:pPr>
                <a:endParaRPr lang="en-GB" sz="1600" dirty="0" smtClean="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682664"/>
                <a:ext cx="8520600" cy="3903551"/>
              </a:xfrm>
              <a:blipFill rotWithShape="0">
                <a:blip r:embed="rId4"/>
                <a:stretch>
                  <a:fillRect l="-572" r="-1717" b="-5469"/>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16</a:t>
            </a:fld>
            <a:endParaRPr lang="nb-NO"/>
          </a:p>
        </p:txBody>
      </p:sp>
    </p:spTree>
    <p:extLst>
      <p:ext uri="{BB962C8B-B14F-4D97-AF65-F5344CB8AC3E}">
        <p14:creationId xmlns:p14="http://schemas.microsoft.com/office/powerpoint/2010/main" val="1378524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smtClean="0">
                <a:solidFill>
                  <a:schemeClr val="accent1">
                    <a:lumMod val="75000"/>
                  </a:schemeClr>
                </a:solidFill>
              </a:rPr>
              <a:t>Computational </a:t>
            </a:r>
            <a:r>
              <a:rPr lang="en-GB" sz="2400" dirty="0" smtClean="0">
                <a:solidFill>
                  <a:schemeClr val="accent1">
                    <a:lumMod val="75000"/>
                  </a:schemeClr>
                </a:solidFill>
              </a:rPr>
              <a:t>Binding</a:t>
            </a:r>
            <a:endParaRPr lang="en-GB" sz="2400" dirty="0"/>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692289"/>
                <a:ext cx="8520600" cy="3970927"/>
              </a:xfrm>
            </p:spPr>
            <p:txBody>
              <a:bodyPr/>
              <a:lstStyle/>
              <a:p>
                <a:pPr marL="285750" indent="-285750">
                  <a:lnSpc>
                    <a:spcPct val="100000"/>
                  </a:lnSpc>
                  <a:buClrTx/>
                  <a:buSzTx/>
                  <a:buFont typeface="Arial" charset="0"/>
                  <a:buChar char="•"/>
                </a:pPr>
                <a:r>
                  <a:rPr lang="en-GB" dirty="0" smtClean="0">
                    <a:solidFill>
                      <a:schemeClr val="tx1"/>
                    </a:solidFill>
                  </a:rPr>
                  <a:t>Expect something </a:t>
                </a:r>
                <a:r>
                  <a:rPr lang="en-GB" i="1" dirty="0" smtClean="0">
                    <a:solidFill>
                      <a:schemeClr val="tx1"/>
                    </a:solidFill>
                  </a:rPr>
                  <a:t>less than perfect binding</a:t>
                </a:r>
                <a:r>
                  <a:rPr lang="en-GB" dirty="0" smtClean="0">
                    <a:solidFill>
                      <a:schemeClr val="tx1"/>
                    </a:solidFill>
                  </a:rPr>
                  <a:t>, evidently.</a:t>
                </a:r>
              </a:p>
              <a:p>
                <a:pPr marL="0" lvl="0" indent="0">
                  <a:lnSpc>
                    <a:spcPct val="100000"/>
                  </a:lnSpc>
                  <a:buClrTx/>
                  <a:buSzTx/>
                  <a:buNone/>
                  <a:defRPr/>
                </a:pPr>
                <a:endParaRPr lang="en-GB" i="1" u="sng" dirty="0" smtClean="0">
                  <a:solidFill>
                    <a:schemeClr val="tx1"/>
                  </a:solidFill>
                </a:endParaRPr>
              </a:p>
              <a:p>
                <a:pPr marL="0" lvl="0" indent="0">
                  <a:lnSpc>
                    <a:spcPct val="100000"/>
                  </a:lnSpc>
                  <a:buClrTx/>
                  <a:buSzTx/>
                  <a:buNone/>
                  <a:defRPr/>
                </a:pPr>
                <a:r>
                  <a:rPr lang="en-GB" i="1" u="sng" dirty="0" smtClean="0">
                    <a:solidFill>
                      <a:schemeClr val="tx1"/>
                    </a:solidFill>
                  </a:rPr>
                  <a:t>Computationally binding</a:t>
                </a:r>
                <a:r>
                  <a:rPr lang="en-GB" u="sng" dirty="0" smtClean="0">
                    <a:solidFill>
                      <a:schemeClr val="tx1"/>
                    </a:solidFill>
                  </a:rPr>
                  <a:t> </a:t>
                </a:r>
                <a:r>
                  <a:rPr lang="en-GB" u="sng" dirty="0">
                    <a:solidFill>
                      <a:schemeClr val="tx1"/>
                    </a:solidFill>
                  </a:rPr>
                  <a:t>commitment scheme</a:t>
                </a:r>
                <a:r>
                  <a:rPr lang="en-GB" dirty="0">
                    <a:solidFill>
                      <a:schemeClr val="tx1"/>
                    </a:solidFill>
                  </a:rPr>
                  <a:t>.</a:t>
                </a:r>
              </a:p>
              <a:p>
                <a:pPr marL="0" lvl="0" indent="0">
                  <a:lnSpc>
                    <a:spcPct val="100000"/>
                  </a:lnSpc>
                  <a:buClrTx/>
                  <a:buSzTx/>
                  <a:buNone/>
                  <a:defRPr/>
                </a:pPr>
                <a:r>
                  <a:rPr lang="en-GB" u="sng" dirty="0">
                    <a:solidFill>
                      <a:schemeClr val="tx1"/>
                    </a:solidFill>
                  </a:rPr>
                  <a:t>Intuition</a:t>
                </a:r>
                <a:r>
                  <a:rPr lang="en-GB" dirty="0" smtClean="0">
                    <a:solidFill>
                      <a:schemeClr val="tx1"/>
                    </a:solidFill>
                  </a:rPr>
                  <a:t>:</a:t>
                </a:r>
              </a:p>
              <a:p>
                <a:pPr marL="0" lvl="0" indent="0">
                  <a:lnSpc>
                    <a:spcPct val="100000"/>
                  </a:lnSpc>
                  <a:buClrTx/>
                  <a:buSzTx/>
                  <a:buNone/>
                  <a:defRPr/>
                </a:pPr>
                <a:endParaRPr lang="en-GB" dirty="0" smtClean="0">
                  <a:solidFill>
                    <a:schemeClr val="tx1"/>
                  </a:solidFill>
                </a:endParaRPr>
              </a:p>
              <a:p>
                <a:pPr marL="285750" lvl="0" indent="-285750">
                  <a:lnSpc>
                    <a:spcPct val="100000"/>
                  </a:lnSpc>
                  <a:buClrTx/>
                  <a:buSzTx/>
                  <a:buFont typeface="Arial" charset="0"/>
                  <a:buChar char="•"/>
                  <a:defRPr/>
                </a:pPr>
                <a:r>
                  <a:rPr lang="en-GB" sz="1600" dirty="0">
                    <a:solidFill>
                      <a:schemeClr val="tx1"/>
                    </a:solidFill>
                  </a:rPr>
                  <a:t>S</a:t>
                </a:r>
                <a:r>
                  <a:rPr lang="en-GB" sz="1600" dirty="0" smtClean="0">
                    <a:solidFill>
                      <a:schemeClr val="tx1"/>
                    </a:solidFill>
                  </a:rPr>
                  <a:t>how that, given a Pedersen commitment to </a:t>
                </a:r>
                <a14:m>
                  <m:oMath xmlns:m="http://schemas.openxmlformats.org/officeDocument/2006/math">
                    <m:r>
                      <a:rPr lang="it-IT" sz="1600" b="0" i="1" smtClean="0">
                        <a:solidFill>
                          <a:schemeClr val="tx1"/>
                        </a:solidFill>
                        <a:latin typeface="Cambria Math" charset="0"/>
                      </a:rPr>
                      <m:t>(</m:t>
                    </m:r>
                    <m:r>
                      <a:rPr lang="it-IT" sz="1600" b="0" i="1" smtClean="0">
                        <a:solidFill>
                          <a:srgbClr val="FF0000"/>
                        </a:solidFill>
                        <a:latin typeface="Cambria Math" charset="0"/>
                      </a:rPr>
                      <m:t>𝑟</m:t>
                    </m:r>
                    <m:r>
                      <a:rPr lang="it-IT" sz="1600" b="0" i="1" smtClean="0">
                        <a:solidFill>
                          <a:schemeClr val="tx1"/>
                        </a:solidFill>
                        <a:latin typeface="Cambria Math" charset="0"/>
                      </a:rPr>
                      <m:t>, </m:t>
                    </m:r>
                    <m:r>
                      <a:rPr lang="it-IT" sz="1600" b="0" i="1" smtClean="0">
                        <a:solidFill>
                          <a:srgbClr val="FF0000"/>
                        </a:solidFill>
                        <a:latin typeface="Cambria Math" charset="0"/>
                      </a:rPr>
                      <m:t>𝑣</m:t>
                    </m:r>
                    <m:r>
                      <a:rPr lang="it-IT" sz="1600" b="0" i="1" smtClean="0">
                        <a:solidFill>
                          <a:schemeClr val="tx1"/>
                        </a:solidFill>
                        <a:latin typeface="Cambria Math" charset="0"/>
                      </a:rPr>
                      <m:t>)</m:t>
                    </m:r>
                  </m:oMath>
                </a14:m>
                <a:r>
                  <a:rPr lang="en-GB" sz="1600" dirty="0" smtClean="0">
                    <a:solidFill>
                      <a:schemeClr val="tx1"/>
                    </a:solidFill>
                  </a:rPr>
                  <a:t>, opening it to a different pair </a:t>
                </a:r>
                <a14:m>
                  <m:oMath xmlns:m="http://schemas.openxmlformats.org/officeDocument/2006/math">
                    <m:r>
                      <a:rPr lang="it-IT" sz="1600" i="1">
                        <a:solidFill>
                          <a:schemeClr val="tx1"/>
                        </a:solidFill>
                        <a:latin typeface="Cambria Math" charset="0"/>
                      </a:rPr>
                      <m:t>(</m:t>
                    </m:r>
                    <m:r>
                      <a:rPr lang="it-IT" sz="1600" i="1" smtClean="0">
                        <a:solidFill>
                          <a:srgbClr val="FF0000"/>
                        </a:solidFill>
                        <a:latin typeface="Cambria Math" charset="0"/>
                      </a:rPr>
                      <m:t>𝑟</m:t>
                    </m:r>
                    <m:r>
                      <a:rPr lang="it-IT" sz="1600" b="0" i="1" smtClean="0">
                        <a:solidFill>
                          <a:srgbClr val="FF0000"/>
                        </a:solidFill>
                        <a:latin typeface="Cambria Math" charset="0"/>
                      </a:rPr>
                      <m:t>′</m:t>
                    </m:r>
                    <m:r>
                      <a:rPr lang="it-IT" sz="1600" i="1">
                        <a:solidFill>
                          <a:schemeClr val="tx1"/>
                        </a:solidFill>
                        <a:latin typeface="Cambria Math" charset="0"/>
                      </a:rPr>
                      <m:t>, </m:t>
                    </m:r>
                    <m:r>
                      <a:rPr lang="it-IT" sz="1600" i="1" smtClean="0">
                        <a:solidFill>
                          <a:srgbClr val="FF0000"/>
                        </a:solidFill>
                        <a:latin typeface="Cambria Math" charset="0"/>
                      </a:rPr>
                      <m:t>𝑣</m:t>
                    </m:r>
                    <m:r>
                      <a:rPr lang="it-IT" sz="1600" b="0" i="1" smtClean="0">
                        <a:solidFill>
                          <a:srgbClr val="FF0000"/>
                        </a:solidFill>
                        <a:latin typeface="Cambria Math" charset="0"/>
                      </a:rPr>
                      <m:t>′</m:t>
                    </m:r>
                    <m:r>
                      <a:rPr lang="it-IT" sz="1600" i="1">
                        <a:solidFill>
                          <a:schemeClr val="tx1"/>
                        </a:solidFill>
                        <a:latin typeface="Cambria Math" charset="0"/>
                      </a:rPr>
                      <m:t>)</m:t>
                    </m:r>
                  </m:oMath>
                </a14:m>
                <a:r>
                  <a:rPr lang="en-GB" sz="1600" dirty="0" smtClean="0">
                    <a:solidFill>
                      <a:schemeClr val="tx1"/>
                    </a:solidFill>
                  </a:rPr>
                  <a:t> would require breaking the ECDLP on 𝒢.</a:t>
                </a:r>
              </a:p>
              <a:p>
                <a:pPr marL="285750" lvl="0" indent="-285750">
                  <a:lnSpc>
                    <a:spcPct val="100000"/>
                  </a:lnSpc>
                  <a:buClrTx/>
                  <a:buSzTx/>
                  <a:buFont typeface="Arial" charset="0"/>
                  <a:buChar char="•"/>
                  <a:defRPr/>
                </a:pPr>
                <a:endParaRPr lang="en-GB" sz="1600" dirty="0">
                  <a:solidFill>
                    <a:schemeClr val="tx1"/>
                  </a:solidFill>
                </a:endParaRPr>
              </a:p>
              <a:p>
                <a:pPr marL="285750" lvl="0" indent="-285750">
                  <a:lnSpc>
                    <a:spcPct val="100000"/>
                  </a:lnSpc>
                  <a:buClr>
                    <a:schemeClr val="tx1"/>
                  </a:buClr>
                  <a:buSzTx/>
                  <a:buFont typeface="Arial" charset="0"/>
                  <a:buChar char="•"/>
                  <a:defRPr/>
                </a:pPr>
                <a14:m>
                  <m:oMath xmlns:m="http://schemas.openxmlformats.org/officeDocument/2006/math">
                    <m:r>
                      <a:rPr lang="it-IT" sz="1600" b="0" i="1" smtClean="0">
                        <a:solidFill>
                          <a:srgbClr val="FF0000"/>
                        </a:solidFill>
                        <a:latin typeface="Cambria Math" charset="0"/>
                      </a:rPr>
                      <m:t>𝑟</m:t>
                    </m:r>
                    <m:r>
                      <a:rPr lang="it-IT" sz="1600" b="0" i="1" smtClean="0">
                        <a:solidFill>
                          <a:srgbClr val="00B050"/>
                        </a:solidFill>
                        <a:latin typeface="Cambria Math" charset="0"/>
                      </a:rPr>
                      <m:t>𝐺</m:t>
                    </m:r>
                    <m:r>
                      <a:rPr lang="it-IT" sz="1600" b="0" i="1" smtClean="0">
                        <a:solidFill>
                          <a:schemeClr val="tx1"/>
                        </a:solidFill>
                        <a:latin typeface="Cambria Math" charset="0"/>
                      </a:rPr>
                      <m:t>+</m:t>
                    </m:r>
                    <m:r>
                      <a:rPr lang="it-IT" sz="1600" b="0" i="1" smtClean="0">
                        <a:solidFill>
                          <a:srgbClr val="FF0000"/>
                        </a:solidFill>
                        <a:latin typeface="Cambria Math" charset="0"/>
                      </a:rPr>
                      <m:t>𝑣</m:t>
                    </m:r>
                    <m:r>
                      <a:rPr lang="it-IT" sz="1600" b="0" i="1" smtClean="0">
                        <a:solidFill>
                          <a:srgbClr val="00B050"/>
                        </a:solidFill>
                        <a:latin typeface="Cambria Math" charset="0"/>
                      </a:rPr>
                      <m:t>𝐻</m:t>
                    </m:r>
                    <m:r>
                      <a:rPr lang="it-IT" sz="1600" b="0" i="1" smtClean="0">
                        <a:solidFill>
                          <a:schemeClr val="tx1"/>
                        </a:solidFill>
                        <a:latin typeface="Cambria Math" charset="0"/>
                      </a:rPr>
                      <m:t> </m:t>
                    </m:r>
                    <m:r>
                      <a:rPr lang="mr-IN" sz="1600" b="0" i="1" smtClean="0">
                        <a:solidFill>
                          <a:schemeClr val="tx1"/>
                        </a:solidFill>
                        <a:latin typeface="Cambria Math" charset="0"/>
                        <a:ea typeface="Cambria Math" charset="0"/>
                        <a:cs typeface="Cambria Math" charset="0"/>
                      </a:rPr>
                      <m:t>=</m:t>
                    </m:r>
                    <m:sSup>
                      <m:sSupPr>
                        <m:ctrlPr>
                          <a:rPr lang="it-IT" sz="1600" b="0" i="1" smtClean="0">
                            <a:solidFill>
                              <a:srgbClr val="FF0000"/>
                            </a:solidFill>
                            <a:latin typeface="Cambria Math" charset="0"/>
                            <a:ea typeface="Cambria Math" charset="0"/>
                            <a:cs typeface="Cambria Math" charset="0"/>
                          </a:rPr>
                        </m:ctrlPr>
                      </m:sSupPr>
                      <m:e>
                        <m:r>
                          <a:rPr lang="it-IT" sz="1600" b="0" i="1" smtClean="0">
                            <a:solidFill>
                              <a:srgbClr val="FF0000"/>
                            </a:solidFill>
                            <a:latin typeface="Cambria Math" charset="0"/>
                            <a:ea typeface="Cambria Math" charset="0"/>
                            <a:cs typeface="Cambria Math" charset="0"/>
                          </a:rPr>
                          <m:t>𝑟</m:t>
                        </m:r>
                      </m:e>
                      <m:sup>
                        <m:r>
                          <a:rPr lang="it-IT" sz="1600" b="0" i="1" smtClean="0">
                            <a:solidFill>
                              <a:srgbClr val="FF0000"/>
                            </a:solidFill>
                            <a:latin typeface="Cambria Math" charset="0"/>
                            <a:ea typeface="Cambria Math" charset="0"/>
                            <a:cs typeface="Cambria Math" charset="0"/>
                          </a:rPr>
                          <m:t>′</m:t>
                        </m:r>
                      </m:sup>
                    </m:sSup>
                    <m:r>
                      <a:rPr lang="it-IT" sz="1600" b="0" i="1" smtClean="0">
                        <a:solidFill>
                          <a:srgbClr val="00B050"/>
                        </a:solidFill>
                        <a:latin typeface="Cambria Math" charset="0"/>
                        <a:ea typeface="Cambria Math" charset="0"/>
                        <a:cs typeface="Cambria Math" charset="0"/>
                      </a:rPr>
                      <m:t>𝐺</m:t>
                    </m:r>
                    <m:r>
                      <a:rPr lang="it-IT" sz="1600" b="0" i="1" smtClean="0">
                        <a:solidFill>
                          <a:schemeClr val="tx1"/>
                        </a:solidFill>
                        <a:latin typeface="Cambria Math" charset="0"/>
                        <a:ea typeface="Cambria Math" charset="0"/>
                        <a:cs typeface="Cambria Math" charset="0"/>
                      </a:rPr>
                      <m:t>+</m:t>
                    </m:r>
                    <m:sSup>
                      <m:sSupPr>
                        <m:ctrlPr>
                          <a:rPr lang="it-IT" sz="1600" b="0" i="1" smtClean="0">
                            <a:solidFill>
                              <a:srgbClr val="FF0000"/>
                            </a:solidFill>
                            <a:latin typeface="Cambria Math" charset="0"/>
                            <a:ea typeface="Cambria Math" charset="0"/>
                            <a:cs typeface="Cambria Math" charset="0"/>
                          </a:rPr>
                        </m:ctrlPr>
                      </m:sSupPr>
                      <m:e>
                        <m:r>
                          <a:rPr lang="it-IT" sz="1600" b="0" i="1" smtClean="0">
                            <a:solidFill>
                              <a:srgbClr val="FF0000"/>
                            </a:solidFill>
                            <a:latin typeface="Cambria Math" charset="0"/>
                            <a:ea typeface="Cambria Math" charset="0"/>
                            <a:cs typeface="Cambria Math" charset="0"/>
                          </a:rPr>
                          <m:t>𝑣</m:t>
                        </m:r>
                      </m:e>
                      <m:sup>
                        <m:r>
                          <a:rPr lang="it-IT" sz="1600" b="0" i="1" smtClean="0">
                            <a:solidFill>
                              <a:srgbClr val="FF0000"/>
                            </a:solidFill>
                            <a:latin typeface="Cambria Math" charset="0"/>
                            <a:ea typeface="Cambria Math" charset="0"/>
                            <a:cs typeface="Cambria Math" charset="0"/>
                          </a:rPr>
                          <m:t>′</m:t>
                        </m:r>
                      </m:sup>
                    </m:sSup>
                    <m:r>
                      <a:rPr lang="it-IT" sz="1600" b="0" i="1" smtClean="0">
                        <a:solidFill>
                          <a:srgbClr val="00B050"/>
                        </a:solidFill>
                        <a:latin typeface="Cambria Math" charset="0"/>
                        <a:ea typeface="Cambria Math" charset="0"/>
                        <a:cs typeface="Cambria Math" charset="0"/>
                      </a:rPr>
                      <m:t>𝐻</m:t>
                    </m:r>
                    <m:r>
                      <a:rPr lang="it-IT" sz="1600" b="0" i="1" smtClean="0">
                        <a:solidFill>
                          <a:srgbClr val="00B050"/>
                        </a:solidFill>
                        <a:latin typeface="Cambria Math" charset="0"/>
                        <a:ea typeface="Cambria Math" charset="0"/>
                        <a:cs typeface="Cambria Math" charset="0"/>
                      </a:rPr>
                      <m:t>  ↔  </m:t>
                    </m:r>
                    <m:sSup>
                      <m:sSupPr>
                        <m:ctrlPr>
                          <a:rPr lang="it-IT" sz="1600" b="0" i="1" smtClean="0">
                            <a:solidFill>
                              <a:srgbClr val="FF0000"/>
                            </a:solidFill>
                            <a:latin typeface="Cambria Math" charset="0"/>
                            <a:ea typeface="Cambria Math" charset="0"/>
                            <a:cs typeface="Cambria Math" charset="0"/>
                          </a:rPr>
                        </m:ctrlPr>
                      </m:sSupPr>
                      <m:e>
                        <m:r>
                          <a:rPr lang="it-IT" sz="1600" b="0" i="1" smtClean="0">
                            <a:solidFill>
                              <a:srgbClr val="FF0000"/>
                            </a:solidFill>
                            <a:latin typeface="Cambria Math" charset="0"/>
                            <a:ea typeface="Cambria Math" charset="0"/>
                            <a:cs typeface="Cambria Math" charset="0"/>
                          </a:rPr>
                          <m:t>𝑟</m:t>
                        </m:r>
                      </m:e>
                      <m:sup>
                        <m:r>
                          <a:rPr lang="it-IT" sz="1600" b="0" i="1" smtClean="0">
                            <a:solidFill>
                              <a:srgbClr val="FF0000"/>
                            </a:solidFill>
                            <a:latin typeface="Cambria Math" charset="0"/>
                            <a:ea typeface="Cambria Math" charset="0"/>
                            <a:cs typeface="Cambria Math" charset="0"/>
                          </a:rPr>
                          <m:t>′</m:t>
                        </m:r>
                      </m:sup>
                    </m:sSup>
                    <m:r>
                      <a:rPr lang="it-IT" sz="1600" b="0" i="1" smtClean="0">
                        <a:solidFill>
                          <a:schemeClr val="tx1"/>
                        </a:solidFill>
                        <a:latin typeface="Cambria Math" charset="0"/>
                        <a:ea typeface="Cambria Math" charset="0"/>
                        <a:cs typeface="Cambria Math" charset="0"/>
                      </a:rPr>
                      <m:t>=</m:t>
                    </m:r>
                    <m:r>
                      <a:rPr lang="it-IT" sz="1600" b="0" i="1" smtClean="0">
                        <a:solidFill>
                          <a:srgbClr val="00B050"/>
                        </a:solidFill>
                        <a:latin typeface="Cambria Math" charset="0"/>
                        <a:ea typeface="Cambria Math" charset="0"/>
                        <a:cs typeface="Cambria Math" charset="0"/>
                      </a:rPr>
                      <m:t> </m:t>
                    </m:r>
                    <m:sSup>
                      <m:sSupPr>
                        <m:ctrlPr>
                          <a:rPr lang="it-IT" sz="1600" b="0" i="1" smtClean="0">
                            <a:solidFill>
                              <a:srgbClr val="00B050"/>
                            </a:solidFill>
                            <a:latin typeface="Cambria Math" charset="0"/>
                            <a:ea typeface="Cambria Math" charset="0"/>
                            <a:cs typeface="Cambria Math" charset="0"/>
                          </a:rPr>
                        </m:ctrlPr>
                      </m:sSupPr>
                      <m:e>
                        <m:r>
                          <a:rPr lang="it-IT" sz="1600" b="0" i="1" smtClean="0">
                            <a:solidFill>
                              <a:srgbClr val="00B050"/>
                            </a:solidFill>
                            <a:latin typeface="Cambria Math" charset="0"/>
                            <a:ea typeface="Cambria Math" charset="0"/>
                            <a:cs typeface="Cambria Math" charset="0"/>
                          </a:rPr>
                          <m:t>𝐺</m:t>
                        </m:r>
                      </m:e>
                      <m:sup>
                        <m:r>
                          <a:rPr lang="it-IT" sz="1600" b="0" i="1" smtClean="0">
                            <a:solidFill>
                              <a:schemeClr val="tx1"/>
                            </a:solidFill>
                            <a:latin typeface="Cambria Math" charset="0"/>
                            <a:ea typeface="Cambria Math" charset="0"/>
                            <a:cs typeface="Cambria Math" charset="0"/>
                          </a:rPr>
                          <m:t>−1</m:t>
                        </m:r>
                      </m:sup>
                    </m:sSup>
                    <m:d>
                      <m:dPr>
                        <m:ctrlPr>
                          <a:rPr lang="it-IT" sz="1600" b="0" i="1" smtClean="0">
                            <a:solidFill>
                              <a:schemeClr val="tx1"/>
                            </a:solidFill>
                            <a:latin typeface="Cambria Math" charset="0"/>
                            <a:ea typeface="Cambria Math" charset="0"/>
                            <a:cs typeface="Cambria Math" charset="0"/>
                          </a:rPr>
                        </m:ctrlPr>
                      </m:dPr>
                      <m:e>
                        <m:r>
                          <a:rPr lang="it-IT" sz="1600" b="0" i="1" smtClean="0">
                            <a:solidFill>
                              <a:srgbClr val="FF0000"/>
                            </a:solidFill>
                            <a:latin typeface="Cambria Math" charset="0"/>
                            <a:ea typeface="Cambria Math" charset="0"/>
                            <a:cs typeface="Cambria Math" charset="0"/>
                          </a:rPr>
                          <m:t>𝑟</m:t>
                        </m:r>
                        <m:r>
                          <a:rPr lang="it-IT" sz="1600" b="0" i="1" smtClean="0">
                            <a:solidFill>
                              <a:srgbClr val="00B050"/>
                            </a:solidFill>
                            <a:latin typeface="Cambria Math" charset="0"/>
                            <a:ea typeface="Cambria Math" charset="0"/>
                            <a:cs typeface="Cambria Math" charset="0"/>
                          </a:rPr>
                          <m:t>𝐺</m:t>
                        </m:r>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𝑣</m:t>
                        </m:r>
                        <m:r>
                          <a:rPr lang="it-IT" sz="1600" b="0" i="1" smtClean="0">
                            <a:solidFill>
                              <a:srgbClr val="00B050"/>
                            </a:solidFill>
                            <a:latin typeface="Cambria Math" charset="0"/>
                            <a:ea typeface="Cambria Math" charset="0"/>
                            <a:cs typeface="Cambria Math" charset="0"/>
                          </a:rPr>
                          <m:t>𝐻</m:t>
                        </m:r>
                        <m:r>
                          <a:rPr lang="it-IT" sz="1600" b="0" i="1" smtClean="0">
                            <a:solidFill>
                              <a:schemeClr val="tx1"/>
                            </a:solidFill>
                            <a:latin typeface="Cambria Math" charset="0"/>
                            <a:ea typeface="Cambria Math" charset="0"/>
                            <a:cs typeface="Cambria Math" charset="0"/>
                          </a:rPr>
                          <m:t> −</m:t>
                        </m:r>
                        <m:sSup>
                          <m:sSupPr>
                            <m:ctrlPr>
                              <a:rPr lang="it-IT" sz="1600" b="0" i="1" smtClean="0">
                                <a:solidFill>
                                  <a:srgbClr val="FF0000"/>
                                </a:solidFill>
                                <a:latin typeface="Cambria Math" charset="0"/>
                                <a:ea typeface="Cambria Math" charset="0"/>
                                <a:cs typeface="Cambria Math" charset="0"/>
                              </a:rPr>
                            </m:ctrlPr>
                          </m:sSupPr>
                          <m:e>
                            <m:r>
                              <a:rPr lang="it-IT" sz="1600" b="0" i="1" smtClean="0">
                                <a:solidFill>
                                  <a:srgbClr val="FF0000"/>
                                </a:solidFill>
                                <a:latin typeface="Cambria Math" charset="0"/>
                                <a:ea typeface="Cambria Math" charset="0"/>
                                <a:cs typeface="Cambria Math" charset="0"/>
                              </a:rPr>
                              <m:t>𝑣</m:t>
                            </m:r>
                          </m:e>
                          <m:sup>
                            <m:r>
                              <a:rPr lang="it-IT" sz="1600" b="0" i="1" smtClean="0">
                                <a:solidFill>
                                  <a:srgbClr val="FF0000"/>
                                </a:solidFill>
                                <a:latin typeface="Cambria Math" charset="0"/>
                                <a:ea typeface="Cambria Math" charset="0"/>
                                <a:cs typeface="Cambria Math" charset="0"/>
                              </a:rPr>
                              <m:t>′</m:t>
                            </m:r>
                          </m:sup>
                        </m:sSup>
                        <m:r>
                          <a:rPr lang="it-IT" sz="1600" b="0" i="1" smtClean="0">
                            <a:solidFill>
                              <a:srgbClr val="00B050"/>
                            </a:solidFill>
                            <a:latin typeface="Cambria Math" charset="0"/>
                            <a:ea typeface="Cambria Math" charset="0"/>
                            <a:cs typeface="Cambria Math" charset="0"/>
                          </a:rPr>
                          <m:t>𝐻</m:t>
                        </m:r>
                      </m:e>
                    </m:d>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𝑟</m:t>
                    </m:r>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𝑣</m:t>
                    </m:r>
                    <m:r>
                      <a:rPr lang="it-IT" sz="1600" b="0" i="1" smtClean="0">
                        <a:solidFill>
                          <a:srgbClr val="00B050"/>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m:t>
                    </m:r>
                    <m:r>
                      <a:rPr lang="it-IT" sz="1600" b="0" i="1" smtClean="0">
                        <a:solidFill>
                          <a:srgbClr val="FF0000"/>
                        </a:solidFill>
                        <a:latin typeface="Cambria Math" charset="0"/>
                        <a:ea typeface="Cambria Math" charset="0"/>
                        <a:cs typeface="Cambria Math" charset="0"/>
                      </a:rPr>
                      <m:t>𝑣</m:t>
                    </m:r>
                    <m:r>
                      <a:rPr lang="it-IT" sz="1600" b="0" i="1" smtClean="0">
                        <a:solidFill>
                          <a:srgbClr val="FF0000"/>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m:t>
                    </m:r>
                    <m:limLow>
                      <m:limLowPr>
                        <m:ctrlPr>
                          <a:rPr lang="it-IT" sz="1600" b="0" i="1" smtClean="0">
                            <a:solidFill>
                              <a:schemeClr val="tx1"/>
                            </a:solidFill>
                            <a:latin typeface="Cambria Math" charset="0"/>
                            <a:ea typeface="Cambria Math" charset="0"/>
                            <a:cs typeface="Cambria Math" charset="0"/>
                          </a:rPr>
                        </m:ctrlPr>
                      </m:limLowPr>
                      <m:e>
                        <m:groupChr>
                          <m:groupChrPr>
                            <m:chr m:val="⏟"/>
                            <m:ctrlPr>
                              <a:rPr lang="it-IT" sz="1600" b="0" i="1" smtClean="0">
                                <a:solidFill>
                                  <a:schemeClr val="tx1"/>
                                </a:solidFill>
                                <a:latin typeface="Cambria Math" charset="0"/>
                                <a:ea typeface="Cambria Math" charset="0"/>
                                <a:cs typeface="Cambria Math" charset="0"/>
                              </a:rPr>
                            </m:ctrlPr>
                          </m:groupChrPr>
                          <m:e>
                            <m:sSup>
                              <m:sSupPr>
                                <m:ctrlPr>
                                  <a:rPr lang="it-IT" sz="1600" i="1" smtClean="0">
                                    <a:solidFill>
                                      <a:srgbClr val="FF0000"/>
                                    </a:solidFill>
                                    <a:latin typeface="Cambria Math" charset="0"/>
                                    <a:ea typeface="Cambria Math" charset="0"/>
                                    <a:cs typeface="Cambria Math" charset="0"/>
                                  </a:rPr>
                                </m:ctrlPr>
                              </m:sSupPr>
                              <m:e>
                                <m:r>
                                  <a:rPr lang="it-IT" sz="1600" i="1">
                                    <a:solidFill>
                                      <a:srgbClr val="FF0000"/>
                                    </a:solidFill>
                                    <a:latin typeface="Cambria Math" charset="0"/>
                                    <a:ea typeface="Cambria Math" charset="0"/>
                                    <a:cs typeface="Cambria Math" charset="0"/>
                                  </a:rPr>
                                  <m:t>𝐺</m:t>
                                </m:r>
                              </m:e>
                              <m:sup>
                                <m:r>
                                  <a:rPr lang="it-IT" sz="1600" i="1">
                                    <a:solidFill>
                                      <a:srgbClr val="FF0000"/>
                                    </a:solidFill>
                                    <a:latin typeface="Cambria Math" charset="0"/>
                                    <a:ea typeface="Cambria Math" charset="0"/>
                                    <a:cs typeface="Cambria Math" charset="0"/>
                                  </a:rPr>
                                  <m:t>−1</m:t>
                                </m:r>
                              </m:sup>
                            </m:sSup>
                            <m:r>
                              <a:rPr lang="it-IT" sz="1600" b="0" i="1" smtClean="0">
                                <a:solidFill>
                                  <a:srgbClr val="FF0000"/>
                                </a:solidFill>
                                <a:latin typeface="Cambria Math" charset="0"/>
                                <a:ea typeface="Cambria Math" charset="0"/>
                                <a:cs typeface="Cambria Math" charset="0"/>
                              </a:rPr>
                              <m:t>𝐻</m:t>
                            </m:r>
                          </m:e>
                        </m:groupChr>
                      </m:e>
                      <m:lim>
                        <m:r>
                          <a:rPr lang="it-IT" sz="1600" b="0" i="1" smtClean="0">
                            <a:solidFill>
                              <a:srgbClr val="FF0000"/>
                            </a:solidFill>
                            <a:latin typeface="Cambria Math" charset="0"/>
                            <a:ea typeface="Cambria Math" charset="0"/>
                            <a:cs typeface="Cambria Math" charset="0"/>
                          </a:rPr>
                          <m:t>𝑥</m:t>
                        </m:r>
                        <m:r>
                          <a:rPr lang="it-IT" sz="1600" b="0" i="1" smtClean="0">
                            <a:solidFill>
                              <a:schemeClr val="tx1"/>
                            </a:solidFill>
                            <a:latin typeface="Cambria Math" charset="0"/>
                            <a:ea typeface="Cambria Math" charset="0"/>
                            <a:cs typeface="Cambria Math" charset="0"/>
                          </a:rPr>
                          <m:t>: </m:t>
                        </m:r>
                        <m:r>
                          <a:rPr lang="it-IT" sz="1600" b="0" i="1" smtClean="0">
                            <a:solidFill>
                              <a:srgbClr val="FF0000"/>
                            </a:solidFill>
                            <a:latin typeface="Cambria Math" charset="0"/>
                            <a:ea typeface="Cambria Math" charset="0"/>
                            <a:cs typeface="Cambria Math" charset="0"/>
                          </a:rPr>
                          <m:t>𝑥</m:t>
                        </m:r>
                        <m:r>
                          <a:rPr lang="it-IT" sz="1600" b="0" i="1" smtClean="0">
                            <a:solidFill>
                              <a:srgbClr val="00B050"/>
                            </a:solidFill>
                            <a:latin typeface="Cambria Math" charset="0"/>
                            <a:ea typeface="Cambria Math" charset="0"/>
                            <a:cs typeface="Cambria Math" charset="0"/>
                          </a:rPr>
                          <m:t>𝐺</m:t>
                        </m:r>
                        <m:r>
                          <a:rPr lang="it-IT" sz="1600" b="0" i="1" smtClean="0">
                            <a:solidFill>
                              <a:schemeClr val="tx1"/>
                            </a:solidFill>
                            <a:latin typeface="Cambria Math" charset="0"/>
                            <a:ea typeface="Cambria Math" charset="0"/>
                            <a:cs typeface="Cambria Math" charset="0"/>
                          </a:rPr>
                          <m:t>=</m:t>
                        </m:r>
                        <m:r>
                          <a:rPr lang="it-IT" sz="1600" b="0" i="1" smtClean="0">
                            <a:solidFill>
                              <a:srgbClr val="00B050"/>
                            </a:solidFill>
                            <a:latin typeface="Cambria Math" charset="0"/>
                            <a:ea typeface="Cambria Math" charset="0"/>
                            <a:cs typeface="Cambria Math" charset="0"/>
                          </a:rPr>
                          <m:t>𝐻</m:t>
                        </m:r>
                      </m:lim>
                    </m:limLow>
                  </m:oMath>
                </a14:m>
                <a:endParaRPr lang="en-GB" sz="1600" dirty="0" smtClean="0">
                  <a:solidFill>
                    <a:schemeClr val="tx1"/>
                  </a:solidFill>
                </a:endParaRPr>
              </a:p>
              <a:p>
                <a:pPr marL="285750" lvl="0" indent="-285750">
                  <a:lnSpc>
                    <a:spcPct val="100000"/>
                  </a:lnSpc>
                  <a:buClr>
                    <a:schemeClr val="tx1"/>
                  </a:buClr>
                  <a:buSzTx/>
                  <a:buFont typeface="Arial" charset="0"/>
                  <a:buChar char="•"/>
                  <a:defRPr/>
                </a:pPr>
                <a:endParaRPr lang="en-GB" sz="1600" dirty="0">
                  <a:solidFill>
                    <a:schemeClr val="tx1"/>
                  </a:solidFill>
                </a:endParaRPr>
              </a:p>
              <a:p>
                <a:pPr marL="0" indent="0">
                  <a:lnSpc>
                    <a:spcPct val="100000"/>
                  </a:lnSpc>
                  <a:buClrTx/>
                  <a:buSzTx/>
                  <a:buNone/>
                  <a:defRPr/>
                </a:pPr>
                <a14:m>
                  <m:oMath xmlns:m="http://schemas.openxmlformats.org/officeDocument/2006/math">
                    <m:r>
                      <a:rPr lang="en-GB" sz="1600" b="0" i="1" smtClean="0">
                        <a:solidFill>
                          <a:schemeClr val="tx1"/>
                        </a:solidFill>
                        <a:latin typeface="Cambria Math" charset="0"/>
                        <a:ea typeface="Cambria Math" charset="0"/>
                        <a:cs typeface="Cambria Math" charset="0"/>
                      </a:rPr>
                      <m:t>⟶</m:t>
                    </m:r>
                  </m:oMath>
                </a14:m>
                <a:r>
                  <a:rPr lang="en-GB" sz="1600" dirty="0" smtClean="0">
                    <a:solidFill>
                      <a:schemeClr val="tx1"/>
                    </a:solidFill>
                  </a:rPr>
                  <a:t> What makes it </a:t>
                </a:r>
                <a:r>
                  <a:rPr lang="en-GB" sz="1600" i="1" dirty="0" smtClean="0">
                    <a:solidFill>
                      <a:schemeClr val="tx1"/>
                    </a:solidFill>
                  </a:rPr>
                  <a:t>computationally binding</a:t>
                </a:r>
                <a:r>
                  <a:rPr lang="en-GB" sz="1600" dirty="0" smtClean="0">
                    <a:solidFill>
                      <a:schemeClr val="tx1"/>
                    </a:solidFill>
                  </a:rPr>
                  <a:t> is the </a:t>
                </a:r>
                <a:r>
                  <a:rPr lang="en-GB" sz="1600" i="1" dirty="0" smtClean="0">
                    <a:solidFill>
                      <a:schemeClr val="tx1"/>
                    </a:solidFill>
                  </a:rPr>
                  <a:t>NUMS hypothesis</a:t>
                </a:r>
                <a:r>
                  <a:rPr lang="en-GB" sz="1600" dirty="0" smtClean="0">
                    <a:solidFill>
                      <a:schemeClr val="tx1"/>
                    </a:solidFill>
                  </a:rPr>
                  <a:t> on generators G, H. </a:t>
                </a:r>
                <a:endParaRPr lang="en-GB" sz="1600" dirty="0">
                  <a:solidFill>
                    <a:schemeClr val="tx1"/>
                  </a:solidFill>
                </a:endParaRPr>
              </a:p>
              <a:p>
                <a:pPr marL="285750" indent="-285750">
                  <a:lnSpc>
                    <a:spcPct val="100000"/>
                  </a:lnSpc>
                  <a:buClrTx/>
                  <a:buSzTx/>
                  <a:buFont typeface="Arial" charset="0"/>
                  <a:buChar char="•"/>
                  <a:defRPr/>
                </a:pPr>
                <a:endParaRPr lang="en-GB" sz="1600" dirty="0">
                  <a:solidFill>
                    <a:schemeClr val="tx1"/>
                  </a:solidFill>
                </a:endParaRPr>
              </a:p>
              <a:p>
                <a:pPr marL="285750" indent="-285750">
                  <a:lnSpc>
                    <a:spcPct val="100000"/>
                  </a:lnSpc>
                  <a:buClrTx/>
                  <a:buSzTx/>
                  <a:buFont typeface="Arial" charset="0"/>
                  <a:buChar char="•"/>
                </a:pPr>
                <a:endParaRPr lang="en-GB" dirty="0" smtClean="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692289"/>
                <a:ext cx="8520600" cy="3970927"/>
              </a:xfrm>
              <a:blipFill rotWithShape="0">
                <a:blip r:embed="rId3"/>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17</a:t>
            </a:fld>
            <a:endParaRPr lang="nb-NO"/>
          </a:p>
        </p:txBody>
      </p:sp>
      <mc:AlternateContent xmlns:mc="http://schemas.openxmlformats.org/markup-compatibility/2006" xmlns:a14="http://schemas.microsoft.com/office/drawing/2010/main">
        <mc:Choice Requires="a14">
          <p:sp>
            <p:nvSpPr>
              <p:cNvPr id="5" name="CasellaDiTesto 4"/>
              <p:cNvSpPr txBox="1"/>
              <p:nvPr/>
            </p:nvSpPr>
            <p:spPr>
              <a:xfrm>
                <a:off x="1482291" y="2768600"/>
                <a:ext cx="269508"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it-IT" sz="1200" b="0" i="1" smtClean="0">
                          <a:latin typeface="Cambria Math" charset="0"/>
                        </a:rPr>
                        <m:t>?</m:t>
                      </m:r>
                    </m:oMath>
                  </m:oMathPara>
                </a14:m>
                <a:endParaRPr lang="en-GB" sz="1200" dirty="0"/>
              </a:p>
            </p:txBody>
          </p:sp>
        </mc:Choice>
        <mc:Fallback xmlns="">
          <p:sp>
            <p:nvSpPr>
              <p:cNvPr id="5" name="CasellaDiTesto 4"/>
              <p:cNvSpPr txBox="1">
                <a:spLocks noRot="1" noChangeAspect="1" noMove="1" noResize="1" noEditPoints="1" noAdjustHandles="1" noChangeArrowheads="1" noChangeShapeType="1" noTextEdit="1"/>
              </p:cNvSpPr>
              <p:nvPr/>
            </p:nvSpPr>
            <p:spPr>
              <a:xfrm>
                <a:off x="1482291" y="2768600"/>
                <a:ext cx="269508" cy="276999"/>
              </a:xfrm>
              <a:prstGeom prst="rect">
                <a:avLst/>
              </a:prstGeom>
              <a:blipFill rotWithShape="0">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682090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349348"/>
            <a:ext cx="8520600" cy="572700"/>
          </a:xfrm>
          <a:prstGeom prst="rect">
            <a:avLst/>
          </a:prstGeom>
        </p:spPr>
        <p:txBody>
          <a:bodyPr spcFirstLastPara="1" wrap="square" lIns="91425" tIns="91425" rIns="91425" bIns="91425" anchor="t" anchorCtr="0">
            <a:noAutofit/>
          </a:bodyPr>
          <a:lstStyle/>
          <a:p>
            <a:pPr marL="0" lvl="0" indent="0" algn="l" rtl="0">
              <a:lnSpc>
                <a:spcPct val="95815"/>
              </a:lnSpc>
              <a:spcBef>
                <a:spcPts val="0"/>
              </a:spcBef>
              <a:spcAft>
                <a:spcPts val="0"/>
              </a:spcAft>
              <a:buClr>
                <a:schemeClr val="dk1"/>
              </a:buClr>
              <a:buFont typeface="Arial"/>
              <a:buNone/>
            </a:pPr>
            <a:r>
              <a:rPr lang="it" sz="2400">
                <a:solidFill>
                  <a:srgbClr val="FF7F00"/>
                </a:solidFill>
              </a:rPr>
              <a:t>NUMS generators</a:t>
            </a:r>
            <a:endParaRPr sz="2400" dirty="0"/>
          </a:p>
          <a:p>
            <a:pPr marL="0" lvl="0" indent="0" algn="l" rtl="0">
              <a:spcBef>
                <a:spcPts val="0"/>
              </a:spcBef>
              <a:spcAft>
                <a:spcPts val="0"/>
              </a:spcAft>
              <a:buNone/>
            </a:pPr>
            <a:endParaRPr sz="2400" dirty="0"/>
          </a:p>
        </p:txBody>
      </p:sp>
      <mc:AlternateContent xmlns:mc="http://schemas.openxmlformats.org/markup-compatibility/2006">
        <mc:Choice xmlns:a14="http://schemas.microsoft.com/office/drawing/2010/main" Requires="a14">
          <p:sp>
            <p:nvSpPr>
              <p:cNvPr id="83" name="Google Shape;83;p17"/>
              <p:cNvSpPr txBox="1">
                <a:spLocks noGrp="1"/>
              </p:cNvSpPr>
              <p:nvPr>
                <p:ph type="body" idx="1"/>
              </p:nvPr>
            </p:nvSpPr>
            <p:spPr>
              <a:xfrm>
                <a:off x="311700" y="922049"/>
                <a:ext cx="8520600" cy="3741167"/>
              </a:xfrm>
              <a:prstGeom prst="rect">
                <a:avLst/>
              </a:prstGeom>
            </p:spPr>
            <p:txBody>
              <a:bodyPr spcFirstLastPara="1" wrap="square" lIns="91425" tIns="91425" rIns="91425" bIns="91425" anchor="t" anchorCtr="0">
                <a:noAutofit/>
              </a:bodyPr>
              <a:lstStyle/>
              <a:p>
                <a:pPr marL="0" lvl="0" indent="0" algn="l" rtl="0">
                  <a:lnSpc>
                    <a:spcPct val="122104"/>
                  </a:lnSpc>
                  <a:spcBef>
                    <a:spcPts val="0"/>
                  </a:spcBef>
                  <a:spcAft>
                    <a:spcPts val="0"/>
                  </a:spcAft>
                  <a:buNone/>
                </a:pPr>
                <a:r>
                  <a:rPr lang="it" dirty="0">
                    <a:solidFill>
                      <a:schemeClr val="dk1"/>
                    </a:solidFill>
                  </a:rPr>
                  <a:t>Generators involved within Pedersen commitment</a:t>
                </a:r>
                <a:r>
                  <a:rPr lang="it" dirty="0" smtClean="0">
                    <a:solidFill>
                      <a:schemeClr val="dk1"/>
                    </a:solidFill>
                  </a:rPr>
                  <a:t>:</a:t>
                </a:r>
                <a:endParaRPr dirty="0">
                  <a:solidFill>
                    <a:schemeClr val="dk1"/>
                  </a:solidFill>
                </a:endParaRPr>
              </a:p>
              <a:p>
                <a:pPr lvl="0" algn="l" rtl="0">
                  <a:lnSpc>
                    <a:spcPct val="119266"/>
                  </a:lnSpc>
                  <a:spcBef>
                    <a:spcPts val="0"/>
                  </a:spcBef>
                  <a:spcAft>
                    <a:spcPts val="0"/>
                  </a:spcAft>
                  <a:buSzPts val="1800"/>
                  <a:buFont typeface="Arial" charset="0"/>
                  <a:buChar char="•"/>
                </a:pPr>
                <a:r>
                  <a:rPr lang="it" b="1" dirty="0">
                    <a:solidFill>
                      <a:schemeClr val="dk1"/>
                    </a:solidFill>
                  </a:rPr>
                  <a:t>G</a:t>
                </a:r>
                <a:r>
                  <a:rPr lang="it" dirty="0">
                    <a:solidFill>
                      <a:schemeClr val="dk1"/>
                    </a:solidFill>
                  </a:rPr>
                  <a:t>: generator specified as part of the parameters of the</a:t>
                </a:r>
                <a:r>
                  <a:rPr lang="it" dirty="0">
                    <a:solidFill>
                      <a:schemeClr val="dk1"/>
                    </a:solidFill>
                    <a:latin typeface="Times New Roman"/>
                    <a:ea typeface="Times New Roman"/>
                    <a:cs typeface="Times New Roman"/>
                    <a:sym typeface="Times New Roman"/>
                  </a:rPr>
                  <a:t> </a:t>
                </a:r>
                <a:r>
                  <a:rPr lang="it" dirty="0">
                    <a:solidFill>
                      <a:schemeClr val="dk1"/>
                    </a:solidFill>
                  </a:rPr>
                  <a:t>secp256k1 curve that Bitcoin uses.</a:t>
                </a:r>
                <a:endParaRPr dirty="0">
                  <a:solidFill>
                    <a:schemeClr val="dk1"/>
                  </a:solidFill>
                </a:endParaRPr>
              </a:p>
              <a:p>
                <a:pPr lvl="0" algn="l" rtl="0">
                  <a:lnSpc>
                    <a:spcPct val="122104"/>
                  </a:lnSpc>
                  <a:spcBef>
                    <a:spcPts val="0"/>
                  </a:spcBef>
                  <a:spcAft>
                    <a:spcPts val="0"/>
                  </a:spcAft>
                  <a:buClr>
                    <a:schemeClr val="dk1"/>
                  </a:buClr>
                  <a:buSzPts val="1800"/>
                  <a:buFont typeface="Arial" charset="0"/>
                  <a:buChar char="•"/>
                </a:pPr>
                <a:r>
                  <a:rPr lang="it" b="1" dirty="0">
                    <a:solidFill>
                      <a:schemeClr val="dk1"/>
                    </a:solidFill>
                  </a:rPr>
                  <a:t>H</a:t>
                </a:r>
                <a:r>
                  <a:rPr lang="it" dirty="0">
                    <a:solidFill>
                      <a:schemeClr val="dk1"/>
                    </a:solidFill>
                  </a:rPr>
                  <a:t>: not part of the secp256k1 specification.</a:t>
                </a:r>
                <a:endParaRPr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Required to be a random point on the curve, </a:t>
                </a:r>
                <a:r>
                  <a:rPr lang="it" sz="1600" dirty="0" smtClean="0">
                    <a:solidFill>
                      <a:schemeClr val="dk1"/>
                    </a:solidFill>
                  </a:rPr>
                  <a:t>just </a:t>
                </a:r>
                <a:r>
                  <a:rPr lang="it" sz="1600" dirty="0">
                    <a:solidFill>
                      <a:schemeClr val="dk1"/>
                    </a:solidFill>
                  </a:rPr>
                  <a:t>random</a:t>
                </a:r>
                <a:r>
                  <a:rPr lang="it" sz="1600" dirty="0">
                    <a:solidFill>
                      <a:schemeClr val="dk1"/>
                    </a:solidFill>
                    <a:latin typeface="Times New Roman"/>
                    <a:ea typeface="Times New Roman"/>
                    <a:cs typeface="Times New Roman"/>
                    <a:sym typeface="Times New Roman"/>
                  </a:rPr>
                  <a:t> </a:t>
                </a:r>
                <a:r>
                  <a:rPr lang="it" sz="1600" dirty="0" smtClean="0">
                    <a:solidFill>
                      <a:schemeClr val="dk1"/>
                    </a:solidFill>
                  </a:rPr>
                  <a:t>not</a:t>
                </a:r>
                <a:r>
                  <a:rPr lang="it-IT" sz="1600" dirty="0" smtClean="0">
                    <a:solidFill>
                      <a:schemeClr val="dk1"/>
                    </a:solidFill>
                  </a:rPr>
                  <a:t> </a:t>
                </a:r>
                <a:r>
                  <a:rPr lang="it" sz="1600" dirty="0" smtClean="0">
                    <a:solidFill>
                      <a:schemeClr val="dk1"/>
                    </a:solidFill>
                  </a:rPr>
                  <a:t>enough</a:t>
                </a:r>
                <a:r>
                  <a:rPr lang="it" sz="1600" dirty="0">
                    <a:solidFill>
                      <a:schemeClr val="dk1"/>
                    </a:solidFill>
                  </a:rPr>
                  <a:t>. </a:t>
                </a:r>
                <a:endParaRPr lang="it-IT" sz="1600" dirty="0" smtClean="0">
                  <a:solidFill>
                    <a:schemeClr val="dk1"/>
                  </a:solidFill>
                </a:endParaRPr>
              </a:p>
              <a:p>
                <a:pPr marL="584200" lvl="1" indent="0" algn="l" rtl="0">
                  <a:lnSpc>
                    <a:spcPct val="120481"/>
                  </a:lnSpc>
                  <a:spcBef>
                    <a:spcPts val="0"/>
                  </a:spcBef>
                  <a:spcAft>
                    <a:spcPts val="0"/>
                  </a:spcAft>
                  <a:buClr>
                    <a:schemeClr val="dk1"/>
                  </a:buClr>
                  <a:buSzPts val="1600"/>
                  <a:buNone/>
                </a:pPr>
                <a:r>
                  <a:rPr lang="it-IT" sz="1600" dirty="0">
                    <a:solidFill>
                      <a:schemeClr val="dk1"/>
                    </a:solidFill>
                  </a:rPr>
                  <a:t>	</a:t>
                </a:r>
                <a:r>
                  <a:rPr lang="it" sz="1600" dirty="0" smtClean="0">
                    <a:solidFill>
                      <a:schemeClr val="dk1"/>
                    </a:solidFill>
                  </a:rPr>
                  <a:t>It </a:t>
                </a:r>
                <a:r>
                  <a:rPr lang="it" sz="1600" dirty="0">
                    <a:solidFill>
                      <a:schemeClr val="dk1"/>
                    </a:solidFill>
                  </a:rPr>
                  <a:t>wouldn’t be secure, at least against</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the person throwing it in.</a:t>
                </a:r>
                <a:endParaRPr sz="1600"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An evil designer could possibly choose H in such a way that he</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knows its ECDL wrt G, i.e. he knows </a:t>
                </a:r>
                <a:r>
                  <a:rPr lang="it" sz="1600" b="1" dirty="0">
                    <a:solidFill>
                      <a:schemeClr val="dk1"/>
                    </a:solidFill>
                  </a:rPr>
                  <a:t>r</a:t>
                </a:r>
                <a:r>
                  <a:rPr lang="it" sz="1600" b="1" baseline="-25000" dirty="0">
                    <a:solidFill>
                      <a:schemeClr val="dk1"/>
                    </a:solidFill>
                  </a:rPr>
                  <a:t>H</a:t>
                </a:r>
                <a:r>
                  <a:rPr lang="it" sz="1600" dirty="0">
                    <a:solidFill>
                      <a:schemeClr val="dk1"/>
                    </a:solidFill>
                  </a:rPr>
                  <a:t> such</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that:</a:t>
                </a:r>
                <a:endParaRPr sz="1600" dirty="0">
                  <a:solidFill>
                    <a:schemeClr val="dk1"/>
                  </a:solidFill>
                </a:endParaRPr>
              </a:p>
              <a:p>
                <a:pPr marL="0" lvl="0" indent="457200" algn="ctr" rtl="0">
                  <a:lnSpc>
                    <a:spcPct val="120481"/>
                  </a:lnSpc>
                  <a:spcBef>
                    <a:spcPts val="0"/>
                  </a:spcBef>
                  <a:spcAft>
                    <a:spcPts val="0"/>
                  </a:spcAft>
                  <a:buNone/>
                </a:pPr>
                <a14:m>
                  <m:oMathPara xmlns:m="http://schemas.openxmlformats.org/officeDocument/2006/math">
                    <m:oMathParaPr>
                      <m:jc m:val="centerGroup"/>
                    </m:oMathParaPr>
                    <m:oMath xmlns:m="http://schemas.openxmlformats.org/officeDocument/2006/math">
                      <m:r>
                        <a:rPr lang="it" sz="1600" b="1" i="1" dirty="0" smtClean="0">
                          <a:solidFill>
                            <a:schemeClr val="dk1"/>
                          </a:solidFill>
                          <a:latin typeface="Cambria Math" charset="0"/>
                        </a:rPr>
                        <m:t>𝑯</m:t>
                      </m:r>
                      <m:r>
                        <a:rPr lang="it" sz="1600" b="1" i="1" dirty="0" smtClean="0">
                          <a:solidFill>
                            <a:schemeClr val="dk1"/>
                          </a:solidFill>
                          <a:latin typeface="Cambria Math" charset="0"/>
                        </a:rPr>
                        <m:t> = </m:t>
                      </m:r>
                      <m:r>
                        <a:rPr lang="it" sz="1600" b="1" i="1" dirty="0" smtClean="0">
                          <a:solidFill>
                            <a:schemeClr val="dk1"/>
                          </a:solidFill>
                          <a:latin typeface="Cambria Math" charset="0"/>
                        </a:rPr>
                        <m:t>𝒓𝑯𝑮</m:t>
                      </m:r>
                    </m:oMath>
                  </m:oMathPara>
                </a14:m>
                <a:endParaRPr sz="1600" b="1" dirty="0">
                  <a:solidFill>
                    <a:schemeClr val="dk1"/>
                  </a:solidFill>
                </a:endParaRPr>
              </a:p>
              <a:p>
                <a:pPr marL="914400" lvl="0"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Thus he could possibly </a:t>
                </a:r>
                <a:r>
                  <a:rPr lang="it-IT" sz="1600" dirty="0" smtClean="0">
                    <a:solidFill>
                      <a:schemeClr val="dk1"/>
                    </a:solidFill>
                  </a:rPr>
                  <a:t>open the </a:t>
                </a:r>
                <a:r>
                  <a:rPr lang="it" sz="1600" dirty="0" smtClean="0">
                    <a:solidFill>
                      <a:schemeClr val="dk1"/>
                    </a:solidFill>
                  </a:rPr>
                  <a:t>commitment</a:t>
                </a:r>
                <a:r>
                  <a:rPr lang="it" sz="1600" dirty="0" smtClean="0">
                    <a:solidFill>
                      <a:schemeClr val="dk1"/>
                    </a:solidFill>
                    <a:latin typeface="Times New Roman"/>
                    <a:ea typeface="Times New Roman"/>
                    <a:cs typeface="Times New Roman"/>
                    <a:sym typeface="Times New Roman"/>
                  </a:rPr>
                  <a:t> </a:t>
                </a:r>
                <a:r>
                  <a:rPr lang="it-IT" sz="1600" dirty="0" smtClean="0">
                    <a:solidFill>
                      <a:schemeClr val="dk1"/>
                    </a:solidFill>
                  </a:rPr>
                  <a:t>to a </a:t>
                </a:r>
                <a:r>
                  <a:rPr lang="it-IT" sz="1600" dirty="0" err="1" smtClean="0">
                    <a:solidFill>
                      <a:schemeClr val="dk1"/>
                    </a:solidFill>
                  </a:rPr>
                  <a:t>different</a:t>
                </a:r>
                <a:r>
                  <a:rPr lang="it-IT" sz="1600" dirty="0" smtClean="0">
                    <a:solidFill>
                      <a:schemeClr val="dk1"/>
                    </a:solidFill>
                  </a:rPr>
                  <a:t> </a:t>
                </a:r>
                <a:r>
                  <a:rPr lang="it-IT" sz="1600" dirty="0" err="1" smtClean="0">
                    <a:solidFill>
                      <a:schemeClr val="dk1"/>
                    </a:solidFill>
                  </a:rPr>
                  <a:t>value</a:t>
                </a:r>
                <a:r>
                  <a:rPr lang="it" sz="1600" dirty="0" smtClean="0">
                    <a:solidFill>
                      <a:schemeClr val="dk1"/>
                    </a:solidFill>
                  </a:rPr>
                  <a:t>, </a:t>
                </a:r>
                <a:r>
                  <a:rPr lang="it" sz="1600" dirty="0">
                    <a:solidFill>
                      <a:schemeClr val="dk1"/>
                    </a:solidFill>
                  </a:rPr>
                  <a:t>tampering with the </a:t>
                </a:r>
                <a:r>
                  <a:rPr lang="it" sz="1600" b="1" dirty="0">
                    <a:solidFill>
                      <a:schemeClr val="dk1"/>
                    </a:solidFill>
                  </a:rPr>
                  <a:t>binding </a:t>
                </a:r>
                <a:r>
                  <a:rPr lang="it" sz="1600" b="1" dirty="0" smtClean="0">
                    <a:solidFill>
                      <a:schemeClr val="dk1"/>
                    </a:solidFill>
                  </a:rPr>
                  <a:t>property</a:t>
                </a:r>
                <a:r>
                  <a:rPr lang="it-IT" sz="1600" dirty="0" smtClean="0">
                    <a:solidFill>
                      <a:schemeClr val="dk1"/>
                    </a:solidFill>
                  </a:rPr>
                  <a:t>, </a:t>
                </a:r>
                <a:r>
                  <a:rPr lang="it-IT" sz="1600" dirty="0" err="1" smtClean="0">
                    <a:solidFill>
                      <a:schemeClr val="dk1"/>
                    </a:solidFill>
                  </a:rPr>
                  <a:t>possibly</a:t>
                </a:r>
                <a:r>
                  <a:rPr lang="it-IT" sz="1600" dirty="0" smtClean="0">
                    <a:solidFill>
                      <a:schemeClr val="dk1"/>
                    </a:solidFill>
                  </a:rPr>
                  <a:t> </a:t>
                </a:r>
                <a:r>
                  <a:rPr lang="it-IT" sz="1600" dirty="0" err="1" smtClean="0">
                    <a:solidFill>
                      <a:schemeClr val="dk1"/>
                    </a:solidFill>
                  </a:rPr>
                  <a:t>inflating</a:t>
                </a:r>
                <a:r>
                  <a:rPr lang="it-IT" sz="1600" dirty="0" smtClean="0">
                    <a:solidFill>
                      <a:schemeClr val="dk1"/>
                    </a:solidFill>
                  </a:rPr>
                  <a:t> the </a:t>
                </a:r>
                <a:r>
                  <a:rPr lang="it-IT" sz="1600" dirty="0" err="1" smtClean="0">
                    <a:solidFill>
                      <a:schemeClr val="dk1"/>
                    </a:solidFill>
                  </a:rPr>
                  <a:t>currency</a:t>
                </a:r>
                <a:r>
                  <a:rPr lang="it" sz="1600" dirty="0" smtClean="0">
                    <a:solidFill>
                      <a:schemeClr val="dk1"/>
                    </a:solidFill>
                  </a:rPr>
                  <a:t>.</a:t>
                </a:r>
                <a:endParaRPr sz="1600" b="1" dirty="0">
                  <a:solidFill>
                    <a:schemeClr val="dk1"/>
                  </a:solidFill>
                </a:endParaRPr>
              </a:p>
              <a:p>
                <a:pPr marL="0" lvl="0" indent="0" algn="l" rtl="0">
                  <a:lnSpc>
                    <a:spcPct val="119266"/>
                  </a:lnSpc>
                  <a:spcBef>
                    <a:spcPts val="0"/>
                  </a:spcBef>
                  <a:spcAft>
                    <a:spcPts val="0"/>
                  </a:spcAft>
                  <a:buNone/>
                </a:pPr>
                <a:endParaRPr sz="1600" dirty="0">
                  <a:solidFill>
                    <a:schemeClr val="dk1"/>
                  </a:solidFill>
                </a:endParaRPr>
              </a:p>
            </p:txBody>
          </p:sp>
        </mc:Choice>
        <mc:Fallback>
          <p:sp>
            <p:nvSpPr>
              <p:cNvPr id="83" name="Google Shape;83;p17"/>
              <p:cNvSpPr txBox="1">
                <a:spLocks noGrp="1" noRot="1" noChangeAspect="1" noMove="1" noResize="1" noEditPoints="1" noAdjustHandles="1" noChangeArrowheads="1" noChangeShapeType="1" noTextEdit="1"/>
              </p:cNvSpPr>
              <p:nvPr>
                <p:ph type="body" idx="1"/>
              </p:nvPr>
            </p:nvSpPr>
            <p:spPr>
              <a:xfrm>
                <a:off x="311700" y="922049"/>
                <a:ext cx="8520600" cy="3741167"/>
              </a:xfrm>
              <a:prstGeom prst="rect">
                <a:avLst/>
              </a:prstGeom>
              <a:blipFill rotWithShape="0">
                <a:blip r:embed="rId3"/>
                <a:stretch>
                  <a:fillRect l="-572"/>
                </a:stretch>
              </a:blipFill>
            </p:spPr>
            <p:txBody>
              <a:bodyPr/>
              <a:lstStyle/>
              <a:p>
                <a:r>
                  <a:rPr lang="it-IT">
                    <a:noFill/>
                  </a:rPr>
                  <a:t> </a:t>
                </a:r>
              </a:p>
            </p:txBody>
          </p:sp>
        </mc:Fallback>
      </mc:AlternateContent>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9" name="Google Shape;89;p18"/>
              <p:cNvSpPr txBox="1">
                <a:spLocks noGrp="1"/>
              </p:cNvSpPr>
              <p:nvPr>
                <p:ph type="body" idx="1"/>
              </p:nvPr>
            </p:nvSpPr>
            <p:spPr>
              <a:xfrm>
                <a:off x="311700" y="468275"/>
                <a:ext cx="8520600" cy="3878100"/>
              </a:xfrm>
              <a:prstGeom prst="rect">
                <a:avLst/>
              </a:prstGeom>
            </p:spPr>
            <p:txBody>
              <a:bodyPr spcFirstLastPara="1" wrap="square" lIns="91425" tIns="91425" rIns="91425" bIns="91425" anchor="t" anchorCtr="0">
                <a:noAutofit/>
              </a:bodyPr>
              <a:lstStyle/>
              <a:p>
                <a:pPr marL="0" lvl="0" indent="0" algn="l" rtl="0">
                  <a:lnSpc>
                    <a:spcPct val="140969"/>
                  </a:lnSpc>
                  <a:spcBef>
                    <a:spcPts val="0"/>
                  </a:spcBef>
                  <a:spcAft>
                    <a:spcPts val="0"/>
                  </a:spcAft>
                  <a:buNone/>
                </a:pPr>
                <a:r>
                  <a:rPr lang="it" sz="2000" dirty="0" smtClean="0">
                    <a:solidFill>
                      <a:srgbClr val="FF0000"/>
                    </a:solidFill>
                  </a:rPr>
                  <a:t>Example: possible attack in case of bad construction of H</a:t>
                </a:r>
                <a:endParaRPr lang="it" sz="2000" dirty="0">
                  <a:solidFill>
                    <a:srgbClr val="FF0000"/>
                  </a:solidFill>
                </a:endParaRPr>
              </a:p>
              <a:p>
                <a:pPr marL="0" lvl="0" indent="0" algn="ctr" rtl="0">
                  <a:lnSpc>
                    <a:spcPct val="140969"/>
                  </a:lnSpc>
                  <a:spcBef>
                    <a:spcPts val="0"/>
                  </a:spcBef>
                  <a:spcAft>
                    <a:spcPts val="0"/>
                  </a:spcAft>
                  <a:buNone/>
                </a:pPr>
                <a14:m>
                  <m:oMathPara xmlns:m="http://schemas.openxmlformats.org/officeDocument/2006/math">
                    <m:oMathParaPr>
                      <m:jc m:val="centerGroup"/>
                    </m:oMathParaPr>
                    <m:oMath xmlns:m="http://schemas.openxmlformats.org/officeDocument/2006/math">
                      <m:r>
                        <a:rPr lang="it" i="1" dirty="0" smtClean="0">
                          <a:solidFill>
                            <a:schemeClr val="dk1"/>
                          </a:solidFill>
                          <a:latin typeface="Cambria Math" charset="0"/>
                        </a:rPr>
                        <m:t>𝐶</m:t>
                      </m:r>
                      <m:r>
                        <a:rPr lang="it" i="1" dirty="0" smtClean="0">
                          <a:solidFill>
                            <a:schemeClr val="dk1"/>
                          </a:solidFill>
                          <a:latin typeface="Cambria Math" charset="0"/>
                        </a:rPr>
                        <m:t> = </m:t>
                      </m:r>
                      <m:r>
                        <a:rPr lang="it" i="1" dirty="0" smtClean="0">
                          <a:solidFill>
                            <a:schemeClr val="dk1"/>
                          </a:solidFill>
                          <a:latin typeface="Cambria Math" charset="0"/>
                        </a:rPr>
                        <m:t>𝑟𝐺</m:t>
                      </m:r>
                      <m:r>
                        <a:rPr lang="it" i="1" dirty="0" smtClean="0">
                          <a:solidFill>
                            <a:schemeClr val="dk1"/>
                          </a:solidFill>
                          <a:latin typeface="Cambria Math" charset="0"/>
                        </a:rPr>
                        <m:t> + </m:t>
                      </m:r>
                      <m:r>
                        <a:rPr lang="it" i="1" dirty="0" smtClean="0">
                          <a:solidFill>
                            <a:schemeClr val="dk1"/>
                          </a:solidFill>
                          <a:latin typeface="Cambria Math" charset="0"/>
                        </a:rPr>
                        <m:t>𝑣𝐻</m:t>
                      </m:r>
                      <m:r>
                        <a:rPr lang="it" i="1" dirty="0" smtClean="0">
                          <a:solidFill>
                            <a:schemeClr val="dk1"/>
                          </a:solidFill>
                          <a:latin typeface="Cambria Math" charset="0"/>
                        </a:rPr>
                        <m:t> = </m:t>
                      </m:r>
                      <m:r>
                        <a:rPr lang="it" i="1" dirty="0" smtClean="0">
                          <a:solidFill>
                            <a:schemeClr val="dk1"/>
                          </a:solidFill>
                          <a:latin typeface="Cambria Math" charset="0"/>
                        </a:rPr>
                        <m:t>𝑟𝐺</m:t>
                      </m:r>
                      <m:r>
                        <a:rPr lang="it" i="1" dirty="0" smtClean="0">
                          <a:solidFill>
                            <a:schemeClr val="dk1"/>
                          </a:solidFill>
                          <a:latin typeface="Cambria Math" charset="0"/>
                        </a:rPr>
                        <m:t> + </m:t>
                      </m:r>
                      <m:r>
                        <a:rPr lang="it" i="1" dirty="0" smtClean="0">
                          <a:solidFill>
                            <a:schemeClr val="dk1"/>
                          </a:solidFill>
                          <a:latin typeface="Cambria Math" charset="0"/>
                        </a:rPr>
                        <m:t>𝑣𝑟𝐻𝐺</m:t>
                      </m:r>
                    </m:oMath>
                  </m:oMathPara>
                </a14:m>
                <a:endParaRPr lang="it" dirty="0">
                  <a:solidFill>
                    <a:schemeClr val="dk1"/>
                  </a:solidFill>
                </a:endParaRPr>
              </a:p>
              <a:p>
                <a:pPr lvl="0" algn="l" rtl="0">
                  <a:lnSpc>
                    <a:spcPct val="119266"/>
                  </a:lnSpc>
                  <a:spcBef>
                    <a:spcPts val="0"/>
                  </a:spcBef>
                  <a:spcAft>
                    <a:spcPts val="0"/>
                  </a:spcAft>
                  <a:buClr>
                    <a:schemeClr val="dk1"/>
                  </a:buClr>
                  <a:buSzPts val="1800"/>
                  <a:buFont typeface="Arial" charset="0"/>
                  <a:buChar char="•"/>
                </a:pPr>
                <a:r>
                  <a:rPr lang="it" dirty="0">
                    <a:solidFill>
                      <a:schemeClr val="dk1"/>
                    </a:solidFill>
                  </a:rPr>
                  <a:t>The attacker constructs a commitment to </a:t>
                </a:r>
                <a14:m>
                  <m:oMath xmlns:m="http://schemas.openxmlformats.org/officeDocument/2006/math">
                    <m:r>
                      <a:rPr lang="it" i="1" dirty="0" smtClean="0">
                        <a:solidFill>
                          <a:schemeClr val="dk1"/>
                        </a:solidFill>
                        <a:latin typeface="Cambria Math" charset="0"/>
                      </a:rPr>
                      <m:t>𝑣</m:t>
                    </m:r>
                  </m:oMath>
                </a14:m>
                <a:r>
                  <a:rPr lang="it" dirty="0" smtClean="0">
                    <a:solidFill>
                      <a:schemeClr val="dk1"/>
                    </a:solidFill>
                  </a:rPr>
                  <a:t> </a:t>
                </a:r>
                <a14:m>
                  <m:oMath xmlns:m="http://schemas.openxmlformats.org/officeDocument/2006/math">
                    <m:r>
                      <a:rPr lang="it" i="1" dirty="0" smtClean="0">
                        <a:solidFill>
                          <a:schemeClr val="dk1"/>
                        </a:solidFill>
                        <a:latin typeface="Cambria Math" charset="0"/>
                      </a:rPr>
                      <m:t>=2</m:t>
                    </m:r>
                  </m:oMath>
                </a14:m>
                <a:r>
                  <a:rPr lang="it" dirty="0">
                    <a:solidFill>
                      <a:schemeClr val="dk1"/>
                    </a:solidFill>
                  </a:rPr>
                  <a:t>.      </a:t>
                </a:r>
                <a14:m>
                  <m:oMath xmlns:m="http://schemas.openxmlformats.org/officeDocument/2006/math">
                    <m:r>
                      <a:rPr lang="it" i="1" dirty="0" smtClean="0">
                        <a:solidFill>
                          <a:schemeClr val="dk1"/>
                        </a:solidFill>
                        <a:latin typeface="Cambria Math" charset="0"/>
                      </a:rPr>
                      <m:t>⇒      </m:t>
                    </m:r>
                    <m:r>
                      <a:rPr lang="it" i="1" dirty="0" smtClean="0">
                        <a:solidFill>
                          <a:schemeClr val="dk1"/>
                        </a:solidFill>
                        <a:latin typeface="Cambria Math" charset="0"/>
                      </a:rPr>
                      <m:t>𝐶</m:t>
                    </m:r>
                    <m:r>
                      <a:rPr lang="it" i="1" dirty="0" smtClean="0">
                        <a:solidFill>
                          <a:schemeClr val="dk1"/>
                        </a:solidFill>
                        <a:latin typeface="Cambria Math" charset="0"/>
                      </a:rPr>
                      <m:t>(2) = </m:t>
                    </m:r>
                    <m:r>
                      <a:rPr lang="it" i="1" dirty="0" smtClean="0">
                        <a:solidFill>
                          <a:schemeClr val="dk1"/>
                        </a:solidFill>
                        <a:latin typeface="Cambria Math" charset="0"/>
                      </a:rPr>
                      <m:t>𝑟𝐺</m:t>
                    </m:r>
                    <m:r>
                      <a:rPr lang="it" i="1" dirty="0" smtClean="0">
                        <a:solidFill>
                          <a:schemeClr val="dk1"/>
                        </a:solidFill>
                        <a:latin typeface="Cambria Math" charset="0"/>
                      </a:rPr>
                      <m:t> + 2</m:t>
                    </m:r>
                    <m:r>
                      <a:rPr lang="it" i="1" dirty="0" smtClean="0">
                        <a:solidFill>
                          <a:schemeClr val="dk1"/>
                        </a:solidFill>
                        <a:latin typeface="Cambria Math" charset="0"/>
                      </a:rPr>
                      <m:t>𝐻</m:t>
                    </m:r>
                  </m:oMath>
                </a14:m>
                <a:endParaRPr lang="it" dirty="0">
                  <a:solidFill>
                    <a:schemeClr val="dk1"/>
                  </a:solidFill>
                </a:endParaRPr>
              </a:p>
              <a:p>
                <a:pPr lvl="0" algn="l" rtl="0">
                  <a:lnSpc>
                    <a:spcPct val="119266"/>
                  </a:lnSpc>
                  <a:spcBef>
                    <a:spcPts val="0"/>
                  </a:spcBef>
                  <a:spcAft>
                    <a:spcPts val="0"/>
                  </a:spcAft>
                  <a:buClr>
                    <a:schemeClr val="dk1"/>
                  </a:buClr>
                  <a:buSzPts val="1800"/>
                  <a:buFont typeface="Arial" charset="0"/>
                  <a:buChar char="•"/>
                </a:pPr>
                <a:r>
                  <a:rPr lang="it" dirty="0">
                    <a:solidFill>
                      <a:schemeClr val="dk1"/>
                    </a:solidFill>
                  </a:rPr>
                  <a:t>Then he decides to make the same commitment commit to </a:t>
                </a:r>
                <a14:m>
                  <m:oMath xmlns:m="http://schemas.openxmlformats.org/officeDocument/2006/math">
                    <m:r>
                      <a:rPr lang="it" i="1" dirty="0" smtClean="0">
                        <a:solidFill>
                          <a:schemeClr val="dk1"/>
                        </a:solidFill>
                        <a:latin typeface="Cambria Math" charset="0"/>
                      </a:rPr>
                      <m:t>𝑣</m:t>
                    </m:r>
                    <m:r>
                      <a:rPr lang="it" i="1" dirty="0" smtClean="0">
                        <a:solidFill>
                          <a:schemeClr val="dk1"/>
                        </a:solidFill>
                        <a:latin typeface="Cambria Math" charset="0"/>
                      </a:rPr>
                      <m:t> = 3</m:t>
                    </m:r>
                  </m:oMath>
                </a14:m>
                <a:r>
                  <a:rPr lang="it" dirty="0">
                    <a:solidFill>
                      <a:schemeClr val="dk1"/>
                    </a:solidFill>
                  </a:rPr>
                  <a:t>.</a:t>
                </a:r>
              </a:p>
              <a:p>
                <a:pPr marL="0" lvl="0" indent="457200" algn="l" rtl="0">
                  <a:lnSpc>
                    <a:spcPct val="122104"/>
                  </a:lnSpc>
                  <a:spcBef>
                    <a:spcPts val="0"/>
                  </a:spcBef>
                  <a:spcAft>
                    <a:spcPts val="0"/>
                  </a:spcAft>
                  <a:buNone/>
                </a:pPr>
                <a14:m>
                  <m:oMath xmlns:m="http://schemas.openxmlformats.org/officeDocument/2006/math">
                    <m:r>
                      <a:rPr lang="it" i="1" dirty="0" smtClean="0">
                        <a:solidFill>
                          <a:schemeClr val="dk1"/>
                        </a:solidFill>
                        <a:latin typeface="Cambria Math" charset="0"/>
                      </a:rPr>
                      <m:t>⇒</m:t>
                    </m:r>
                  </m:oMath>
                </a14:m>
                <a:r>
                  <a:rPr lang="it" dirty="0">
                    <a:solidFill>
                      <a:schemeClr val="dk1"/>
                    </a:solidFill>
                  </a:rPr>
                  <a:t>	</a:t>
                </a:r>
                <a14:m>
                  <m:oMath xmlns:m="http://schemas.openxmlformats.org/officeDocument/2006/math">
                    <m:r>
                      <a:rPr lang="it" i="1" dirty="0" smtClean="0">
                        <a:solidFill>
                          <a:schemeClr val="dk1"/>
                        </a:solidFill>
                        <a:latin typeface="Cambria Math" charset="0"/>
                      </a:rPr>
                      <m:t>𝐶</m:t>
                    </m:r>
                    <m:d>
                      <m:dPr>
                        <m:ctrlPr>
                          <a:rPr lang="it" i="1" dirty="0" smtClean="0">
                            <a:solidFill>
                              <a:schemeClr val="dk1"/>
                            </a:solidFill>
                            <a:latin typeface="Cambria Math" charset="0"/>
                          </a:rPr>
                        </m:ctrlPr>
                      </m:dPr>
                      <m:e>
                        <m:r>
                          <a:rPr lang="it" i="1" dirty="0" smtClean="0">
                            <a:solidFill>
                              <a:schemeClr val="dk1"/>
                            </a:solidFill>
                            <a:latin typeface="Cambria Math" charset="0"/>
                          </a:rPr>
                          <m:t>2</m:t>
                        </m:r>
                      </m:e>
                    </m:d>
                    <m:r>
                      <a:rPr lang="it" i="1" dirty="0" smtClean="0">
                        <a:solidFill>
                          <a:schemeClr val="dk1"/>
                        </a:solidFill>
                        <a:latin typeface="Cambria Math" charset="0"/>
                      </a:rPr>
                      <m:t>= </m:t>
                    </m:r>
                    <m:d>
                      <m:dPr>
                        <m:ctrlPr>
                          <a:rPr lang="it" i="1" dirty="0" smtClean="0">
                            <a:solidFill>
                              <a:schemeClr val="dk1"/>
                            </a:solidFill>
                            <a:latin typeface="Cambria Math" charset="0"/>
                          </a:rPr>
                        </m:ctrlPr>
                      </m:dPr>
                      <m:e>
                        <m:r>
                          <a:rPr lang="it" i="1" dirty="0" smtClean="0">
                            <a:solidFill>
                              <a:schemeClr val="dk1"/>
                            </a:solidFill>
                            <a:latin typeface="Cambria Math" charset="0"/>
                          </a:rPr>
                          <m:t>𝑟</m:t>
                        </m:r>
                        <m:r>
                          <a:rPr lang="it" i="1" dirty="0" smtClean="0">
                            <a:solidFill>
                              <a:schemeClr val="dk1"/>
                            </a:solidFill>
                            <a:latin typeface="Cambria Math" charset="0"/>
                          </a:rPr>
                          <m:t> + 2</m:t>
                        </m:r>
                        <m:r>
                          <a:rPr lang="it" i="1" dirty="0" smtClean="0">
                            <a:solidFill>
                              <a:schemeClr val="dk1"/>
                            </a:solidFill>
                            <a:latin typeface="Cambria Math" charset="0"/>
                          </a:rPr>
                          <m:t>𝑟𝐻</m:t>
                        </m:r>
                      </m:e>
                    </m:d>
                    <m:r>
                      <a:rPr lang="it" i="1" dirty="0">
                        <a:solidFill>
                          <a:schemeClr val="dk1"/>
                        </a:solidFill>
                        <a:latin typeface="Cambria Math" charset="0"/>
                      </a:rPr>
                      <m:t>𝐺</m:t>
                    </m:r>
                  </m:oMath>
                </a14:m>
                <a:endParaRPr lang="it" dirty="0">
                  <a:solidFill>
                    <a:schemeClr val="dk1"/>
                  </a:solidFill>
                </a:endParaRPr>
              </a:p>
              <a:p>
                <a:pPr marL="0" lvl="0" indent="457200" algn="l" rtl="0">
                  <a:lnSpc>
                    <a:spcPct val="122104"/>
                  </a:lnSpc>
                  <a:spcBef>
                    <a:spcPts val="0"/>
                  </a:spcBef>
                  <a:spcAft>
                    <a:spcPts val="0"/>
                  </a:spcAft>
                  <a:buNone/>
                </a:pPr>
                <a14:m>
                  <m:oMath xmlns:m="http://schemas.openxmlformats.org/officeDocument/2006/math">
                    <m:r>
                      <a:rPr lang="it" i="1" dirty="0" smtClean="0">
                        <a:solidFill>
                          <a:schemeClr val="dk1"/>
                        </a:solidFill>
                        <a:latin typeface="Cambria Math" charset="0"/>
                      </a:rPr>
                      <m:t>⇒</m:t>
                    </m:r>
                  </m:oMath>
                </a14:m>
                <a:r>
                  <a:rPr lang="it" dirty="0">
                    <a:solidFill>
                      <a:schemeClr val="dk1"/>
                    </a:solidFill>
                  </a:rPr>
                  <a:t>	</a:t>
                </a:r>
                <a14:m>
                  <m:oMath xmlns:m="http://schemas.openxmlformats.org/officeDocument/2006/math">
                    <m:r>
                      <a:rPr lang="it" i="1" dirty="0" smtClean="0">
                        <a:solidFill>
                          <a:schemeClr val="dk1"/>
                        </a:solidFill>
                        <a:latin typeface="Cambria Math" charset="0"/>
                      </a:rPr>
                      <m:t>𝐶</m:t>
                    </m:r>
                    <m:r>
                      <a:rPr lang="it" i="1" dirty="0" smtClean="0">
                        <a:solidFill>
                          <a:schemeClr val="dk1"/>
                        </a:solidFill>
                        <a:latin typeface="Cambria Math" charset="0"/>
                      </a:rPr>
                      <m:t>(2) = ((</m:t>
                    </m:r>
                    <m:r>
                      <a:rPr lang="it" i="1" dirty="0" smtClean="0">
                        <a:solidFill>
                          <a:schemeClr val="dk1"/>
                        </a:solidFill>
                        <a:latin typeface="Cambria Math" charset="0"/>
                      </a:rPr>
                      <m:t>𝑟</m:t>
                    </m:r>
                    <m:r>
                      <a:rPr lang="it" i="1" dirty="0" smtClean="0">
                        <a:solidFill>
                          <a:schemeClr val="dk1"/>
                        </a:solidFill>
                        <a:latin typeface="Cambria Math" charset="0"/>
                      </a:rPr>
                      <m:t> − 1</m:t>
                    </m:r>
                    <m:r>
                      <a:rPr lang="it" i="1" dirty="0" smtClean="0">
                        <a:solidFill>
                          <a:schemeClr val="dk1"/>
                        </a:solidFill>
                        <a:latin typeface="Cambria Math" charset="0"/>
                      </a:rPr>
                      <m:t>𝑟𝐻</m:t>
                    </m:r>
                    <m:r>
                      <a:rPr lang="it" i="1" dirty="0">
                        <a:solidFill>
                          <a:schemeClr val="dk1"/>
                        </a:solidFill>
                        <a:latin typeface="Cambria Math" charset="0"/>
                      </a:rPr>
                      <m:t>) + 3</m:t>
                    </m:r>
                    <m:r>
                      <a:rPr lang="it" i="1" dirty="0">
                        <a:solidFill>
                          <a:schemeClr val="dk1"/>
                        </a:solidFill>
                        <a:latin typeface="Cambria Math" charset="0"/>
                      </a:rPr>
                      <m:t>𝑟𝐻</m:t>
                    </m:r>
                    <m:r>
                      <a:rPr lang="it" i="1" dirty="0">
                        <a:solidFill>
                          <a:schemeClr val="dk1"/>
                        </a:solidFill>
                        <a:latin typeface="Cambria Math" charset="0"/>
                      </a:rPr>
                      <m:t>)</m:t>
                    </m:r>
                    <m:r>
                      <a:rPr lang="it" i="1" dirty="0">
                        <a:solidFill>
                          <a:schemeClr val="dk1"/>
                        </a:solidFill>
                        <a:latin typeface="Cambria Math" charset="0"/>
                      </a:rPr>
                      <m:t>𝐺</m:t>
                    </m:r>
                  </m:oMath>
                </a14:m>
                <a:r>
                  <a:rPr lang="it-IT" dirty="0" smtClean="0">
                    <a:solidFill>
                      <a:schemeClr val="dk1"/>
                    </a:solidFill>
                  </a:rPr>
                  <a:t> </a:t>
                </a:r>
                <a:endParaRPr lang="it" dirty="0">
                  <a:solidFill>
                    <a:schemeClr val="dk1"/>
                  </a:solidFill>
                </a:endParaRPr>
              </a:p>
              <a:p>
                <a:pPr lvl="0" indent="0">
                  <a:lnSpc>
                    <a:spcPct val="123853"/>
                  </a:lnSpc>
                  <a:buNone/>
                </a:pPr>
                <a:r>
                  <a:rPr lang="it" dirty="0">
                    <a:solidFill>
                      <a:schemeClr val="dk1"/>
                    </a:solidFill>
                  </a:rPr>
                  <a:t>Then just publishing </a:t>
                </a:r>
                <a14:m>
                  <m:oMath xmlns:m="http://schemas.openxmlformats.org/officeDocument/2006/math">
                    <m:acc>
                      <m:accPr>
                        <m:chr m:val="̂"/>
                        <m:ctrlPr>
                          <a:rPr lang="it" i="1" smtClean="0">
                            <a:solidFill>
                              <a:schemeClr val="dk1"/>
                            </a:solidFill>
                            <a:latin typeface="Cambria Math" charset="0"/>
                          </a:rPr>
                        </m:ctrlPr>
                      </m:accPr>
                      <m:e>
                        <m:r>
                          <a:rPr lang="it-IT" b="0" i="1" smtClean="0">
                            <a:solidFill>
                              <a:schemeClr val="dk1"/>
                            </a:solidFill>
                            <a:latin typeface="Cambria Math" charset="0"/>
                          </a:rPr>
                          <m:t>𝑟</m:t>
                        </m:r>
                      </m:e>
                    </m:acc>
                  </m:oMath>
                </a14:m>
                <a:r>
                  <a:rPr lang="it" dirty="0" smtClean="0">
                    <a:solidFill>
                      <a:schemeClr val="dk1"/>
                    </a:solidFill>
                  </a:rPr>
                  <a:t> </a:t>
                </a:r>
                <a14:m>
                  <m:oMath xmlns:m="http://schemas.openxmlformats.org/officeDocument/2006/math">
                    <m:r>
                      <a:rPr lang="it" i="1" dirty="0" smtClean="0">
                        <a:solidFill>
                          <a:schemeClr val="dk1"/>
                        </a:solidFill>
                        <a:latin typeface="Cambria Math" charset="0"/>
                      </a:rPr>
                      <m:t>=(</m:t>
                    </m:r>
                    <m:r>
                      <a:rPr lang="it" i="1" dirty="0" smtClean="0">
                        <a:solidFill>
                          <a:schemeClr val="dk1"/>
                        </a:solidFill>
                        <a:latin typeface="Cambria Math" charset="0"/>
                      </a:rPr>
                      <m:t>𝑟</m:t>
                    </m:r>
                    <m:r>
                      <a:rPr lang="it" i="1" dirty="0" smtClean="0">
                        <a:solidFill>
                          <a:schemeClr val="dk1"/>
                        </a:solidFill>
                        <a:latin typeface="Cambria Math" charset="0"/>
                      </a:rPr>
                      <m:t> − 1</m:t>
                    </m:r>
                    <m:r>
                      <a:rPr lang="it" i="1" dirty="0" smtClean="0">
                        <a:solidFill>
                          <a:schemeClr val="dk1"/>
                        </a:solidFill>
                        <a:latin typeface="Cambria Math" charset="0"/>
                      </a:rPr>
                      <m:t>𝑟𝐻</m:t>
                    </m:r>
                    <m:r>
                      <a:rPr lang="it" i="1" dirty="0">
                        <a:solidFill>
                          <a:schemeClr val="dk1"/>
                        </a:solidFill>
                        <a:latin typeface="Cambria Math" charset="0"/>
                      </a:rPr>
                      <m:t>)</m:t>
                    </m:r>
                  </m:oMath>
                </a14:m>
                <a:r>
                  <a:rPr lang="it" dirty="0">
                    <a:solidFill>
                      <a:schemeClr val="dk1"/>
                    </a:solidFill>
                  </a:rPr>
                  <a:t> as </a:t>
                </a:r>
                <a:r>
                  <a:rPr lang="it-IT" dirty="0" smtClean="0">
                    <a:solidFill>
                      <a:schemeClr val="dk1"/>
                    </a:solidFill>
                  </a:rPr>
                  <a:t>new </a:t>
                </a:r>
                <a:r>
                  <a:rPr lang="it-IT" dirty="0" err="1" smtClean="0">
                    <a:solidFill>
                      <a:schemeClr val="dk1"/>
                    </a:solidFill>
                  </a:rPr>
                  <a:t>value</a:t>
                </a:r>
                <a:r>
                  <a:rPr lang="it-IT" dirty="0" smtClean="0">
                    <a:solidFill>
                      <a:schemeClr val="dk1"/>
                    </a:solidFill>
                  </a:rPr>
                  <a:t> for </a:t>
                </a:r>
                <a14:m>
                  <m:oMath xmlns:m="http://schemas.openxmlformats.org/officeDocument/2006/math">
                    <m:r>
                      <a:rPr lang="it-IT" i="1" dirty="0" smtClean="0">
                        <a:solidFill>
                          <a:schemeClr val="dk1"/>
                        </a:solidFill>
                        <a:latin typeface="Cambria Math" charset="0"/>
                      </a:rPr>
                      <m:t>𝑟</m:t>
                    </m:r>
                  </m:oMath>
                </a14:m>
                <a:r>
                  <a:rPr lang="it" dirty="0" smtClean="0">
                    <a:solidFill>
                      <a:schemeClr val="dk1"/>
                    </a:solidFill>
                  </a:rPr>
                  <a:t> </a:t>
                </a:r>
                <a:r>
                  <a:rPr lang="it" dirty="0">
                    <a:solidFill>
                      <a:schemeClr val="dk1"/>
                    </a:solidFill>
                  </a:rPr>
                  <a:t>and </a:t>
                </a:r>
                <a14:m>
                  <m:oMath xmlns:m="http://schemas.openxmlformats.org/officeDocument/2006/math">
                    <m:r>
                      <a:rPr lang="it" i="1" dirty="0" smtClean="0">
                        <a:solidFill>
                          <a:schemeClr val="dk1"/>
                        </a:solidFill>
                        <a:latin typeface="Cambria Math" charset="0"/>
                      </a:rPr>
                      <m:t>𝑣</m:t>
                    </m:r>
                    <m:r>
                      <a:rPr lang="it" i="1" dirty="0" smtClean="0">
                        <a:solidFill>
                          <a:schemeClr val="dk1"/>
                        </a:solidFill>
                        <a:latin typeface="Cambria Math" charset="0"/>
                      </a:rPr>
                      <m:t> = 3</m:t>
                    </m:r>
                  </m:oMath>
                </a14:m>
                <a:r>
                  <a:rPr lang="it" dirty="0">
                    <a:solidFill>
                      <a:schemeClr val="dk1"/>
                    </a:solidFill>
                  </a:rPr>
                  <a:t>, he has made a commitment to </a:t>
                </a:r>
                <a14:m>
                  <m:oMath xmlns:m="http://schemas.openxmlformats.org/officeDocument/2006/math">
                    <m:r>
                      <a:rPr lang="it" i="1" dirty="0">
                        <a:solidFill>
                          <a:schemeClr val="dk1"/>
                        </a:solidFill>
                        <a:latin typeface="Cambria Math" charset="0"/>
                      </a:rPr>
                      <m:t>𝑣</m:t>
                    </m:r>
                    <m:r>
                      <a:rPr lang="it" i="1" dirty="0">
                        <a:solidFill>
                          <a:schemeClr val="dk1"/>
                        </a:solidFill>
                        <a:latin typeface="Cambria Math" charset="0"/>
                      </a:rPr>
                      <m:t> = 3</m:t>
                    </m:r>
                  </m:oMath>
                </a14:m>
                <a:r>
                  <a:rPr lang="it" dirty="0" smtClean="0">
                    <a:solidFill>
                      <a:schemeClr val="dk1"/>
                    </a:solidFill>
                  </a:rPr>
                  <a:t> w</a:t>
                </a:r>
                <a:r>
                  <a:rPr lang="it-IT" dirty="0" err="1" smtClean="0">
                    <a:solidFill>
                      <a:schemeClr val="dk1"/>
                    </a:solidFill>
                  </a:rPr>
                  <a:t>ith</a:t>
                </a:r>
                <a:r>
                  <a:rPr lang="it" dirty="0" smtClean="0">
                    <a:solidFill>
                      <a:schemeClr val="dk1"/>
                    </a:solidFill>
                  </a:rPr>
                  <a:t> </a:t>
                </a:r>
                <a:r>
                  <a:rPr lang="it" dirty="0">
                    <a:solidFill>
                      <a:schemeClr val="dk1"/>
                    </a:solidFill>
                  </a:rPr>
                  <a:t>his earlier claimed </a:t>
                </a:r>
                <a14:m>
                  <m:oMath xmlns:m="http://schemas.openxmlformats.org/officeDocument/2006/math">
                    <m:r>
                      <a:rPr lang="it" i="1" dirty="0" smtClean="0">
                        <a:solidFill>
                          <a:schemeClr val="dk1"/>
                        </a:solidFill>
                        <a:latin typeface="Cambria Math" charset="0"/>
                      </a:rPr>
                      <m:t>𝐶</m:t>
                    </m:r>
                    <m:r>
                      <a:rPr lang="it" i="1" dirty="0" smtClean="0">
                        <a:solidFill>
                          <a:schemeClr val="dk1"/>
                        </a:solidFill>
                        <a:latin typeface="Cambria Math" charset="0"/>
                      </a:rPr>
                      <m:t>(2)</m:t>
                    </m:r>
                  </m:oMath>
                </a14:m>
                <a:r>
                  <a:rPr lang="it" dirty="0">
                    <a:solidFill>
                      <a:schemeClr val="dk1"/>
                    </a:solidFill>
                  </a:rPr>
                  <a:t>.</a:t>
                </a:r>
              </a:p>
              <a:p>
                <a:pPr lvl="0" algn="l" rtl="0">
                  <a:lnSpc>
                    <a:spcPct val="119266"/>
                  </a:lnSpc>
                  <a:spcBef>
                    <a:spcPts val="0"/>
                  </a:spcBef>
                  <a:spcAft>
                    <a:spcPts val="0"/>
                  </a:spcAft>
                  <a:buClr>
                    <a:schemeClr val="dk1"/>
                  </a:buClr>
                  <a:buSzPts val="1800"/>
                  <a:buFont typeface="Arial" charset="0"/>
                  <a:buChar char="•"/>
                </a:pPr>
                <a:r>
                  <a:rPr lang="it" dirty="0">
                    <a:solidFill>
                      <a:schemeClr val="dk1"/>
                    </a:solidFill>
                  </a:rPr>
                  <a:t>Instead, he would be stuck </a:t>
                </a:r>
                <a:r>
                  <a:rPr lang="it" dirty="0" smtClean="0">
                    <a:solidFill>
                      <a:schemeClr val="dk1"/>
                    </a:solidFill>
                  </a:rPr>
                  <a:t>w</a:t>
                </a:r>
                <a:r>
                  <a:rPr lang="it-IT" dirty="0" err="1" smtClean="0">
                    <a:solidFill>
                      <a:schemeClr val="dk1"/>
                    </a:solidFill>
                  </a:rPr>
                  <a:t>ith</a:t>
                </a:r>
                <a:r>
                  <a:rPr lang="it" dirty="0" smtClean="0">
                    <a:solidFill>
                      <a:schemeClr val="dk1"/>
                    </a:solidFill>
                  </a:rPr>
                  <a:t>o</a:t>
                </a:r>
                <a:r>
                  <a:rPr lang="it-IT" dirty="0" smtClean="0">
                    <a:solidFill>
                      <a:schemeClr val="dk1"/>
                    </a:solidFill>
                  </a:rPr>
                  <a:t>ut</a:t>
                </a:r>
                <a:r>
                  <a:rPr lang="it" dirty="0" smtClean="0">
                    <a:solidFill>
                      <a:schemeClr val="dk1"/>
                    </a:solidFill>
                  </a:rPr>
                  <a:t> </a:t>
                </a:r>
                <a:r>
                  <a:rPr lang="it" dirty="0">
                    <a:solidFill>
                      <a:schemeClr val="dk1"/>
                    </a:solidFill>
                  </a:rPr>
                  <a:t>knowing the value </a:t>
                </a:r>
                <a14:m>
                  <m:oMath xmlns:m="http://schemas.openxmlformats.org/officeDocument/2006/math">
                    <m:r>
                      <a:rPr lang="it" i="1" dirty="0" smtClean="0">
                        <a:solidFill>
                          <a:schemeClr val="dk1"/>
                        </a:solidFill>
                        <a:latin typeface="Cambria Math" charset="0"/>
                      </a:rPr>
                      <m:t>𝑟</m:t>
                    </m:r>
                    <m:r>
                      <a:rPr lang="it" i="1" baseline="-25000" dirty="0">
                        <a:solidFill>
                          <a:schemeClr val="dk1"/>
                        </a:solidFill>
                        <a:latin typeface="Cambria Math" charset="0"/>
                      </a:rPr>
                      <m:t>𝐻</m:t>
                    </m:r>
                  </m:oMath>
                </a14:m>
                <a:r>
                  <a:rPr lang="it" dirty="0">
                    <a:solidFill>
                      <a:schemeClr val="dk1"/>
                    </a:solidFill>
                  </a:rPr>
                  <a:t>.</a:t>
                </a:r>
                <a:br>
                  <a:rPr lang="it" dirty="0">
                    <a:solidFill>
                      <a:schemeClr val="dk1"/>
                    </a:solidFill>
                  </a:rPr>
                </a:br>
                <a14:m>
                  <m:oMath xmlns:m="http://schemas.openxmlformats.org/officeDocument/2006/math">
                    <m:r>
                      <a:rPr lang="it" i="1" dirty="0" smtClean="0">
                        <a:solidFill>
                          <a:schemeClr val="dk1"/>
                        </a:solidFill>
                        <a:latin typeface="Cambria Math" charset="0"/>
                      </a:rPr>
                      <m:t>⇒	</m:t>
                    </m:r>
                    <m:r>
                      <a:rPr lang="it" i="1" dirty="0" smtClean="0">
                        <a:solidFill>
                          <a:schemeClr val="dk1"/>
                        </a:solidFill>
                        <a:latin typeface="Cambria Math" charset="0"/>
                      </a:rPr>
                      <m:t>𝐶</m:t>
                    </m:r>
                    <m:r>
                      <a:rPr lang="it" i="1" dirty="0" smtClean="0">
                        <a:solidFill>
                          <a:schemeClr val="dk1"/>
                        </a:solidFill>
                        <a:latin typeface="Cambria Math" charset="0"/>
                      </a:rPr>
                      <m:t>(2) = </m:t>
                    </m:r>
                    <m:r>
                      <a:rPr lang="it" i="1" dirty="0" smtClean="0">
                        <a:solidFill>
                          <a:schemeClr val="dk1"/>
                        </a:solidFill>
                        <a:latin typeface="Cambria Math" charset="0"/>
                      </a:rPr>
                      <m:t>𝑟</m:t>
                    </m:r>
                    <m:r>
                      <a:rPr lang="it" i="1" dirty="0" smtClean="0">
                        <a:solidFill>
                          <a:schemeClr val="dk1"/>
                        </a:solidFill>
                        <a:latin typeface="Cambria Math" charset="0"/>
                      </a:rPr>
                      <m:t>’</m:t>
                    </m:r>
                    <m:r>
                      <a:rPr lang="it" i="1" dirty="0" smtClean="0">
                        <a:solidFill>
                          <a:schemeClr val="dk1"/>
                        </a:solidFill>
                        <a:latin typeface="Cambria Math" charset="0"/>
                      </a:rPr>
                      <m:t>𝐺</m:t>
                    </m:r>
                    <m:r>
                      <a:rPr lang="it" i="1" dirty="0" smtClean="0">
                        <a:solidFill>
                          <a:schemeClr val="dk1"/>
                        </a:solidFill>
                        <a:latin typeface="Cambria Math" charset="0"/>
                      </a:rPr>
                      <m:t> + 3</m:t>
                    </m:r>
                    <m:r>
                      <a:rPr lang="it" i="1" dirty="0" smtClean="0">
                        <a:solidFill>
                          <a:schemeClr val="dk1"/>
                        </a:solidFill>
                        <a:latin typeface="Cambria Math" charset="0"/>
                      </a:rPr>
                      <m:t>𝐻</m:t>
                    </m:r>
                    <m:r>
                      <a:rPr lang="it" i="1" dirty="0" smtClean="0">
                        <a:solidFill>
                          <a:schemeClr val="dk1"/>
                        </a:solidFill>
                        <a:latin typeface="Cambria Math" charset="0"/>
                      </a:rPr>
                      <m:t>	⇔	</m:t>
                    </m:r>
                    <m:r>
                      <a:rPr lang="it" i="1" dirty="0" smtClean="0">
                        <a:solidFill>
                          <a:schemeClr val="dk1"/>
                        </a:solidFill>
                        <a:latin typeface="Cambria Math" charset="0"/>
                      </a:rPr>
                      <m:t>𝐶</m:t>
                    </m:r>
                    <m:r>
                      <a:rPr lang="it" i="1" dirty="0" smtClean="0">
                        <a:solidFill>
                          <a:schemeClr val="dk1"/>
                        </a:solidFill>
                        <a:latin typeface="Cambria Math" charset="0"/>
                      </a:rPr>
                      <m:t>(2) − 3</m:t>
                    </m:r>
                    <m:r>
                      <a:rPr lang="it" i="1" dirty="0" smtClean="0">
                        <a:solidFill>
                          <a:schemeClr val="dk1"/>
                        </a:solidFill>
                        <a:latin typeface="Cambria Math" charset="0"/>
                      </a:rPr>
                      <m:t>𝐻</m:t>
                    </m:r>
                    <m:r>
                      <a:rPr lang="it" i="1" dirty="0" smtClean="0">
                        <a:solidFill>
                          <a:schemeClr val="dk1"/>
                        </a:solidFill>
                        <a:latin typeface="Cambria Math" charset="0"/>
                      </a:rPr>
                      <m:t> = </m:t>
                    </m:r>
                    <m:r>
                      <a:rPr lang="it" i="1" dirty="0" smtClean="0">
                        <a:solidFill>
                          <a:schemeClr val="dk1"/>
                        </a:solidFill>
                        <a:latin typeface="Cambria Math" charset="0"/>
                      </a:rPr>
                      <m:t>𝑟</m:t>
                    </m:r>
                    <m:r>
                      <a:rPr lang="it" i="1" dirty="0" smtClean="0">
                        <a:solidFill>
                          <a:schemeClr val="dk1"/>
                        </a:solidFill>
                        <a:latin typeface="Cambria Math" charset="0"/>
                      </a:rPr>
                      <m:t>’</m:t>
                    </m:r>
                    <m:r>
                      <a:rPr lang="it" i="1" dirty="0" smtClean="0">
                        <a:solidFill>
                          <a:schemeClr val="dk1"/>
                        </a:solidFill>
                        <a:latin typeface="Cambria Math" charset="0"/>
                      </a:rPr>
                      <m:t>𝐺</m:t>
                    </m:r>
                    <m:r>
                      <a:rPr lang="it" i="1" dirty="0" smtClean="0">
                        <a:solidFill>
                          <a:schemeClr val="dk1"/>
                        </a:solidFill>
                        <a:latin typeface="Cambria Math" charset="0"/>
                      </a:rPr>
                      <m:t>	⇒	</m:t>
                    </m:r>
                    <m:r>
                      <a:rPr lang="it" i="1" dirty="0" smtClean="0">
                        <a:solidFill>
                          <a:schemeClr val="dk1"/>
                        </a:solidFill>
                        <a:latin typeface="Cambria Math" charset="0"/>
                      </a:rPr>
                      <m:t>𝐸𝐶𝐷𝐿𝑃</m:t>
                    </m:r>
                  </m:oMath>
                </a14:m>
                <a:endParaRPr lang="it" dirty="0">
                  <a:solidFill>
                    <a:schemeClr val="dk1"/>
                  </a:solidFill>
                </a:endParaRPr>
              </a:p>
              <a:p>
                <a:pPr marL="0" lvl="0" indent="457200" algn="l" rtl="0">
                  <a:lnSpc>
                    <a:spcPct val="122104"/>
                  </a:lnSpc>
                  <a:spcBef>
                    <a:spcPts val="0"/>
                  </a:spcBef>
                  <a:spcAft>
                    <a:spcPts val="0"/>
                  </a:spcAft>
                  <a:buClr>
                    <a:schemeClr val="dk1"/>
                  </a:buClr>
                  <a:buFont typeface="Arial"/>
                  <a:buNone/>
                </a:pPr>
                <a:endParaRPr lang="it" dirty="0">
                  <a:solidFill>
                    <a:schemeClr val="dk1"/>
                  </a:solidFill>
                </a:endParaRPr>
              </a:p>
              <a:p>
                <a:pPr marL="0" lvl="0" indent="457200" algn="l" rtl="0">
                  <a:lnSpc>
                    <a:spcPct val="122104"/>
                  </a:lnSpc>
                  <a:spcBef>
                    <a:spcPts val="0"/>
                  </a:spcBef>
                  <a:spcAft>
                    <a:spcPts val="0"/>
                  </a:spcAft>
                  <a:buNone/>
                </a:pPr>
                <a:endParaRPr lang="it" dirty="0">
                  <a:solidFill>
                    <a:schemeClr val="dk1"/>
                  </a:solidFill>
                </a:endParaRPr>
              </a:p>
              <a:p>
                <a:pPr marL="457200" lvl="0" indent="0" algn="l" rtl="0">
                  <a:lnSpc>
                    <a:spcPct val="119266"/>
                  </a:lnSpc>
                  <a:spcBef>
                    <a:spcPts val="0"/>
                  </a:spcBef>
                  <a:spcAft>
                    <a:spcPts val="0"/>
                  </a:spcAft>
                  <a:buNone/>
                </a:pPr>
                <a:endParaRPr lang="it" dirty="0">
                  <a:solidFill>
                    <a:schemeClr val="dk1"/>
                  </a:solidFill>
                </a:endParaRPr>
              </a:p>
              <a:p>
                <a:pPr marL="457200" lvl="0" indent="0" algn="l" rtl="0">
                  <a:lnSpc>
                    <a:spcPct val="119266"/>
                  </a:lnSpc>
                  <a:spcBef>
                    <a:spcPts val="0"/>
                  </a:spcBef>
                  <a:spcAft>
                    <a:spcPts val="0"/>
                  </a:spcAft>
                  <a:buNone/>
                </a:pPr>
                <a:endParaRPr lang="it" dirty="0">
                  <a:solidFill>
                    <a:schemeClr val="dk1"/>
                  </a:solidFill>
                </a:endParaRPr>
              </a:p>
              <a:p>
                <a:pPr marL="0" lvl="0" indent="0" algn="l" rtl="0">
                  <a:lnSpc>
                    <a:spcPct val="140969"/>
                  </a:lnSpc>
                  <a:spcBef>
                    <a:spcPts val="0"/>
                  </a:spcBef>
                  <a:spcAft>
                    <a:spcPts val="0"/>
                  </a:spcAft>
                  <a:buNone/>
                </a:pPr>
                <a:endParaRPr lang="it" dirty="0">
                  <a:solidFill>
                    <a:schemeClr val="dk1"/>
                  </a:solidFill>
                </a:endParaRPr>
              </a:p>
              <a:p>
                <a:pPr marL="0" lvl="0" indent="0" algn="ctr" rtl="0">
                  <a:lnSpc>
                    <a:spcPct val="140969"/>
                  </a:lnSpc>
                  <a:spcBef>
                    <a:spcPts val="0"/>
                  </a:spcBef>
                  <a:spcAft>
                    <a:spcPts val="0"/>
                  </a:spcAft>
                  <a:buNone/>
                </a:pPr>
                <a:r>
                  <a:rPr lang="it" sz="2000" dirty="0">
                    <a:solidFill>
                      <a:schemeClr val="dk1"/>
                    </a:solidFill>
                  </a:rPr>
                  <a:t/>
                </a:r>
                <a:br>
                  <a:rPr lang="it" sz="2000" dirty="0">
                    <a:solidFill>
                      <a:schemeClr val="dk1"/>
                    </a:solidFill>
                  </a:rPr>
                </a:br>
                <a:endParaRPr sz="2000" dirty="0"/>
              </a:p>
            </p:txBody>
          </p:sp>
        </mc:Choice>
        <mc:Fallback>
          <p:sp>
            <p:nvSpPr>
              <p:cNvPr id="89" name="Google Shape;89;p18"/>
              <p:cNvSpPr txBox="1">
                <a:spLocks noGrp="1" noRot="1" noChangeAspect="1" noMove="1" noResize="1" noEditPoints="1" noAdjustHandles="1" noChangeArrowheads="1" noChangeShapeType="1" noTextEdit="1"/>
              </p:cNvSpPr>
              <p:nvPr>
                <p:ph type="body" idx="1"/>
              </p:nvPr>
            </p:nvSpPr>
            <p:spPr>
              <a:xfrm>
                <a:off x="311700" y="468275"/>
                <a:ext cx="8520600" cy="3878100"/>
              </a:xfrm>
              <a:prstGeom prst="rect">
                <a:avLst/>
              </a:prstGeom>
              <a:blipFill rotWithShape="0">
                <a:blip r:embed="rId3"/>
                <a:stretch>
                  <a:fillRect l="-715"/>
                </a:stretch>
              </a:blipFill>
            </p:spPr>
            <p:txBody>
              <a:bodyPr/>
              <a:lstStyle/>
              <a:p>
                <a:r>
                  <a:rPr lang="it-IT">
                    <a:noFill/>
                  </a:rPr>
                  <a:t> </a:t>
                </a:r>
              </a:p>
            </p:txBody>
          </p:sp>
        </mc:Fallback>
      </mc:AlternateContent>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95815"/>
              </a:lnSpc>
              <a:spcBef>
                <a:spcPts val="0"/>
              </a:spcBef>
              <a:spcAft>
                <a:spcPts val="0"/>
              </a:spcAft>
              <a:buClr>
                <a:schemeClr val="dk1"/>
              </a:buClr>
              <a:buFont typeface="Arial"/>
              <a:buNone/>
            </a:pPr>
            <a:r>
              <a:rPr lang="it" sz="2400">
                <a:solidFill>
                  <a:srgbClr val="FF7F00"/>
                </a:solidFill>
              </a:rPr>
              <a:t>Confidential Transactions Overview</a:t>
            </a:r>
            <a:endParaRPr sz="2400"/>
          </a:p>
          <a:p>
            <a:pPr marL="0" lvl="0" indent="0" algn="l" rtl="0">
              <a:spcBef>
                <a:spcPts val="0"/>
              </a:spcBef>
              <a:spcAft>
                <a:spcPts val="0"/>
              </a:spcAft>
              <a:buNone/>
            </a:pPr>
            <a:endParaRPr/>
          </a:p>
        </p:txBody>
      </p:sp>
      <p:sp>
        <p:nvSpPr>
          <p:cNvPr id="62" name="Google Shape;62;p14"/>
          <p:cNvSpPr txBox="1">
            <a:spLocks noGrp="1"/>
          </p:cNvSpPr>
          <p:nvPr>
            <p:ph type="body" idx="1"/>
          </p:nvPr>
        </p:nvSpPr>
        <p:spPr>
          <a:xfrm>
            <a:off x="311700" y="1132271"/>
            <a:ext cx="8520600" cy="3416400"/>
          </a:xfrm>
          <a:prstGeom prst="rect">
            <a:avLst/>
          </a:prstGeom>
        </p:spPr>
        <p:txBody>
          <a:bodyPr spcFirstLastPara="1" wrap="square" lIns="91425" tIns="91425" rIns="91425" bIns="91425" anchor="t" anchorCtr="0">
            <a:noAutofit/>
          </a:bodyPr>
          <a:lstStyle/>
          <a:p>
            <a:pPr lvl="0" algn="l" rtl="0">
              <a:lnSpc>
                <a:spcPct val="128440"/>
              </a:lnSpc>
              <a:spcBef>
                <a:spcPts val="0"/>
              </a:spcBef>
              <a:spcAft>
                <a:spcPts val="0"/>
              </a:spcAft>
              <a:buSzPts val="1800"/>
              <a:buFont typeface="Arial" charset="0"/>
              <a:buChar char="•"/>
            </a:pPr>
            <a:r>
              <a:rPr lang="it" dirty="0">
                <a:solidFill>
                  <a:schemeClr val="dk1"/>
                </a:solidFill>
              </a:rPr>
              <a:t>Post by Greg Maxwell in 2016, inspired by a previous proposal of Adam Back in 2013.					</a:t>
            </a:r>
            <a:r>
              <a:rPr lang="it" sz="1000" dirty="0" smtClean="0">
                <a:solidFill>
                  <a:schemeClr val="dk1"/>
                </a:solidFill>
              </a:rPr>
              <a:t>(</a:t>
            </a:r>
            <a:r>
              <a:rPr lang="it" sz="1000" u="sng" dirty="0">
                <a:solidFill>
                  <a:schemeClr val="hlink"/>
                </a:solidFill>
                <a:hlinkClick r:id="rId3"/>
              </a:rPr>
              <a:t>https://</a:t>
            </a:r>
            <a:r>
              <a:rPr lang="it" sz="1000" u="sng" dirty="0" smtClean="0">
                <a:solidFill>
                  <a:schemeClr val="hlink"/>
                </a:solidFill>
                <a:hlinkClick r:id="rId3"/>
              </a:rPr>
              <a:t>bitcointalk.org/index.php?topic=305791.0</a:t>
            </a:r>
            <a:r>
              <a:rPr lang="it" sz="1000" dirty="0" smtClean="0">
                <a:solidFill>
                  <a:schemeClr val="dk1"/>
                </a:solidFill>
              </a:rPr>
              <a:t>) </a:t>
            </a:r>
            <a:r>
              <a:rPr lang="it" sz="1200" dirty="0" smtClean="0">
                <a:solidFill>
                  <a:schemeClr val="dk1"/>
                </a:solidFill>
              </a:rPr>
              <a:t> </a:t>
            </a:r>
            <a:endParaRPr dirty="0">
              <a:solidFill>
                <a:schemeClr val="dk1"/>
              </a:solidFill>
            </a:endParaRPr>
          </a:p>
          <a:p>
            <a:pPr lvl="0" algn="l" rtl="0">
              <a:lnSpc>
                <a:spcPct val="128440"/>
              </a:lnSpc>
              <a:spcBef>
                <a:spcPts val="0"/>
              </a:spcBef>
              <a:spcAft>
                <a:spcPts val="0"/>
              </a:spcAft>
              <a:buSzPts val="1800"/>
              <a:buFont typeface="Arial" charset="0"/>
              <a:buChar char="•"/>
            </a:pPr>
            <a:r>
              <a:rPr lang="it" dirty="0">
                <a:solidFill>
                  <a:schemeClr val="dk1"/>
                </a:solidFill>
              </a:rPr>
              <a:t>Cryptographic tool to improve both </a:t>
            </a:r>
            <a:r>
              <a:rPr lang="it" b="1" i="1" dirty="0">
                <a:solidFill>
                  <a:schemeClr val="dk1"/>
                </a:solidFill>
              </a:rPr>
              <a:t>privacy</a:t>
            </a:r>
            <a:r>
              <a:rPr lang="it" dirty="0">
                <a:solidFill>
                  <a:schemeClr val="dk1"/>
                </a:solidFill>
              </a:rPr>
              <a:t> and </a:t>
            </a:r>
            <a:r>
              <a:rPr lang="it" b="1" i="1" dirty="0">
                <a:solidFill>
                  <a:schemeClr val="dk1"/>
                </a:solidFill>
              </a:rPr>
              <a:t>fungibility</a:t>
            </a:r>
            <a:r>
              <a:rPr lang="it" dirty="0">
                <a:solidFill>
                  <a:schemeClr val="dk1"/>
                </a:solidFill>
              </a:rPr>
              <a:t> in a</a:t>
            </a:r>
            <a:r>
              <a:rPr lang="it" dirty="0">
                <a:solidFill>
                  <a:schemeClr val="dk1"/>
                </a:solidFill>
                <a:latin typeface="Times New Roman"/>
                <a:ea typeface="Times New Roman"/>
                <a:cs typeface="Times New Roman"/>
                <a:sym typeface="Times New Roman"/>
              </a:rPr>
              <a:t> </a:t>
            </a:r>
            <a:r>
              <a:rPr lang="it" dirty="0">
                <a:solidFill>
                  <a:schemeClr val="dk1"/>
                </a:solidFill>
              </a:rPr>
              <a:t>system like Bitcoin, recognized to be two weak points</a:t>
            </a:r>
            <a:r>
              <a:rPr lang="it" dirty="0">
                <a:solidFill>
                  <a:schemeClr val="dk1"/>
                </a:solidFill>
                <a:latin typeface="Times New Roman"/>
                <a:ea typeface="Times New Roman"/>
                <a:cs typeface="Times New Roman"/>
                <a:sym typeface="Times New Roman"/>
              </a:rPr>
              <a:t> </a:t>
            </a:r>
            <a:r>
              <a:rPr lang="it" dirty="0">
                <a:solidFill>
                  <a:schemeClr val="dk1"/>
                </a:solidFill>
              </a:rPr>
              <a:t>within the Bitcoin protocol.</a:t>
            </a:r>
            <a:endParaRPr dirty="0">
              <a:solidFill>
                <a:schemeClr val="dk1"/>
              </a:solidFill>
            </a:endParaRPr>
          </a:p>
          <a:p>
            <a:pPr lvl="0" algn="l" rtl="0">
              <a:lnSpc>
                <a:spcPct val="121564"/>
              </a:lnSpc>
              <a:spcBef>
                <a:spcPts val="0"/>
              </a:spcBef>
              <a:spcAft>
                <a:spcPts val="0"/>
              </a:spcAft>
              <a:buSzPts val="1800"/>
              <a:buFont typeface="Arial" charset="0"/>
              <a:buChar char="•"/>
            </a:pPr>
            <a:r>
              <a:rPr lang="it" dirty="0">
                <a:solidFill>
                  <a:schemeClr val="dk1"/>
                </a:solidFill>
              </a:rPr>
              <a:t>At what price </a:t>
            </a:r>
            <a:r>
              <a:rPr lang="it" dirty="0" smtClean="0">
                <a:solidFill>
                  <a:schemeClr val="dk1"/>
                </a:solidFill>
              </a:rPr>
              <a:t>such </a:t>
            </a:r>
            <a:r>
              <a:rPr lang="it" dirty="0">
                <a:solidFill>
                  <a:schemeClr val="dk1"/>
                </a:solidFill>
              </a:rPr>
              <a:t>an improvement?</a:t>
            </a:r>
            <a:endParaRPr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No additional cryptographic assumptions (it</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only requires the EC Discrete Log problem to be hard).</a:t>
            </a:r>
            <a:endParaRPr sz="1600"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Downside: increase in UTXO set size, validation cost (due to</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range proofs), increase in bandwidth for transactions.		</a:t>
            </a:r>
            <a:endParaRPr sz="1600" dirty="0">
              <a:solidFill>
                <a:schemeClr val="dk1"/>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700" y="509127"/>
            <a:ext cx="8520600" cy="3416400"/>
          </a:xfrm>
          <a:prstGeom prst="rect">
            <a:avLst/>
          </a:prstGeom>
        </p:spPr>
        <p:txBody>
          <a:bodyPr spcFirstLastPara="1" wrap="square" lIns="91425" tIns="91425" rIns="91425" bIns="91425" anchor="t" anchorCtr="0">
            <a:noAutofit/>
          </a:bodyPr>
          <a:lstStyle/>
          <a:p>
            <a:pPr lvl="0" algn="l" rtl="0">
              <a:lnSpc>
                <a:spcPct val="119266"/>
              </a:lnSpc>
              <a:spcBef>
                <a:spcPts val="0"/>
              </a:spcBef>
              <a:spcAft>
                <a:spcPts val="0"/>
              </a:spcAft>
              <a:buSzPts val="1800"/>
              <a:buFont typeface="Arial" charset="0"/>
              <a:buChar char="•"/>
            </a:pPr>
            <a:r>
              <a:rPr lang="it" dirty="0">
                <a:solidFill>
                  <a:schemeClr val="dk1"/>
                </a:solidFill>
              </a:rPr>
              <a:t>Active discussion about the NUMS status of the parameters in secp256k1 as used in Bitcoin</a:t>
            </a:r>
            <a:r>
              <a:rPr lang="it" dirty="0" smtClean="0">
                <a:solidFill>
                  <a:schemeClr val="dk1"/>
                </a:solidFill>
              </a:rPr>
              <a:t>.</a:t>
            </a:r>
            <a:endParaRPr lang="it-IT" dirty="0" smtClean="0">
              <a:solidFill>
                <a:schemeClr val="dk1"/>
              </a:solidFill>
            </a:endParaRPr>
          </a:p>
          <a:p>
            <a:pPr lvl="0" algn="l" rtl="0">
              <a:lnSpc>
                <a:spcPct val="119266"/>
              </a:lnSpc>
              <a:spcBef>
                <a:spcPts val="0"/>
              </a:spcBef>
              <a:spcAft>
                <a:spcPts val="0"/>
              </a:spcAft>
              <a:buSzPts val="1800"/>
              <a:buFont typeface="Arial" charset="0"/>
              <a:buChar char="•"/>
            </a:pPr>
            <a:endParaRPr dirty="0">
              <a:solidFill>
                <a:schemeClr val="dk1"/>
              </a:solidFill>
            </a:endParaRPr>
          </a:p>
          <a:p>
            <a:pPr lvl="0" algn="l" rtl="0">
              <a:lnSpc>
                <a:spcPct val="115830"/>
              </a:lnSpc>
              <a:spcBef>
                <a:spcPts val="0"/>
              </a:spcBef>
              <a:spcAft>
                <a:spcPts val="0"/>
              </a:spcAft>
              <a:buClr>
                <a:schemeClr val="dk1"/>
              </a:buClr>
              <a:buSzPts val="1800"/>
              <a:buFont typeface="Arial" charset="0"/>
              <a:buChar char="•"/>
            </a:pPr>
            <a:r>
              <a:rPr lang="it" dirty="0">
                <a:solidFill>
                  <a:schemeClr val="dk1"/>
                </a:solidFill>
              </a:rPr>
              <a:t>Main points:</a:t>
            </a:r>
            <a:endParaRPr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Generator G does not have a clear origin, not NUMS in principle.</a:t>
            </a:r>
            <a:endParaRPr sz="1600"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Suggested to pick </a:t>
            </a:r>
            <a:r>
              <a:rPr lang="it" sz="1600" b="1" dirty="0">
                <a:solidFill>
                  <a:schemeClr val="dk1"/>
                </a:solidFill>
              </a:rPr>
              <a:t>H</a:t>
            </a:r>
            <a:r>
              <a:rPr lang="it" sz="1600" dirty="0">
                <a:solidFill>
                  <a:schemeClr val="dk1"/>
                </a:solidFill>
              </a:rPr>
              <a:t> computing the </a:t>
            </a:r>
            <a:r>
              <a:rPr lang="it" sz="1600" i="1" dirty="0">
                <a:solidFill>
                  <a:schemeClr val="dk1"/>
                </a:solidFill>
              </a:rPr>
              <a:t>hash</a:t>
            </a:r>
            <a:r>
              <a:rPr lang="it" sz="1600" dirty="0">
                <a:solidFill>
                  <a:schemeClr val="dk1"/>
                </a:solidFill>
              </a:rPr>
              <a:t> </a:t>
            </a:r>
            <a:r>
              <a:rPr lang="it" sz="1600" i="1" dirty="0">
                <a:solidFill>
                  <a:schemeClr val="dk1"/>
                </a:solidFill>
              </a:rPr>
              <a:t>of</a:t>
            </a:r>
            <a:r>
              <a:rPr lang="it" sz="1600" dirty="0">
                <a:solidFill>
                  <a:schemeClr val="dk1"/>
                </a:solidFill>
              </a:rPr>
              <a:t> an encoding of the existing </a:t>
            </a:r>
            <a:r>
              <a:rPr lang="it" sz="1600" i="1" dirty="0">
                <a:solidFill>
                  <a:schemeClr val="dk1"/>
                </a:solidFill>
              </a:rPr>
              <a:t>generator G</a:t>
            </a:r>
            <a:r>
              <a:rPr lang="it" sz="1600" dirty="0">
                <a:solidFill>
                  <a:schemeClr val="dk1"/>
                </a:solidFill>
              </a:rPr>
              <a:t> and then </a:t>
            </a:r>
            <a:r>
              <a:rPr lang="it" sz="1600" i="1" dirty="0">
                <a:solidFill>
                  <a:schemeClr val="dk1"/>
                </a:solidFill>
              </a:rPr>
              <a:t>coercing that hash to a curvepoint</a:t>
            </a:r>
            <a:r>
              <a:rPr lang="it" sz="1600" dirty="0">
                <a:solidFill>
                  <a:schemeClr val="dk1"/>
                </a:solidFill>
              </a:rPr>
              <a:t>.    </a:t>
            </a:r>
            <a:r>
              <a:rPr lang="it-IT" sz="1600" dirty="0" smtClean="0">
                <a:solidFill>
                  <a:schemeClr val="dk1"/>
                </a:solidFill>
              </a:rPr>
              <a:t> 		  		   	                        </a:t>
            </a:r>
            <a:r>
              <a:rPr lang="it" sz="1000" dirty="0" smtClean="0">
                <a:solidFill>
                  <a:schemeClr val="dk1"/>
                </a:solidFill>
              </a:rPr>
              <a:t>(</a:t>
            </a:r>
            <a:r>
              <a:rPr lang="it" sz="1000" u="sng" dirty="0">
                <a:solidFill>
                  <a:schemeClr val="hlink"/>
                </a:solidFill>
                <a:hlinkClick r:id="rId3"/>
              </a:rPr>
              <a:t>https://</a:t>
            </a:r>
            <a:r>
              <a:rPr lang="it" sz="1000" u="sng" dirty="0" smtClean="0">
                <a:solidFill>
                  <a:schemeClr val="hlink"/>
                </a:solidFill>
                <a:hlinkClick r:id="rId3"/>
              </a:rPr>
              <a:t>crypto.stackexchange.com/questions/25581/second-generator-for-secp256k1-curve</a:t>
            </a:r>
            <a:r>
              <a:rPr lang="it-IT" sz="1000" dirty="0" smtClean="0">
                <a:solidFill>
                  <a:schemeClr val="tx1"/>
                </a:solidFill>
                <a:hlinkClick r:id="rId3"/>
              </a:rPr>
              <a:t>)</a:t>
            </a:r>
          </a:p>
          <a:p>
            <a:pPr marL="584200" lvl="1" indent="0">
              <a:lnSpc>
                <a:spcPct val="120481"/>
              </a:lnSpc>
              <a:buClr>
                <a:schemeClr val="dk1"/>
              </a:buClr>
              <a:buSzPts val="1600"/>
              <a:buNone/>
            </a:pPr>
            <a:r>
              <a:rPr lang="it-IT" sz="1000" dirty="0" smtClean="0">
                <a:solidFill>
                  <a:schemeClr val="tx1"/>
                </a:solidFill>
              </a:rPr>
              <a:t>	</a:t>
            </a:r>
            <a:r>
              <a:rPr lang="it-IT" sz="1000" dirty="0">
                <a:solidFill>
                  <a:schemeClr val="tx1"/>
                </a:solidFill>
              </a:rPr>
              <a:t>		 </a:t>
            </a:r>
            <a:r>
              <a:rPr lang="it-IT" sz="1000" dirty="0" smtClean="0">
                <a:solidFill>
                  <a:schemeClr val="tx1"/>
                </a:solidFill>
              </a:rPr>
              <a:t>             (</a:t>
            </a:r>
            <a:r>
              <a:rPr lang="it-IT" sz="1000" dirty="0">
                <a:solidFill>
                  <a:schemeClr val="tx1"/>
                </a:solidFill>
                <a:hlinkClick r:id="rId4"/>
              </a:rPr>
              <a:t>https://github.com/dginst/BitcoinBlockchainTechnology/blob/master/btclib/ellipticcurves.py</a:t>
            </a:r>
            <a:r>
              <a:rPr lang="it-IT" sz="1000" dirty="0" smtClean="0">
                <a:solidFill>
                  <a:schemeClr val="tx1"/>
                </a:solidFill>
              </a:rPr>
              <a:t>)</a:t>
            </a:r>
            <a:r>
              <a:rPr lang="it-IT" sz="1000" dirty="0">
                <a:solidFill>
                  <a:schemeClr val="tx1"/>
                </a:solidFill>
              </a:rPr>
              <a:t>			</a:t>
            </a:r>
            <a:r>
              <a:rPr lang="it-IT" sz="1000" dirty="0" smtClean="0">
                <a:solidFill>
                  <a:schemeClr val="tx1"/>
                </a:solidFill>
              </a:rPr>
              <a:t>       </a:t>
            </a:r>
            <a:r>
              <a:rPr lang="it-IT" sz="1000" dirty="0" smtClean="0">
                <a:solidFill>
                  <a:schemeClr val="dk1"/>
                </a:solidFill>
              </a:rPr>
              <a:t>(</a:t>
            </a:r>
            <a:r>
              <a:rPr lang="it-IT" sz="1000" dirty="0">
                <a:solidFill>
                  <a:schemeClr val="dk1"/>
                </a:solidFill>
                <a:hlinkClick r:id="rId5"/>
              </a:rPr>
              <a:t>https://github.com/dginst/BitcoinBlockchainTechnology/blob/master/tests/test_ellipticcurves.py</a:t>
            </a:r>
            <a:r>
              <a:rPr lang="it-IT" sz="1000" dirty="0" smtClean="0">
                <a:solidFill>
                  <a:schemeClr val="dk1"/>
                </a:solidFill>
              </a:rPr>
              <a:t>)</a:t>
            </a:r>
          </a:p>
          <a:p>
            <a:pPr marL="584200" lvl="1" indent="0" algn="l" rtl="0">
              <a:lnSpc>
                <a:spcPct val="120481"/>
              </a:lnSpc>
              <a:spcBef>
                <a:spcPts val="0"/>
              </a:spcBef>
              <a:spcAft>
                <a:spcPts val="0"/>
              </a:spcAft>
              <a:buClr>
                <a:schemeClr val="dk1"/>
              </a:buClr>
              <a:buSzPts val="1600"/>
              <a:buNone/>
            </a:pPr>
            <a:endParaRPr sz="1000" dirty="0" smtClean="0">
              <a:solidFill>
                <a:schemeClr val="dk1"/>
              </a:solidFill>
            </a:endParaRPr>
          </a:p>
          <a:p>
            <a:pPr marL="914400" lvl="0" indent="-330200" algn="l" rtl="0">
              <a:lnSpc>
                <a:spcPct val="120481"/>
              </a:lnSpc>
              <a:spcBef>
                <a:spcPts val="0"/>
              </a:spcBef>
              <a:spcAft>
                <a:spcPts val="0"/>
              </a:spcAft>
              <a:buClr>
                <a:schemeClr val="dk1"/>
              </a:buClr>
              <a:buSzPts val="1600"/>
              <a:buFont typeface="Arial" charset="0"/>
              <a:buChar char="•"/>
            </a:pPr>
            <a:r>
              <a:rPr lang="it" sz="1600" dirty="0" smtClean="0">
                <a:solidFill>
                  <a:schemeClr val="dk1"/>
                </a:solidFill>
              </a:rPr>
              <a:t>The </a:t>
            </a:r>
            <a:r>
              <a:rPr lang="it" sz="1600" dirty="0">
                <a:solidFill>
                  <a:schemeClr val="dk1"/>
                </a:solidFill>
              </a:rPr>
              <a:t>only possibility to break the Pedersen commitment would have arisen if the creators of secp256k1 deliberately found a G s.t. if later hashed and used as generator for a </a:t>
            </a:r>
            <a:r>
              <a:rPr lang="it" sz="1600" dirty="0" smtClean="0">
                <a:solidFill>
                  <a:schemeClr val="dk1"/>
                </a:solidFill>
              </a:rPr>
              <a:t>PC</a:t>
            </a:r>
            <a:r>
              <a:rPr lang="it-IT" sz="1600" dirty="0" smtClean="0">
                <a:solidFill>
                  <a:schemeClr val="dk1"/>
                </a:solidFill>
              </a:rPr>
              <a:t> </a:t>
            </a:r>
            <a:r>
              <a:rPr lang="it" sz="1600" dirty="0" smtClean="0">
                <a:solidFill>
                  <a:schemeClr val="dk1"/>
                </a:solidFill>
              </a:rPr>
              <a:t>would </a:t>
            </a:r>
            <a:r>
              <a:rPr lang="it" sz="1600" dirty="0">
                <a:solidFill>
                  <a:schemeClr val="dk1"/>
                </a:solidFill>
              </a:rPr>
              <a:t>have created a value they knew the DL of (way unlikely).</a:t>
            </a:r>
            <a:endParaRPr sz="1600" dirty="0">
              <a:solidFill>
                <a:schemeClr val="dk1"/>
              </a:solidFill>
            </a:endParaRPr>
          </a:p>
          <a:p>
            <a:pPr marL="0" lvl="0" indent="0" algn="l" rtl="0">
              <a:spcBef>
                <a:spcPts val="0"/>
              </a:spcBef>
              <a:spcAft>
                <a:spcPts val="0"/>
              </a:spcAft>
              <a:buNone/>
            </a:pPr>
            <a:endParaRPr dirty="0"/>
          </a:p>
        </p:txBody>
      </p:sp>
      <p:sp>
        <p:nvSpPr>
          <p:cNvPr id="96" name="Google Shape;9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66722"/>
            <a:ext cx="8520600" cy="572700"/>
          </a:xfrm>
        </p:spPr>
        <p:txBody>
          <a:bodyPr/>
          <a:lstStyle/>
          <a:p>
            <a:r>
              <a:rPr lang="en-GB" sz="2400" dirty="0" smtClean="0">
                <a:solidFill>
                  <a:schemeClr val="accent1">
                    <a:lumMod val="75000"/>
                  </a:schemeClr>
                </a:solidFill>
              </a:rPr>
              <a:t>Perfect Hiding vs Quantum Attacks</a:t>
            </a:r>
            <a:endParaRPr lang="en-GB" sz="2400" dirty="0"/>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739422"/>
                <a:ext cx="8520600" cy="3856418"/>
              </a:xfrm>
            </p:spPr>
            <p:txBody>
              <a:bodyPr/>
              <a:lstStyle/>
              <a:p>
                <a:pPr marL="285750" indent="-285750">
                  <a:lnSpc>
                    <a:spcPct val="100000"/>
                  </a:lnSpc>
                  <a:buClrTx/>
                  <a:buSzTx/>
                  <a:buFont typeface="Arial" charset="0"/>
                  <a:buChar char="•"/>
                  <a:defRPr/>
                </a:pPr>
                <a:r>
                  <a:rPr lang="en-GB" dirty="0" smtClean="0">
                    <a:solidFill>
                      <a:schemeClr val="tx1"/>
                    </a:solidFill>
                  </a:rPr>
                  <a:t>Developments in quantum computing would </a:t>
                </a:r>
                <a:r>
                  <a:rPr lang="en-GB" dirty="0">
                    <a:solidFill>
                      <a:schemeClr val="tx1"/>
                    </a:solidFill>
                  </a:rPr>
                  <a:t>enable breaking </a:t>
                </a:r>
                <a:r>
                  <a:rPr lang="en-GB" dirty="0" smtClean="0">
                    <a:solidFill>
                      <a:schemeClr val="tx1"/>
                    </a:solidFill>
                  </a:rPr>
                  <a:t>the ECDLP (among the others). Example: Shor’s algorithm</a:t>
                </a:r>
                <a:r>
                  <a:rPr lang="en-GB" dirty="0">
                    <a:solidFill>
                      <a:schemeClr val="tx1"/>
                    </a:solidFill>
                  </a:rPr>
                  <a:t>. </a:t>
                </a:r>
                <a:r>
                  <a:rPr lang="en-GB" dirty="0" smtClean="0">
                    <a:solidFill>
                      <a:schemeClr val="tx1"/>
                    </a:solidFill>
                  </a:rPr>
                  <a:t>     </a:t>
                </a:r>
                <a:r>
                  <a:rPr lang="en-GB" sz="1000" dirty="0" smtClean="0">
                    <a:solidFill>
                      <a:schemeClr val="tx1"/>
                    </a:solidFill>
                  </a:rPr>
                  <a:t>(</a:t>
                </a:r>
                <a:r>
                  <a:rPr lang="en-GB" sz="1000" dirty="0">
                    <a:solidFill>
                      <a:schemeClr val="tx1"/>
                    </a:solidFill>
                    <a:hlinkClick r:id="rId3"/>
                  </a:rPr>
                  <a:t>https://en.wikipedia.org/wiki/Shor%27s_algorithm</a:t>
                </a:r>
                <a:r>
                  <a:rPr lang="en-GB" sz="1000" dirty="0" smtClean="0">
                    <a:solidFill>
                      <a:schemeClr val="tx1"/>
                    </a:solidFill>
                  </a:rPr>
                  <a:t>) </a:t>
                </a:r>
              </a:p>
              <a:p>
                <a:pPr marL="285750" indent="-285750">
                  <a:lnSpc>
                    <a:spcPct val="100000"/>
                  </a:lnSpc>
                  <a:buClrTx/>
                  <a:buSzTx/>
                  <a:buFont typeface="Arial" charset="0"/>
                  <a:buChar char="•"/>
                  <a:defRPr/>
                </a:pPr>
                <a:endParaRPr lang="en-GB" dirty="0">
                  <a:solidFill>
                    <a:schemeClr val="tx1"/>
                  </a:solidFill>
                </a:endParaRPr>
              </a:p>
              <a:p>
                <a:pPr marL="285750" indent="-285750">
                  <a:lnSpc>
                    <a:spcPct val="100000"/>
                  </a:lnSpc>
                  <a:buClrTx/>
                  <a:buSzTx/>
                  <a:buFont typeface="Arial" charset="0"/>
                  <a:buChar char="•"/>
                  <a:defRPr/>
                </a:pPr>
                <a:r>
                  <a:rPr lang="en-GB" i="1" dirty="0" smtClean="0">
                    <a:solidFill>
                      <a:schemeClr val="tx1"/>
                    </a:solidFill>
                  </a:rPr>
                  <a:t>Subtle point</a:t>
                </a:r>
                <a:r>
                  <a:rPr lang="en-GB" dirty="0" smtClean="0">
                    <a:solidFill>
                      <a:schemeClr val="tx1"/>
                    </a:solidFill>
                  </a:rPr>
                  <a:t>: </a:t>
                </a:r>
                <a:r>
                  <a:rPr lang="en-GB" i="1" dirty="0" smtClean="0">
                    <a:solidFill>
                      <a:schemeClr val="tx1"/>
                    </a:solidFill>
                  </a:rPr>
                  <a:t>perfect hiding</a:t>
                </a:r>
                <a:r>
                  <a:rPr lang="en-GB" dirty="0" smtClean="0">
                    <a:solidFill>
                      <a:schemeClr val="tx1"/>
                    </a:solidFill>
                  </a:rPr>
                  <a:t> protects against quantum computers trying to </a:t>
                </a:r>
                <a:r>
                  <a:rPr lang="en-GB" u="sng" dirty="0" smtClean="0">
                    <a:solidFill>
                      <a:schemeClr val="tx1"/>
                    </a:solidFill>
                  </a:rPr>
                  <a:t>unblind</a:t>
                </a:r>
                <a:r>
                  <a:rPr lang="en-GB" dirty="0">
                    <a:solidFill>
                      <a:schemeClr val="tx1"/>
                    </a:solidFill>
                  </a:rPr>
                  <a:t> </a:t>
                </a:r>
                <a:r>
                  <a:rPr lang="en-GB" dirty="0" smtClean="0">
                    <a:solidFill>
                      <a:schemeClr val="tx1"/>
                    </a:solidFill>
                  </a:rPr>
                  <a:t>a Pedersen commitment, although not being able to prevent them </a:t>
                </a:r>
                <a:r>
                  <a:rPr lang="en-GB" u="sng" dirty="0" smtClean="0">
                    <a:solidFill>
                      <a:schemeClr val="tx1"/>
                    </a:solidFill>
                  </a:rPr>
                  <a:t>open</a:t>
                </a:r>
                <a:r>
                  <a:rPr lang="en-GB" dirty="0" smtClean="0">
                    <a:solidFill>
                      <a:schemeClr val="tx1"/>
                    </a:solidFill>
                  </a:rPr>
                  <a:t> a Pedersen commitment to a different, arbitrary value </a:t>
                </a:r>
                <a14:m>
                  <m:oMath xmlns:m="http://schemas.openxmlformats.org/officeDocument/2006/math">
                    <m:r>
                      <a:rPr lang="en-GB" i="1" smtClean="0">
                        <a:solidFill>
                          <a:schemeClr val="tx1"/>
                        </a:solidFill>
                        <a:latin typeface="Cambria Math" charset="0"/>
                      </a:rPr>
                      <m:t>𝑣</m:t>
                    </m:r>
                    <m:r>
                      <a:rPr lang="en-GB" i="1" smtClean="0">
                        <a:solidFill>
                          <a:schemeClr val="tx1"/>
                        </a:solidFill>
                        <a:latin typeface="Cambria Math" charset="0"/>
                      </a:rPr>
                      <m:t>’</m:t>
                    </m:r>
                  </m:oMath>
                </a14:m>
                <a:r>
                  <a:rPr lang="en-GB" dirty="0" smtClean="0">
                    <a:solidFill>
                      <a:schemeClr val="tx1"/>
                    </a:solidFill>
                  </a:rPr>
                  <a:t>. </a:t>
                </a:r>
              </a:p>
              <a:p>
                <a:pPr marL="0" indent="0">
                  <a:lnSpc>
                    <a:spcPct val="100000"/>
                  </a:lnSpc>
                  <a:buClrTx/>
                  <a:buSzTx/>
                  <a:buNone/>
                  <a:defRPr/>
                </a:pPr>
                <a:r>
                  <a:rPr lang="en-GB" sz="1000" dirty="0" smtClean="0">
                    <a:solidFill>
                      <a:schemeClr val="tx1"/>
                    </a:solidFill>
                  </a:rPr>
                  <a:t> 				                    (</a:t>
                </a:r>
                <a:r>
                  <a:rPr lang="en-GB" sz="1000" dirty="0">
                    <a:solidFill>
                      <a:schemeClr val="tx1"/>
                    </a:solidFill>
                    <a:hlinkClick r:id="rId4"/>
                  </a:rPr>
                  <a:t>https://</a:t>
                </a:r>
                <a:r>
                  <a:rPr lang="en-GB" sz="1000" dirty="0" smtClean="0">
                    <a:solidFill>
                      <a:schemeClr val="tx1"/>
                    </a:solidFill>
                    <a:hlinkClick r:id="rId4"/>
                  </a:rPr>
                  <a:t>blog.chain.com/preparing-for-a-quantum-future-45535b316314)</a:t>
                </a:r>
                <a:endParaRPr lang="en-GB" sz="1000" dirty="0" smtClean="0">
                  <a:solidFill>
                    <a:schemeClr val="tx1"/>
                  </a:solidFill>
                </a:endParaRPr>
              </a:p>
              <a:p>
                <a:pPr marL="742950" lvl="1" indent="-285750">
                  <a:lnSpc>
                    <a:spcPct val="100000"/>
                  </a:lnSpc>
                  <a:buClrTx/>
                  <a:buSzTx/>
                  <a:buFont typeface="Arial" charset="0"/>
                  <a:buChar char="•"/>
                  <a:defRPr/>
                </a:pPr>
                <a:endParaRPr lang="en-GB" sz="1600" dirty="0" smtClean="0">
                  <a:solidFill>
                    <a:schemeClr val="tx1"/>
                  </a:solidFill>
                </a:endParaRPr>
              </a:p>
              <a:p>
                <a:pPr marL="742950" lvl="1" indent="-285750">
                  <a:lnSpc>
                    <a:spcPct val="100000"/>
                  </a:lnSpc>
                  <a:buClrTx/>
                  <a:buSzTx/>
                  <a:buFont typeface="Arial" charset="0"/>
                  <a:buChar char="•"/>
                  <a:defRPr/>
                </a:pPr>
                <a:r>
                  <a:rPr lang="en-GB" sz="1600" dirty="0" smtClean="0">
                    <a:solidFill>
                      <a:schemeClr val="tx1"/>
                    </a:solidFill>
                  </a:rPr>
                  <a:t>Pedersen commitment’s perfect hiding nature would provide privacy guarantees even in a scenario in which ECDLP is broken, because </a:t>
                </a:r>
                <a14:m>
                  <m:oMath xmlns:m="http://schemas.openxmlformats.org/officeDocument/2006/math">
                    <m:r>
                      <a:rPr lang="it-IT" sz="1600" b="0" i="0" smtClean="0">
                        <a:solidFill>
                          <a:schemeClr val="tx1"/>
                        </a:solidFill>
                        <a:latin typeface="Cambria Math" charset="0"/>
                      </a:rPr>
                      <m:t>        </m:t>
                    </m:r>
                    <m:r>
                      <a:rPr lang="it-IT" sz="1600" b="0" i="1" smtClean="0">
                        <a:solidFill>
                          <a:schemeClr val="tx1"/>
                        </a:solidFill>
                        <a:latin typeface="Cambria Math" charset="0"/>
                      </a:rPr>
                      <m:t>𝐶</m:t>
                    </m:r>
                    <m:r>
                      <a:rPr lang="it-IT" sz="1600" b="0" i="1" smtClean="0">
                        <a:solidFill>
                          <a:schemeClr val="tx1"/>
                        </a:solidFill>
                        <a:latin typeface="Cambria Math" charset="0"/>
                      </a:rPr>
                      <m:t>=</m:t>
                    </m:r>
                    <m:r>
                      <a:rPr lang="it-IT" sz="1600" b="0" i="1" smtClean="0">
                        <a:solidFill>
                          <a:schemeClr val="tx1"/>
                        </a:solidFill>
                        <a:latin typeface="Cambria Math" charset="0"/>
                      </a:rPr>
                      <m:t>𝑟𝐺</m:t>
                    </m:r>
                    <m:r>
                      <a:rPr lang="it-IT" sz="1600" b="0" i="1" smtClean="0">
                        <a:solidFill>
                          <a:schemeClr val="tx1"/>
                        </a:solidFill>
                        <a:latin typeface="Cambria Math" charset="0"/>
                      </a:rPr>
                      <m:t>+</m:t>
                    </m:r>
                    <m:r>
                      <a:rPr lang="it-IT" sz="1600" b="0" i="1" smtClean="0">
                        <a:solidFill>
                          <a:schemeClr val="tx1"/>
                        </a:solidFill>
                        <a:latin typeface="Cambria Math" charset="0"/>
                      </a:rPr>
                      <m:t>𝑣𝐻</m:t>
                    </m:r>
                    <m:r>
                      <a:rPr lang="it-IT" sz="1600" b="0" i="1" smtClean="0">
                        <a:solidFill>
                          <a:schemeClr val="tx1"/>
                        </a:solidFill>
                        <a:latin typeface="Cambria Math" charset="0"/>
                      </a:rPr>
                      <m:t>   ↔</m:t>
                    </m:r>
                    <m:sSup>
                      <m:sSupPr>
                        <m:ctrlPr>
                          <a:rPr lang="it-IT" sz="1600" i="1">
                            <a:solidFill>
                              <a:schemeClr val="tx1"/>
                            </a:solidFill>
                            <a:latin typeface="Cambria Math" charset="0"/>
                            <a:ea typeface="Cambria Math" charset="0"/>
                            <a:cs typeface="Cambria Math" charset="0"/>
                          </a:rPr>
                        </m:ctrlPr>
                      </m:sSupPr>
                      <m:e>
                        <m:r>
                          <a:rPr lang="it-IT" sz="1600" i="1">
                            <a:solidFill>
                              <a:schemeClr val="tx1"/>
                            </a:solidFill>
                            <a:latin typeface="Cambria Math" charset="0"/>
                            <a:ea typeface="Cambria Math" charset="0"/>
                            <a:cs typeface="Cambria Math" charset="0"/>
                          </a:rPr>
                          <m:t>𝐺</m:t>
                        </m:r>
                      </m:e>
                      <m:sup>
                        <m:r>
                          <a:rPr lang="it-IT" sz="1600" i="1">
                            <a:solidFill>
                              <a:schemeClr val="tx1"/>
                            </a:solidFill>
                            <a:latin typeface="Cambria Math" charset="0"/>
                            <a:ea typeface="Cambria Math" charset="0"/>
                            <a:cs typeface="Cambria Math" charset="0"/>
                          </a:rPr>
                          <m:t>−1</m:t>
                        </m:r>
                      </m:sup>
                    </m:sSup>
                    <m:r>
                      <a:rPr lang="it-IT" sz="1600" b="0" i="1" smtClean="0">
                        <a:solidFill>
                          <a:schemeClr val="tx1"/>
                        </a:solidFill>
                        <a:latin typeface="Cambria Math" charset="0"/>
                        <a:ea typeface="Cambria Math" charset="0"/>
                        <a:cs typeface="Cambria Math" charset="0"/>
                      </a:rPr>
                      <m:t>𝐶</m:t>
                    </m:r>
                    <m:r>
                      <a:rPr lang="it-IT" sz="1600" b="0" i="1" smtClean="0">
                        <a:solidFill>
                          <a:schemeClr val="tx1"/>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𝑣</m:t>
                    </m:r>
                    <m:limLow>
                      <m:limLowPr>
                        <m:ctrlPr>
                          <a:rPr lang="it-IT" sz="1600" b="0" i="1" smtClean="0">
                            <a:solidFill>
                              <a:schemeClr val="tx1"/>
                            </a:solidFill>
                            <a:latin typeface="Cambria Math" charset="0"/>
                            <a:ea typeface="Cambria Math" charset="0"/>
                            <a:cs typeface="Cambria Math" charset="0"/>
                          </a:rPr>
                        </m:ctrlPr>
                      </m:limLowPr>
                      <m:e>
                        <m:groupChr>
                          <m:groupChrPr>
                            <m:chr m:val="⏟"/>
                            <m:ctrlPr>
                              <a:rPr lang="it-IT" sz="1600" b="0" i="1" smtClean="0">
                                <a:solidFill>
                                  <a:schemeClr val="tx1"/>
                                </a:solidFill>
                                <a:latin typeface="Cambria Math" charset="0"/>
                                <a:ea typeface="Cambria Math" charset="0"/>
                                <a:cs typeface="Cambria Math" charset="0"/>
                              </a:rPr>
                            </m:ctrlPr>
                          </m:groupChrPr>
                          <m:e>
                            <m:sSup>
                              <m:sSupPr>
                                <m:ctrlPr>
                                  <a:rPr lang="it-IT" sz="1600" b="0" i="1" smtClean="0">
                                    <a:solidFill>
                                      <a:schemeClr val="tx1"/>
                                    </a:solidFill>
                                    <a:latin typeface="Cambria Math" charset="0"/>
                                    <a:ea typeface="Cambria Math" charset="0"/>
                                    <a:cs typeface="Cambria Math" charset="0"/>
                                  </a:rPr>
                                </m:ctrlPr>
                              </m:sSupPr>
                              <m:e>
                                <m:r>
                                  <a:rPr lang="it-IT" sz="1600" b="0" i="1" smtClean="0">
                                    <a:solidFill>
                                      <a:schemeClr val="tx1"/>
                                    </a:solidFill>
                                    <a:latin typeface="Cambria Math" charset="0"/>
                                    <a:ea typeface="Cambria Math" charset="0"/>
                                    <a:cs typeface="Cambria Math" charset="0"/>
                                  </a:rPr>
                                  <m:t>𝐺</m:t>
                                </m:r>
                              </m:e>
                              <m:sup>
                                <m:r>
                                  <a:rPr lang="it-IT" sz="1600" b="0" i="1" smtClean="0">
                                    <a:solidFill>
                                      <a:schemeClr val="tx1"/>
                                    </a:solidFill>
                                    <a:latin typeface="Cambria Math" charset="0"/>
                                    <a:ea typeface="Cambria Math" charset="0"/>
                                    <a:cs typeface="Cambria Math" charset="0"/>
                                  </a:rPr>
                                  <m:t>−1</m:t>
                                </m:r>
                              </m:sup>
                            </m:sSup>
                            <m:r>
                              <a:rPr lang="it-IT" sz="1600" b="0" i="1" smtClean="0">
                                <a:solidFill>
                                  <a:schemeClr val="tx1"/>
                                </a:solidFill>
                                <a:latin typeface="Cambria Math" charset="0"/>
                                <a:ea typeface="Cambria Math" charset="0"/>
                                <a:cs typeface="Cambria Math" charset="0"/>
                              </a:rPr>
                              <m:t>𝐻</m:t>
                            </m:r>
                          </m:e>
                        </m:groupChr>
                      </m:e>
                      <m:lim>
                        <m:r>
                          <a:rPr lang="it-IT" sz="1600" b="0" i="1" smtClean="0">
                            <a:solidFill>
                              <a:schemeClr val="tx1"/>
                            </a:solidFill>
                            <a:latin typeface="Cambria Math" charset="0"/>
                            <a:ea typeface="Cambria Math" charset="0"/>
                            <a:cs typeface="Cambria Math" charset="0"/>
                          </a:rPr>
                          <m:t>𝑘𝑛𝑜𝑤𝑛</m:t>
                        </m:r>
                      </m:lim>
                    </m:limLow>
                    <m:r>
                      <a:rPr lang="it-IT" sz="1600" b="0" i="1" smtClean="0">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𝑟</m:t>
                    </m:r>
                    <m:r>
                      <a:rPr lang="it-IT" sz="1600" b="0" i="1" smtClean="0">
                        <a:solidFill>
                          <a:schemeClr val="tx1"/>
                        </a:solidFill>
                        <a:latin typeface="Cambria Math" charset="0"/>
                        <a:ea typeface="Cambria Math" charset="0"/>
                        <a:cs typeface="Cambria Math" charset="0"/>
                      </a:rPr>
                      <m:t>, </m:t>
                    </m:r>
                  </m:oMath>
                </a14:m>
                <a:r>
                  <a:rPr lang="it-IT" sz="1600" i="1" dirty="0" smtClean="0">
                    <a:solidFill>
                      <a:schemeClr val="tx1"/>
                    </a:solidFill>
                    <a:latin typeface="Cambria Math" charset="0"/>
                    <a:ea typeface="Cambria Math" charset="0"/>
                    <a:cs typeface="Cambria Math" charset="0"/>
                  </a:rPr>
                  <a:t> </a:t>
                </a:r>
                <a:r>
                  <a:rPr lang="it-IT" sz="1600" i="1" u="sng" dirty="0" smtClean="0">
                    <a:solidFill>
                      <a:schemeClr val="tx1"/>
                    </a:solidFill>
                    <a:latin typeface="Cambria Math" charset="0"/>
                    <a:ea typeface="Cambria Math" charset="0"/>
                    <a:cs typeface="Cambria Math" charset="0"/>
                  </a:rPr>
                  <a:t>but</a:t>
                </a:r>
                <a:r>
                  <a:rPr lang="it-IT" sz="1600" i="1" dirty="0" smtClean="0">
                    <a:solidFill>
                      <a:schemeClr val="tx1"/>
                    </a:solidFill>
                    <a:latin typeface="Cambria Math" charset="0"/>
                    <a:ea typeface="Cambria Math" charset="0"/>
                    <a:cs typeface="Cambria Math" charset="0"/>
                  </a:rPr>
                  <a:t>  </a:t>
                </a:r>
                <a14:m>
                  <m:oMath xmlns:m="http://schemas.openxmlformats.org/officeDocument/2006/math">
                    <m:r>
                      <a:rPr lang="it-IT" sz="1600" i="1">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𝑣</m:t>
                    </m:r>
                    <m:r>
                      <a:rPr lang="it-IT" sz="1600" b="0" i="0" smtClean="0">
                        <a:solidFill>
                          <a:schemeClr val="tx1"/>
                        </a:solidFill>
                        <a:latin typeface="Cambria Math" charset="0"/>
                        <a:ea typeface="Cambria Math" charset="0"/>
                        <a:cs typeface="Cambria Math" charset="0"/>
                      </a:rPr>
                      <m:t> </m:t>
                    </m:r>
                    <m:r>
                      <m:rPr>
                        <m:sty m:val="p"/>
                      </m:rPr>
                      <a:rPr lang="it-IT" sz="1600">
                        <a:solidFill>
                          <a:schemeClr val="tx1"/>
                        </a:solidFill>
                        <a:latin typeface="Cambria Math" charset="0"/>
                        <a:ea typeface="Cambria Math" charset="0"/>
                        <a:cs typeface="Cambria Math" charset="0"/>
                      </a:rPr>
                      <m:t>fixed</m:t>
                    </m:r>
                    <m:r>
                      <a:rPr lang="it-IT" sz="1600" b="0" i="0" smtClean="0">
                        <a:solidFill>
                          <a:schemeClr val="tx1"/>
                        </a:solidFill>
                        <a:latin typeface="Cambria Math" charset="0"/>
                        <a:ea typeface="Cambria Math" charset="0"/>
                        <a:cs typeface="Cambria Math" charset="0"/>
                      </a:rPr>
                      <m:t> </m:t>
                    </m:r>
                    <m:r>
                      <a:rPr lang="it-IT" sz="1600" i="1">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𝑟</m:t>
                    </m:r>
                    <m:r>
                      <a:rPr lang="it-IT" sz="1600" b="0" i="1" smtClean="0">
                        <a:solidFill>
                          <a:schemeClr val="tx1"/>
                        </a:solidFill>
                        <a:latin typeface="Cambria Math" charset="0"/>
                        <a:ea typeface="Cambria Math" charset="0"/>
                        <a:cs typeface="Cambria Math" charset="0"/>
                      </a:rPr>
                      <m:t>: </m:t>
                    </m:r>
                    <m:r>
                      <a:rPr lang="it-IT" sz="1600" i="1" smtClean="0">
                        <a:solidFill>
                          <a:schemeClr val="tx1"/>
                        </a:solidFill>
                        <a:latin typeface="Cambria Math" charset="0"/>
                        <a:ea typeface="Cambria Math" charset="0"/>
                        <a:cs typeface="Cambria Math" charset="0"/>
                      </a:rPr>
                      <m:t>𝐶</m:t>
                    </m:r>
                    <m:r>
                      <a:rPr lang="it-IT" sz="1600" i="1" smtClean="0">
                        <a:solidFill>
                          <a:schemeClr val="tx1"/>
                        </a:solidFill>
                        <a:latin typeface="Cambria Math" charset="0"/>
                        <a:ea typeface="Cambria Math" charset="0"/>
                        <a:cs typeface="Cambria Math" charset="0"/>
                      </a:rPr>
                      <m:t>=</m:t>
                    </m:r>
                    <m:r>
                      <a:rPr lang="it-IT" sz="1600" i="1" smtClean="0">
                        <a:solidFill>
                          <a:schemeClr val="tx1"/>
                        </a:solidFill>
                        <a:latin typeface="Cambria Math" charset="0"/>
                        <a:ea typeface="Cambria Math" charset="0"/>
                        <a:cs typeface="Cambria Math" charset="0"/>
                      </a:rPr>
                      <m:t>𝑟𝐺</m:t>
                    </m:r>
                    <m:r>
                      <a:rPr lang="it-IT" sz="1600" i="1" smtClean="0">
                        <a:solidFill>
                          <a:schemeClr val="tx1"/>
                        </a:solidFill>
                        <a:latin typeface="Cambria Math" charset="0"/>
                        <a:ea typeface="Cambria Math" charset="0"/>
                        <a:cs typeface="Cambria Math" charset="0"/>
                      </a:rPr>
                      <m:t>+</m:t>
                    </m:r>
                    <m:r>
                      <a:rPr lang="it-IT" sz="1600" i="1" smtClean="0">
                        <a:solidFill>
                          <a:schemeClr val="tx1"/>
                        </a:solidFill>
                        <a:latin typeface="Cambria Math" charset="0"/>
                        <a:ea typeface="Cambria Math" charset="0"/>
                        <a:cs typeface="Cambria Math" charset="0"/>
                      </a:rPr>
                      <m:t>𝑣𝐻</m:t>
                    </m:r>
                    <m:r>
                      <a:rPr lang="it-IT" sz="1600" b="0" i="0" smtClean="0">
                        <a:solidFill>
                          <a:schemeClr val="tx1"/>
                        </a:solidFill>
                        <a:latin typeface="Cambria Math" charset="0"/>
                        <a:ea typeface="Cambria Math" charset="0"/>
                        <a:cs typeface="Cambria Math" charset="0"/>
                      </a:rPr>
                      <m:t>,</m:t>
                    </m:r>
                  </m:oMath>
                </a14:m>
                <a:r>
                  <a:rPr lang="en-GB" sz="1600" dirty="0" smtClean="0">
                    <a:solidFill>
                      <a:schemeClr val="tx1"/>
                    </a:solidFill>
                  </a:rPr>
                  <a:t> thus making impossible to discern in between </a:t>
                </a:r>
                <a14:m>
                  <m:oMath xmlns:m="http://schemas.openxmlformats.org/officeDocument/2006/math">
                    <m:d>
                      <m:dPr>
                        <m:ctrlPr>
                          <a:rPr lang="it-IT" sz="1600" b="0" i="1" smtClean="0">
                            <a:solidFill>
                              <a:schemeClr val="tx1"/>
                            </a:solidFill>
                            <a:latin typeface="Cambria Math" charset="0"/>
                          </a:rPr>
                        </m:ctrlPr>
                      </m:dPr>
                      <m:e>
                        <m:r>
                          <a:rPr lang="it-IT" sz="1600" b="0" i="1" smtClean="0">
                            <a:solidFill>
                              <a:schemeClr val="tx1"/>
                            </a:solidFill>
                            <a:latin typeface="Cambria Math" charset="0"/>
                          </a:rPr>
                          <m:t>𝑟</m:t>
                        </m:r>
                        <m:r>
                          <a:rPr lang="it-IT" sz="1600" b="0" i="1" smtClean="0">
                            <a:solidFill>
                              <a:schemeClr val="tx1"/>
                            </a:solidFill>
                            <a:latin typeface="Cambria Math" charset="0"/>
                          </a:rPr>
                          <m:t>, </m:t>
                        </m:r>
                        <m:r>
                          <a:rPr lang="it-IT" sz="1600" b="0" i="1" smtClean="0">
                            <a:solidFill>
                              <a:schemeClr val="tx1"/>
                            </a:solidFill>
                            <a:latin typeface="Cambria Math" charset="0"/>
                          </a:rPr>
                          <m:t>𝑣</m:t>
                        </m:r>
                      </m:e>
                    </m:d>
                  </m:oMath>
                </a14:m>
                <a:r>
                  <a:rPr lang="en-GB" sz="1600" dirty="0" smtClean="0">
                    <a:solidFill>
                      <a:schemeClr val="tx1"/>
                    </a:solidFill>
                  </a:rPr>
                  <a:t> pairs.</a:t>
                </a:r>
              </a:p>
              <a:p>
                <a:pPr marL="742950" lvl="1" indent="-285750">
                  <a:lnSpc>
                    <a:spcPct val="100000"/>
                  </a:lnSpc>
                  <a:buClrTx/>
                  <a:buSzTx/>
                  <a:buFont typeface="Arial" charset="0"/>
                  <a:buChar char="•"/>
                  <a:defRPr/>
                </a:pPr>
                <a:r>
                  <a:rPr lang="en-GB" sz="1600" dirty="0" smtClean="0">
                    <a:solidFill>
                      <a:schemeClr val="tx1"/>
                    </a:solidFill>
                  </a:rPr>
                  <a:t>On the other hand, if ECDLP is broken, this would enable creation of money out of thin air </a:t>
                </a:r>
                <a:r>
                  <a:rPr lang="it-IT" sz="1600" dirty="0" smtClean="0">
                    <a:solidFill>
                      <a:schemeClr val="tx1"/>
                    </a:solidFill>
                  </a:rPr>
                  <a:t>- </a:t>
                </a:r>
                <a:r>
                  <a:rPr lang="en-GB" sz="1600" dirty="0" smtClean="0">
                    <a:solidFill>
                      <a:schemeClr val="tx1"/>
                    </a:solidFill>
                  </a:rPr>
                  <a:t>limited only by the maximum amount transferrable in a </a:t>
                </a:r>
                <a:r>
                  <a:rPr lang="en-GB" sz="1600" dirty="0" err="1" smtClean="0">
                    <a:solidFill>
                      <a:schemeClr val="tx1"/>
                    </a:solidFill>
                  </a:rPr>
                  <a:t>tx</a:t>
                </a:r>
                <a:r>
                  <a:rPr lang="en-GB" sz="1600" dirty="0">
                    <a:solidFill>
                      <a:schemeClr val="tx1"/>
                    </a:solidFill>
                  </a:rPr>
                  <a:t> </a:t>
                </a:r>
                <a:r>
                  <a:rPr lang="en-GB" sz="1600" dirty="0" smtClean="0">
                    <a:solidFill>
                      <a:schemeClr val="tx1"/>
                    </a:solidFill>
                  </a:rPr>
                  <a:t>- as shown above (</a:t>
                </a:r>
                <a:r>
                  <a:rPr lang="en-GB" sz="1600" u="sng" dirty="0" smtClean="0">
                    <a:solidFill>
                      <a:schemeClr val="tx1"/>
                    </a:solidFill>
                  </a:rPr>
                  <a:t>no</a:t>
                </a:r>
                <a:r>
                  <a:rPr lang="en-GB" sz="1600" dirty="0" smtClean="0">
                    <a:solidFill>
                      <a:schemeClr val="tx1"/>
                    </a:solidFill>
                  </a:rPr>
                  <a:t> </a:t>
                </a:r>
                <a:r>
                  <a:rPr lang="en-GB" sz="1600" i="1" dirty="0" smtClean="0">
                    <a:solidFill>
                      <a:schemeClr val="tx1"/>
                    </a:solidFill>
                  </a:rPr>
                  <a:t>transaction integrity</a:t>
                </a:r>
                <a:r>
                  <a:rPr lang="en-GB" sz="1600" dirty="0" smtClean="0">
                    <a:solidFill>
                      <a:schemeClr val="tx1"/>
                    </a:solidFill>
                  </a:rPr>
                  <a:t>).</a:t>
                </a:r>
              </a:p>
              <a:p>
                <a:pPr marL="457200" lvl="1" indent="0">
                  <a:lnSpc>
                    <a:spcPct val="100000"/>
                  </a:lnSpc>
                  <a:buClrTx/>
                  <a:buSzTx/>
                  <a:buNone/>
                  <a:defRPr/>
                </a:pPr>
                <a:endParaRPr lang="en-GB" sz="1000" dirty="0" smtClean="0">
                  <a:solidFill>
                    <a:schemeClr val="tx1"/>
                  </a:solidFill>
                </a:endParaRPr>
              </a:p>
              <a:p>
                <a:pPr marL="457200" lvl="1" indent="0">
                  <a:lnSpc>
                    <a:spcPct val="100000"/>
                  </a:lnSpc>
                  <a:buClrTx/>
                  <a:buSzTx/>
                  <a:buNone/>
                  <a:defRPr/>
                </a:pPr>
                <a:r>
                  <a:rPr lang="en-GB" sz="1000" dirty="0" smtClean="0">
                    <a:solidFill>
                      <a:schemeClr val="tx1"/>
                    </a:solidFill>
                  </a:rPr>
                  <a:t>			</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739422"/>
                <a:ext cx="8520600" cy="3856418"/>
              </a:xfrm>
              <a:blipFill rotWithShape="0">
                <a:blip r:embed="rId5"/>
                <a:stretch>
                  <a:fillRect l="-429" r="-429" b="-7425"/>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dirty="0"/>
          </a:p>
        </p:txBody>
      </p:sp>
    </p:spTree>
    <p:extLst>
      <p:ext uri="{BB962C8B-B14F-4D97-AF65-F5344CB8AC3E}">
        <p14:creationId xmlns:p14="http://schemas.microsoft.com/office/powerpoint/2010/main" val="892957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Trade-off: </a:t>
            </a:r>
            <a:r>
              <a:rPr lang="en-GB" sz="2400" i="1" dirty="0" smtClean="0">
                <a:solidFill>
                  <a:schemeClr val="accent1">
                    <a:lumMod val="75000"/>
                  </a:schemeClr>
                </a:solidFill>
              </a:rPr>
              <a:t>perfectly hiding</a:t>
            </a:r>
            <a:r>
              <a:rPr lang="en-GB" sz="2400" dirty="0" smtClean="0">
                <a:solidFill>
                  <a:schemeClr val="accent1">
                    <a:lumMod val="75000"/>
                  </a:schemeClr>
                </a:solidFill>
              </a:rPr>
              <a:t> or </a:t>
            </a:r>
            <a:r>
              <a:rPr lang="en-GB" sz="2400" i="1" dirty="0" smtClean="0">
                <a:solidFill>
                  <a:schemeClr val="accent1">
                    <a:lumMod val="75000"/>
                  </a:schemeClr>
                </a:solidFill>
              </a:rPr>
              <a:t>perfectly binding</a:t>
            </a:r>
            <a:r>
              <a:rPr lang="en-GB" sz="2400" dirty="0" smtClean="0">
                <a:solidFill>
                  <a:schemeClr val="accent1">
                    <a:lumMod val="75000"/>
                  </a:schemeClr>
                </a:solidFill>
              </a:rPr>
              <a:t>?</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759667"/>
            <a:ext cx="8520600" cy="4081840"/>
          </a:xfrm>
        </p:spPr>
        <p:txBody>
          <a:bodyPr/>
          <a:lstStyle/>
          <a:p>
            <a:pPr marL="285750" lvl="1" indent="-285750">
              <a:lnSpc>
                <a:spcPct val="100000"/>
              </a:lnSpc>
              <a:buSzPts val="1800"/>
              <a:buFont typeface="Arial" charset="0"/>
              <a:buChar char="•"/>
            </a:pPr>
            <a:r>
              <a:rPr lang="en-GB" sz="1800" dirty="0" smtClean="0">
                <a:solidFill>
                  <a:schemeClr val="tx1"/>
                </a:solidFill>
              </a:rPr>
              <a:t>Indeed, the discussion is active on whether to prefer </a:t>
            </a:r>
            <a:r>
              <a:rPr lang="en-GB" sz="1800" i="1" dirty="0" smtClean="0">
                <a:solidFill>
                  <a:schemeClr val="tx1"/>
                </a:solidFill>
              </a:rPr>
              <a:t>perfectly hiding</a:t>
            </a:r>
            <a:r>
              <a:rPr lang="en-GB" sz="1800" dirty="0" smtClean="0">
                <a:solidFill>
                  <a:schemeClr val="tx1"/>
                </a:solidFill>
              </a:rPr>
              <a:t> or </a:t>
            </a:r>
            <a:r>
              <a:rPr lang="en-GB" sz="1800" i="1" dirty="0" smtClean="0">
                <a:solidFill>
                  <a:schemeClr val="tx1"/>
                </a:solidFill>
              </a:rPr>
              <a:t>perfectly binding</a:t>
            </a:r>
            <a:r>
              <a:rPr lang="en-GB" sz="1800" dirty="0" smtClean="0">
                <a:solidFill>
                  <a:schemeClr val="tx1"/>
                </a:solidFill>
              </a:rPr>
              <a:t> transactions (especially on </a:t>
            </a:r>
            <a:r>
              <a:rPr lang="en-GB" sz="1800" dirty="0" err="1" smtClean="0">
                <a:solidFill>
                  <a:schemeClr val="tx1"/>
                </a:solidFill>
              </a:rPr>
              <a:t>newborn</a:t>
            </a:r>
            <a:r>
              <a:rPr lang="en-GB" sz="1800" dirty="0" smtClean="0">
                <a:solidFill>
                  <a:schemeClr val="tx1"/>
                </a:solidFill>
              </a:rPr>
              <a:t> protocols like MW).</a:t>
            </a:r>
          </a:p>
          <a:p>
            <a:pPr marL="114300" lvl="1" indent="0">
              <a:buSzPts val="1800"/>
              <a:buNone/>
            </a:pPr>
            <a:r>
              <a:rPr lang="en-GB" sz="1000" dirty="0">
                <a:solidFill>
                  <a:schemeClr val="tx1"/>
                </a:solidFill>
              </a:rPr>
              <a:t>	</a:t>
            </a:r>
            <a:r>
              <a:rPr lang="en-GB" sz="1000" dirty="0" smtClean="0">
                <a:solidFill>
                  <a:schemeClr val="tx1"/>
                </a:solidFill>
              </a:rPr>
              <a:t>		                        (</a:t>
            </a:r>
            <a:r>
              <a:rPr lang="en-GB" sz="1000" dirty="0">
                <a:solidFill>
                  <a:schemeClr val="tx1"/>
                </a:solidFill>
                <a:hlinkClick r:id="rId3"/>
              </a:rPr>
              <a:t>https://</a:t>
            </a:r>
            <a:r>
              <a:rPr lang="en-GB" sz="1000" dirty="0" smtClean="0">
                <a:solidFill>
                  <a:schemeClr val="tx1"/>
                </a:solidFill>
                <a:hlinkClick r:id="rId3"/>
              </a:rPr>
              <a:t>lists.launchpad.net/mimblewimble/msg00114.html</a:t>
            </a:r>
            <a:r>
              <a:rPr lang="en-GB" sz="1000" dirty="0" smtClean="0">
                <a:solidFill>
                  <a:schemeClr val="tx1"/>
                </a:solidFill>
              </a:rPr>
              <a:t> </a:t>
            </a:r>
            <a:r>
              <a:rPr lang="en-GB" sz="1000" dirty="0">
                <a:solidFill>
                  <a:schemeClr val="tx1"/>
                </a:solidFill>
              </a:rPr>
              <a:t>up to the end of the </a:t>
            </a:r>
            <a:r>
              <a:rPr lang="en-GB" sz="1000" dirty="0" smtClean="0">
                <a:solidFill>
                  <a:schemeClr val="tx1"/>
                </a:solidFill>
              </a:rPr>
              <a:t>thread)</a:t>
            </a:r>
          </a:p>
          <a:p>
            <a:pPr marL="744300" lvl="2" indent="-285750">
              <a:lnSpc>
                <a:spcPct val="100000"/>
              </a:lnSpc>
              <a:spcBef>
                <a:spcPts val="0"/>
              </a:spcBef>
              <a:buSzPts val="1800"/>
              <a:buFont typeface="Arial" charset="0"/>
              <a:buChar char="•"/>
            </a:pPr>
            <a:r>
              <a:rPr lang="en-GB" sz="1600" dirty="0" smtClean="0">
                <a:solidFill>
                  <a:schemeClr val="tx1"/>
                </a:solidFill>
              </a:rPr>
              <a:t>Balance the desire for privacy with the belief in the likelihood of quantum computers coming into being.</a:t>
            </a:r>
          </a:p>
          <a:p>
            <a:pPr marL="744300" lvl="2" indent="-285750">
              <a:lnSpc>
                <a:spcPct val="100000"/>
              </a:lnSpc>
              <a:spcBef>
                <a:spcPts val="0"/>
              </a:spcBef>
              <a:buSzPts val="1800"/>
              <a:buFont typeface="Arial" charset="0"/>
              <a:buChar char="•"/>
            </a:pPr>
            <a:r>
              <a:rPr lang="en-GB" sz="1600" dirty="0" smtClean="0">
                <a:solidFill>
                  <a:schemeClr val="tx1"/>
                </a:solidFill>
              </a:rPr>
              <a:t>On one hand, except for undisclosed advances in quantum computing, ECDLP breaking won’t happen overnight.</a:t>
            </a:r>
          </a:p>
          <a:p>
            <a:pPr marL="744300" lvl="2" indent="-285750">
              <a:lnSpc>
                <a:spcPct val="100000"/>
              </a:lnSpc>
              <a:spcBef>
                <a:spcPts val="0"/>
              </a:spcBef>
              <a:buSzPts val="1800"/>
              <a:buFont typeface="Arial" charset="0"/>
              <a:buChar char="•"/>
            </a:pPr>
            <a:r>
              <a:rPr lang="en-GB" sz="1600" dirty="0" smtClean="0">
                <a:solidFill>
                  <a:schemeClr val="tx1"/>
                </a:solidFill>
              </a:rPr>
              <a:t>On the other hand a viable perspective could be having a </a:t>
            </a:r>
            <a:r>
              <a:rPr lang="en-GB" sz="1600" i="1" dirty="0" smtClean="0">
                <a:solidFill>
                  <a:schemeClr val="tx1"/>
                </a:solidFill>
              </a:rPr>
              <a:t>perfectly hiding</a:t>
            </a:r>
            <a:r>
              <a:rPr lang="en-GB" sz="1600" dirty="0" smtClean="0">
                <a:solidFill>
                  <a:schemeClr val="tx1"/>
                </a:solidFill>
              </a:rPr>
              <a:t> chain and a </a:t>
            </a:r>
            <a:r>
              <a:rPr lang="en-GB" sz="1600" i="1" dirty="0" smtClean="0">
                <a:solidFill>
                  <a:schemeClr val="tx1"/>
                </a:solidFill>
              </a:rPr>
              <a:t>perfectly binding</a:t>
            </a:r>
            <a:r>
              <a:rPr lang="en-GB" sz="1600" dirty="0" smtClean="0">
                <a:solidFill>
                  <a:schemeClr val="tx1"/>
                </a:solidFill>
              </a:rPr>
              <a:t> one with </a:t>
            </a:r>
            <a:r>
              <a:rPr lang="en-GB" sz="1600" i="1" dirty="0" smtClean="0">
                <a:solidFill>
                  <a:schemeClr val="tx1"/>
                </a:solidFill>
              </a:rPr>
              <a:t>cross-chain pegs</a:t>
            </a:r>
            <a:r>
              <a:rPr lang="en-GB" sz="1600" dirty="0" smtClean="0">
                <a:solidFill>
                  <a:schemeClr val="tx1"/>
                </a:solidFill>
              </a:rPr>
              <a:t>, with coins coming into existence on one of the two, but possibly transferable on the other chain and back.</a:t>
            </a:r>
          </a:p>
          <a:p>
            <a:pPr marL="114300" lvl="1" indent="0">
              <a:buSzPts val="1800"/>
              <a:buNone/>
            </a:pPr>
            <a:endParaRPr lang="en-GB" sz="1000" dirty="0" smtClean="0">
              <a:solidFill>
                <a:schemeClr val="tx1"/>
              </a:solidFill>
            </a:endParaRPr>
          </a:p>
          <a:p>
            <a:pPr marL="284400" lvl="1" indent="-285750">
              <a:lnSpc>
                <a:spcPct val="100000"/>
              </a:lnSpc>
              <a:buSzPts val="1800"/>
              <a:buFont typeface="Arial" charset="0"/>
              <a:buChar char="•"/>
            </a:pPr>
            <a:r>
              <a:rPr lang="en-GB" sz="1800" dirty="0" smtClean="0">
                <a:solidFill>
                  <a:schemeClr val="tx1"/>
                </a:solidFill>
              </a:rPr>
              <a:t>Other protocols make use of different commitment schemes providing perfect binding instead (</a:t>
            </a:r>
            <a:r>
              <a:rPr lang="en-GB" sz="1800" i="1" dirty="0" err="1" smtClean="0">
                <a:solidFill>
                  <a:schemeClr val="tx1"/>
                </a:solidFill>
              </a:rPr>
              <a:t>ElGamal</a:t>
            </a:r>
            <a:r>
              <a:rPr lang="en-GB" sz="1800" i="1" dirty="0" smtClean="0">
                <a:solidFill>
                  <a:schemeClr val="tx1"/>
                </a:solidFill>
              </a:rPr>
              <a:t> commitment schemes</a:t>
            </a:r>
            <a:r>
              <a:rPr lang="en-GB" sz="1800" dirty="0" smtClean="0">
                <a:solidFill>
                  <a:schemeClr val="tx1"/>
                </a:solidFill>
              </a:rPr>
              <a:t> e.g.).</a:t>
            </a:r>
          </a:p>
          <a:p>
            <a:pPr marL="284400" lvl="1" indent="-285750">
              <a:lnSpc>
                <a:spcPct val="100000"/>
              </a:lnSpc>
              <a:buSzPts val="1800"/>
              <a:buFont typeface="Arial" charset="0"/>
              <a:buChar char="•"/>
            </a:pPr>
            <a:endParaRPr lang="en-GB" sz="1800" dirty="0" smtClean="0">
              <a:solidFill>
                <a:schemeClr val="tx1"/>
              </a:solidFill>
            </a:endParaRPr>
          </a:p>
          <a:p>
            <a:pPr marL="284400" lvl="1" indent="-285750">
              <a:lnSpc>
                <a:spcPct val="100000"/>
              </a:lnSpc>
              <a:buSzPts val="1800"/>
              <a:buFont typeface="Arial" charset="0"/>
              <a:buChar char="•"/>
            </a:pPr>
            <a:r>
              <a:rPr lang="en-GB" sz="1800" dirty="0" smtClean="0">
                <a:solidFill>
                  <a:schemeClr val="tx1"/>
                </a:solidFill>
              </a:rPr>
              <a:t>Proposal of “</a:t>
            </a:r>
            <a:r>
              <a:rPr lang="en-GB" sz="1800" i="1" dirty="0" smtClean="0">
                <a:solidFill>
                  <a:schemeClr val="tx1"/>
                </a:solidFill>
              </a:rPr>
              <a:t>Switch Commitments</a:t>
            </a:r>
            <a:r>
              <a:rPr lang="en-GB" sz="1800" dirty="0" smtClean="0">
                <a:solidFill>
                  <a:schemeClr val="tx1"/>
                </a:solidFill>
              </a:rPr>
              <a:t>”: mutable commitments switching from perfectly hiding to perfectly binding at a later date. 	             </a:t>
            </a:r>
            <a:r>
              <a:rPr lang="en-GB" sz="1000" dirty="0" smtClean="0">
                <a:solidFill>
                  <a:schemeClr val="tx1"/>
                </a:solidFill>
              </a:rPr>
              <a:t>(</a:t>
            </a:r>
            <a:r>
              <a:rPr lang="en-GB" sz="1000" dirty="0">
                <a:solidFill>
                  <a:schemeClr val="tx1"/>
                </a:solidFill>
                <a:hlinkClick r:id="rId4"/>
              </a:rPr>
              <a:t>https://eprint.iacr.org/2017/237.pdf</a:t>
            </a:r>
            <a:r>
              <a:rPr lang="en-GB" sz="1000" dirty="0" smtClean="0">
                <a:solidFill>
                  <a:schemeClr val="tx1"/>
                </a:solidFill>
              </a:rPr>
              <a:t>)</a:t>
            </a:r>
            <a:endParaRPr lang="en-GB" sz="1000" dirty="0">
              <a:solidFill>
                <a:schemeClr val="tx1"/>
              </a:solidFill>
            </a:endParaRPr>
          </a:p>
          <a:p>
            <a:pPr marL="285750" lvl="1" indent="-285750">
              <a:lnSpc>
                <a:spcPct val="100000"/>
              </a:lnSpc>
              <a:buSzPts val="1800"/>
              <a:buFont typeface="Arial" charset="0"/>
              <a:buChar char="•"/>
            </a:pPr>
            <a:endParaRPr lang="en-GB" sz="18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22</a:t>
            </a:fld>
            <a:endParaRPr lang="nb-NO"/>
          </a:p>
        </p:txBody>
      </p:sp>
    </p:spTree>
    <p:extLst>
      <p:ext uri="{BB962C8B-B14F-4D97-AF65-F5344CB8AC3E}">
        <p14:creationId xmlns:p14="http://schemas.microsoft.com/office/powerpoint/2010/main" val="450450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1869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err="1" smtClean="0">
                <a:solidFill>
                  <a:schemeClr val="accent1">
                    <a:lumMod val="75000"/>
                  </a:schemeClr>
                </a:solidFill>
              </a:rPr>
              <a:t>Pedersen</a:t>
            </a:r>
            <a:r>
              <a:rPr lang="it-IT" sz="2400" dirty="0" smtClean="0">
                <a:solidFill>
                  <a:schemeClr val="accent1">
                    <a:lumMod val="75000"/>
                  </a:schemeClr>
                </a:solidFill>
              </a:rPr>
              <a:t> </a:t>
            </a:r>
            <a:r>
              <a:rPr lang="it-IT" sz="2400" dirty="0" err="1" smtClean="0">
                <a:solidFill>
                  <a:schemeClr val="accent1">
                    <a:lumMod val="75000"/>
                  </a:schemeClr>
                </a:solidFill>
              </a:rPr>
              <a:t>commitments</a:t>
            </a:r>
            <a:r>
              <a:rPr lang="it-IT" sz="2400" dirty="0" smtClean="0">
                <a:solidFill>
                  <a:schemeClr val="accent1">
                    <a:lumMod val="75000"/>
                  </a:schemeClr>
                </a:solidFill>
              </a:rPr>
              <a:t> </a:t>
            </a:r>
            <a:r>
              <a:rPr lang="it-IT" sz="2400" dirty="0" err="1" smtClean="0">
                <a:solidFill>
                  <a:schemeClr val="accent1">
                    <a:lumMod val="75000"/>
                  </a:schemeClr>
                </a:solidFill>
              </a:rPr>
              <a:t>within</a:t>
            </a:r>
            <a:r>
              <a:rPr lang="it-IT" sz="2400" dirty="0" smtClean="0">
                <a:solidFill>
                  <a:schemeClr val="accent1">
                    <a:lumMod val="75000"/>
                  </a:schemeClr>
                </a:solidFill>
              </a:rPr>
              <a:t> CT</a:t>
            </a:r>
            <a:endParaRPr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02" name="Google Shape;102;p20"/>
              <p:cNvSpPr txBox="1">
                <a:spLocks noGrp="1"/>
              </p:cNvSpPr>
              <p:nvPr>
                <p:ph type="body" idx="1"/>
              </p:nvPr>
            </p:nvSpPr>
            <p:spPr>
              <a:xfrm>
                <a:off x="311700" y="759667"/>
                <a:ext cx="8520600" cy="4015712"/>
              </a:xfrm>
              <a:prstGeom prst="rect">
                <a:avLst/>
              </a:prstGeom>
            </p:spPr>
            <p:txBody>
              <a:bodyPr spcFirstLastPara="1" wrap="square" lIns="91425" tIns="91425" rIns="91425" bIns="91425" anchor="t" anchorCtr="0">
                <a:noAutofit/>
              </a:bodyPr>
              <a:lstStyle/>
              <a:p>
                <a:pPr marL="285750" indent="-285750">
                  <a:lnSpc>
                    <a:spcPct val="100000"/>
                  </a:lnSpc>
                  <a:buFont typeface="Arial" charset="0"/>
                  <a:buChar char="•"/>
                </a:pPr>
                <a:r>
                  <a:rPr lang="en-GB" dirty="0" smtClean="0">
                    <a:solidFill>
                      <a:schemeClr val="tx1"/>
                    </a:solidFill>
                  </a:rPr>
                  <a:t>Aim: </a:t>
                </a:r>
                <a:r>
                  <a:rPr lang="en-GB" b="1" i="1" dirty="0" smtClean="0">
                    <a:solidFill>
                      <a:schemeClr val="tx1"/>
                    </a:solidFill>
                  </a:rPr>
                  <a:t>obscure transaction amounts</a:t>
                </a:r>
                <a:r>
                  <a:rPr lang="en-GB" dirty="0" smtClean="0">
                    <a:solidFill>
                      <a:schemeClr val="tx1"/>
                    </a:solidFill>
                  </a:rPr>
                  <a:t>.</a:t>
                </a:r>
              </a:p>
              <a:p>
                <a:pPr marL="742950" lvl="1" indent="-285750">
                  <a:lnSpc>
                    <a:spcPct val="100000"/>
                  </a:lnSpc>
                  <a:buFont typeface="Arial" charset="0"/>
                  <a:buChar char="•"/>
                </a:pPr>
                <a:r>
                  <a:rPr lang="en-GB" sz="1600" dirty="0" smtClean="0">
                    <a:solidFill>
                      <a:schemeClr val="tx1"/>
                    </a:solidFill>
                  </a:rPr>
                  <a:t>Replace transaction amounts in the clear (Bitcoin-like) with Pedersen commitments to transaction amounts.</a:t>
                </a:r>
              </a:p>
              <a:p>
                <a:pPr marL="742950" lvl="1" indent="-285750">
                  <a:lnSpc>
                    <a:spcPct val="100000"/>
                  </a:lnSpc>
                  <a:buFont typeface="Arial" charset="0"/>
                  <a:buChar char="•"/>
                </a:pPr>
                <a:r>
                  <a:rPr lang="en-GB" sz="1600" dirty="0" smtClean="0">
                    <a:solidFill>
                      <a:schemeClr val="tx1"/>
                    </a:solidFill>
                  </a:rPr>
                  <a:t>33-byte Pedersen commitment (EC point) replacing the usual 8-byte integer amount of Bitcoin transactions. (</a:t>
                </a:r>
                <a:r>
                  <a:rPr lang="en-GB" sz="1600" i="1" dirty="0" smtClean="0">
                    <a:solidFill>
                      <a:schemeClr val="tx1"/>
                    </a:solidFill>
                  </a:rPr>
                  <a:t>Privacy is costly</a:t>
                </a:r>
                <a:r>
                  <a:rPr lang="en-GB" sz="1600" dirty="0" smtClean="0">
                    <a:solidFill>
                      <a:schemeClr val="tx1"/>
                    </a:solidFill>
                  </a:rPr>
                  <a:t>, </a:t>
                </a:r>
                <a:r>
                  <a:rPr lang="en-GB" sz="1600" i="1" dirty="0" smtClean="0">
                    <a:solidFill>
                      <a:schemeClr val="tx1"/>
                    </a:solidFill>
                  </a:rPr>
                  <a:t>requires commitments</a:t>
                </a:r>
                <a:r>
                  <a:rPr lang="en-GB" sz="1600" dirty="0" smtClean="0">
                    <a:solidFill>
                      <a:schemeClr val="tx1"/>
                    </a:solidFill>
                  </a:rPr>
                  <a:t>).</a:t>
                </a:r>
              </a:p>
              <a:p>
                <a:pPr marL="284400" lvl="1" indent="-284400">
                  <a:lnSpc>
                    <a:spcPct val="100000"/>
                  </a:lnSpc>
                  <a:buNone/>
                </a:pPr>
                <a:endParaRPr lang="en-GB" sz="1600" dirty="0" smtClean="0">
                  <a:solidFill>
                    <a:schemeClr val="tx1"/>
                  </a:solidFill>
                </a:endParaRPr>
              </a:p>
              <a:p>
                <a:pPr marL="285750" indent="-285750">
                  <a:lnSpc>
                    <a:spcPct val="100000"/>
                  </a:lnSpc>
                  <a:buFont typeface="Arial" charset="0"/>
                  <a:buChar char="•"/>
                </a:pPr>
                <a:r>
                  <a:rPr lang="en-GB" dirty="0" smtClean="0">
                    <a:solidFill>
                      <a:schemeClr val="tx1"/>
                    </a:solidFill>
                  </a:rPr>
                  <a:t>Interpretation of parameters in CT:</a:t>
                </a:r>
              </a:p>
              <a:p>
                <a:pPr marL="742950" lvl="1" indent="-285750">
                  <a:lnSpc>
                    <a:spcPct val="100000"/>
                  </a:lnSpc>
                  <a:buFont typeface="Arial" charset="0"/>
                  <a:buChar char="•"/>
                </a:pPr>
                <a14:m>
                  <m:oMath xmlns:m="http://schemas.openxmlformats.org/officeDocument/2006/math">
                    <m:r>
                      <a:rPr lang="it-IT" sz="1600" b="0" i="1" smtClean="0">
                        <a:solidFill>
                          <a:srgbClr val="FF0000"/>
                        </a:solidFill>
                        <a:latin typeface="Cambria Math" charset="0"/>
                      </a:rPr>
                      <m:t>𝑟</m:t>
                    </m:r>
                  </m:oMath>
                </a14:m>
                <a:r>
                  <a:rPr lang="en-GB" sz="1600" dirty="0" smtClean="0">
                    <a:solidFill>
                      <a:schemeClr val="tx1"/>
                    </a:solidFill>
                  </a:rPr>
                  <a:t>: secret random </a:t>
                </a:r>
                <a:r>
                  <a:rPr lang="en-GB" sz="1600" b="1" dirty="0" smtClean="0">
                    <a:solidFill>
                      <a:schemeClr val="tx1"/>
                    </a:solidFill>
                  </a:rPr>
                  <a:t>blinding factor</a:t>
                </a:r>
                <a:r>
                  <a:rPr lang="en-GB" sz="1600" dirty="0" smtClean="0">
                    <a:solidFill>
                      <a:schemeClr val="tx1"/>
                    </a:solidFill>
                  </a:rPr>
                  <a:t> </a:t>
                </a:r>
              </a:p>
              <a:p>
                <a:pPr marL="742950" lvl="1" indent="-285750">
                  <a:lnSpc>
                    <a:spcPct val="100000"/>
                  </a:lnSpc>
                  <a:buFont typeface="Arial" charset="0"/>
                  <a:buChar char="•"/>
                </a:pPr>
                <a14:m>
                  <m:oMath xmlns:m="http://schemas.openxmlformats.org/officeDocument/2006/math">
                    <m:r>
                      <a:rPr lang="it-IT" sz="1600" b="0" i="1" smtClean="0">
                        <a:solidFill>
                          <a:srgbClr val="FF0000"/>
                        </a:solidFill>
                        <a:latin typeface="Cambria Math" charset="0"/>
                      </a:rPr>
                      <m:t>𝑣</m:t>
                    </m:r>
                  </m:oMath>
                </a14:m>
                <a:r>
                  <a:rPr lang="en-GB" sz="1600" dirty="0" smtClean="0">
                    <a:solidFill>
                      <a:schemeClr val="tx1"/>
                    </a:solidFill>
                  </a:rPr>
                  <a:t>: </a:t>
                </a:r>
                <a:r>
                  <a:rPr lang="en-GB" sz="1600" b="1" dirty="0" smtClean="0">
                    <a:solidFill>
                      <a:schemeClr val="tx1"/>
                    </a:solidFill>
                  </a:rPr>
                  <a:t>committed transaction </a:t>
                </a:r>
                <a:r>
                  <a:rPr lang="en-GB" sz="1600" dirty="0" smtClean="0">
                    <a:solidFill>
                      <a:schemeClr val="tx1"/>
                    </a:solidFill>
                  </a:rPr>
                  <a:t>(input/output) </a:t>
                </a:r>
                <a:r>
                  <a:rPr lang="en-GB" sz="1600" b="1" dirty="0" smtClean="0">
                    <a:solidFill>
                      <a:schemeClr val="tx1"/>
                    </a:solidFill>
                  </a:rPr>
                  <a:t>amount</a:t>
                </a:r>
              </a:p>
              <a:p>
                <a:pPr marL="742950" lvl="1" indent="-285750">
                  <a:lnSpc>
                    <a:spcPct val="100000"/>
                  </a:lnSpc>
                  <a:buFont typeface="Arial" charset="0"/>
                  <a:buChar char="•"/>
                </a:pPr>
                <a:endParaRPr lang="en-GB" sz="1600" dirty="0">
                  <a:solidFill>
                    <a:schemeClr val="tx1"/>
                  </a:solidFill>
                </a:endParaRPr>
              </a:p>
              <a:p>
                <a:pPr marL="457200" lvl="1" indent="0">
                  <a:lnSpc>
                    <a:spcPct val="100000"/>
                  </a:lnSpc>
                  <a:buNone/>
                </a:pPr>
                <a14:m>
                  <m:oMath xmlns:m="http://schemas.openxmlformats.org/officeDocument/2006/math">
                    <m:r>
                      <a:rPr lang="en-GB" sz="1600" i="1" smtClean="0">
                        <a:solidFill>
                          <a:schemeClr val="tx1"/>
                        </a:solidFill>
                        <a:latin typeface="Cambria Math" charset="0"/>
                        <a:ea typeface="Cambria Math" charset="0"/>
                        <a:cs typeface="Cambria Math" charset="0"/>
                      </a:rPr>
                      <m:t>⟶</m:t>
                    </m:r>
                  </m:oMath>
                </a14:m>
                <a:r>
                  <a:rPr lang="en-GB" sz="1600" dirty="0" smtClean="0">
                    <a:solidFill>
                      <a:schemeClr val="tx1"/>
                    </a:solidFill>
                  </a:rPr>
                  <a:t> The Pedersen commitment commits to an amount </a:t>
                </a:r>
                <a14:m>
                  <m:oMath xmlns:m="http://schemas.openxmlformats.org/officeDocument/2006/math">
                    <m:r>
                      <a:rPr lang="en-GB" sz="1600" b="1" i="1" dirty="0" smtClean="0">
                        <a:solidFill>
                          <a:srgbClr val="FF0000"/>
                        </a:solidFill>
                        <a:latin typeface="Cambria Math" charset="0"/>
                      </a:rPr>
                      <m:t>𝒗</m:t>
                    </m:r>
                  </m:oMath>
                </a14:m>
                <a:r>
                  <a:rPr lang="en-GB" sz="1600" dirty="0" smtClean="0">
                    <a:solidFill>
                      <a:schemeClr val="tx1"/>
                    </a:solidFill>
                  </a:rPr>
                  <a:t> and requires a random blinding factor </a:t>
                </a:r>
                <a14:m>
                  <m:oMath xmlns:m="http://schemas.openxmlformats.org/officeDocument/2006/math">
                    <m:r>
                      <a:rPr lang="en-GB" sz="1600" b="1" i="1" dirty="0" smtClean="0">
                        <a:solidFill>
                          <a:srgbClr val="FF0000"/>
                        </a:solidFill>
                        <a:latin typeface="Cambria Math" charset="0"/>
                      </a:rPr>
                      <m:t>𝒓</m:t>
                    </m:r>
                  </m:oMath>
                </a14:m>
                <a:r>
                  <a:rPr lang="en-GB" sz="1600" dirty="0" smtClean="0">
                    <a:solidFill>
                      <a:schemeClr val="tx1"/>
                    </a:solidFill>
                  </a:rPr>
                  <a:t> (a private key basically) to obtain the security property of perfect hiding.</a:t>
                </a:r>
              </a:p>
              <a:p>
                <a:pPr marL="457200" lvl="1" indent="0">
                  <a:lnSpc>
                    <a:spcPct val="100000"/>
                  </a:lnSpc>
                  <a:buNone/>
                </a:pPr>
                <a:endParaRPr lang="en-GB" sz="1600" dirty="0">
                  <a:solidFill>
                    <a:schemeClr val="tx1"/>
                  </a:solidFill>
                </a:endParaRPr>
              </a:p>
              <a:p>
                <a:pPr marL="457200" lvl="1" indent="0">
                  <a:lnSpc>
                    <a:spcPct val="100000"/>
                  </a:lnSpc>
                  <a:buNone/>
                </a:pPr>
                <a14:m>
                  <m:oMath xmlns:m="http://schemas.openxmlformats.org/officeDocument/2006/math">
                    <m:r>
                      <a:rPr lang="en-GB" sz="1600" i="1">
                        <a:solidFill>
                          <a:schemeClr val="tx1"/>
                        </a:solidFill>
                        <a:latin typeface="Cambria Math" charset="0"/>
                        <a:ea typeface="Cambria Math" charset="0"/>
                        <a:cs typeface="Cambria Math" charset="0"/>
                      </a:rPr>
                      <m:t>⟶</m:t>
                    </m:r>
                  </m:oMath>
                </a14:m>
                <a:r>
                  <a:rPr lang="en-GB" sz="1600" dirty="0" smtClean="0">
                    <a:solidFill>
                      <a:schemeClr val="tx1"/>
                    </a:solidFill>
                  </a:rPr>
                  <a:t> Each committed amount </a:t>
                </a:r>
                <a14:m>
                  <m:oMath xmlns:m="http://schemas.openxmlformats.org/officeDocument/2006/math">
                    <m:r>
                      <a:rPr lang="en-GB" sz="1600" b="0" i="1" dirty="0">
                        <a:solidFill>
                          <a:srgbClr val="FF0000"/>
                        </a:solidFill>
                        <a:latin typeface="Cambria Math" charset="0"/>
                      </a:rPr>
                      <m:t>𝑣</m:t>
                    </m:r>
                  </m:oMath>
                </a14:m>
                <a:r>
                  <a:rPr lang="en-GB" sz="1600" dirty="0" smtClean="0">
                    <a:solidFill>
                      <a:schemeClr val="tx1"/>
                    </a:solidFill>
                  </a:rPr>
                  <a:t> and blinding factor </a:t>
                </a:r>
                <a14:m>
                  <m:oMath xmlns:m="http://schemas.openxmlformats.org/officeDocument/2006/math">
                    <m:r>
                      <a:rPr lang="en-GB" sz="1600" b="0" i="1" dirty="0">
                        <a:solidFill>
                          <a:srgbClr val="FF0000"/>
                        </a:solidFill>
                        <a:latin typeface="Cambria Math" charset="0"/>
                      </a:rPr>
                      <m:t>𝑟</m:t>
                    </m:r>
                  </m:oMath>
                </a14:m>
                <a:r>
                  <a:rPr lang="en-GB" sz="1600" dirty="0" smtClean="0">
                    <a:solidFill>
                      <a:schemeClr val="tx1"/>
                    </a:solidFill>
                  </a:rPr>
                  <a:t> (one per input/output) has to be known only to participants in the transaction; the whole commitment </a:t>
                </a:r>
                <a14:m>
                  <m:oMath xmlns:m="http://schemas.openxmlformats.org/officeDocument/2006/math">
                    <m:r>
                      <a:rPr lang="en-GB" sz="1600" i="1" dirty="0" smtClean="0">
                        <a:solidFill>
                          <a:srgbClr val="00B050"/>
                        </a:solidFill>
                        <a:latin typeface="Cambria Math" charset="0"/>
                      </a:rPr>
                      <m:t>𝐶</m:t>
                    </m:r>
                  </m:oMath>
                </a14:m>
                <a:r>
                  <a:rPr lang="en-GB" sz="1600" dirty="0" smtClean="0">
                    <a:solidFill>
                      <a:schemeClr val="tx1"/>
                    </a:solidFill>
                  </a:rPr>
                  <a:t> is public instead.</a:t>
                </a:r>
              </a:p>
              <a:p>
                <a:pPr marL="457200" lvl="1" indent="0">
                  <a:lnSpc>
                    <a:spcPct val="100000"/>
                  </a:lnSpc>
                  <a:buNone/>
                </a:pPr>
                <a:endParaRPr lang="en-GB" sz="1600" dirty="0" smtClean="0">
                  <a:solidFill>
                    <a:schemeClr val="tx1"/>
                  </a:solidFill>
                </a:endParaRPr>
              </a:p>
              <a:p>
                <a:pPr marL="457200" lvl="1" indent="0">
                  <a:lnSpc>
                    <a:spcPct val="100000"/>
                  </a:lnSpc>
                  <a:buNone/>
                </a:pPr>
                <a:endParaRPr lang="en-GB" sz="1600" dirty="0">
                  <a:solidFill>
                    <a:schemeClr val="tx1"/>
                  </a:solidFill>
                </a:endParaRPr>
              </a:p>
              <a:p>
                <a:pPr marL="457200" lvl="1" indent="0">
                  <a:lnSpc>
                    <a:spcPct val="100000"/>
                  </a:lnSpc>
                  <a:buNone/>
                </a:pPr>
                <a:endParaRPr lang="en-GB" sz="1600" dirty="0" smtClean="0">
                  <a:solidFill>
                    <a:schemeClr val="tx1"/>
                  </a:solidFill>
                </a:endParaRPr>
              </a:p>
            </p:txBody>
          </p:sp>
        </mc:Choice>
        <mc:Fallback xmlns="">
          <p:sp>
            <p:nvSpPr>
              <p:cNvPr id="102" name="Google Shape;102;p20"/>
              <p:cNvSpPr txBox="1">
                <a:spLocks noGrp="1" noRot="1" noChangeAspect="1" noMove="1" noResize="1" noEditPoints="1" noAdjustHandles="1" noChangeArrowheads="1" noChangeShapeType="1" noTextEdit="1"/>
              </p:cNvSpPr>
              <p:nvPr>
                <p:ph type="body" idx="1"/>
              </p:nvPr>
            </p:nvSpPr>
            <p:spPr>
              <a:xfrm>
                <a:off x="311700" y="759667"/>
                <a:ext cx="8520600" cy="4015712"/>
              </a:xfrm>
              <a:prstGeom prst="rect">
                <a:avLst/>
              </a:prstGeom>
              <a:blipFill rotWithShape="0">
                <a:blip r:embed="rId3"/>
                <a:stretch>
                  <a:fillRect l="-429" r="-501"/>
                </a:stretch>
              </a:blipFill>
            </p:spPr>
            <p:txBody>
              <a:bodyPr/>
              <a:lstStyle/>
              <a:p>
                <a:r>
                  <a:rPr lang="it-IT">
                    <a:noFill/>
                  </a:rPr>
                  <a:t> </a:t>
                </a:r>
              </a:p>
            </p:txBody>
          </p:sp>
        </mc:Fallback>
      </mc:AlternateContent>
      <p:sp>
        <p:nvSpPr>
          <p:cNvPr id="103" name="Google Shape;10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55175"/>
            <a:ext cx="8520600" cy="572700"/>
          </a:xfrm>
        </p:spPr>
        <p:txBody>
          <a:bodyPr/>
          <a:lstStyle/>
          <a:p>
            <a:r>
              <a:rPr lang="en-GB" sz="2400" dirty="0" smtClean="0">
                <a:solidFill>
                  <a:schemeClr val="accent1">
                    <a:lumMod val="75000"/>
                  </a:schemeClr>
                </a:solidFill>
              </a:rPr>
              <a:t>Transaction amount encryption step by step</a:t>
            </a:r>
            <a:endParaRPr lang="en-GB" sz="2400"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502749"/>
                <a:ext cx="8520600" cy="4357268"/>
              </a:xfrm>
            </p:spPr>
            <p:txBody>
              <a:bodyPr/>
              <a:lstStyle/>
              <a:p>
                <a:pPr marL="284400" indent="-284400">
                  <a:lnSpc>
                    <a:spcPct val="100000"/>
                  </a:lnSpc>
                  <a:buNone/>
                </a:pPr>
                <a:r>
                  <a:rPr lang="en-GB" dirty="0" smtClean="0">
                    <a:solidFill>
                      <a:schemeClr val="tx1"/>
                    </a:solidFill>
                  </a:rPr>
                  <a:t>Consider the example of a transaction with 2 inputs and 2 outputs. </a:t>
                </a:r>
              </a:p>
              <a:p>
                <a:pPr marL="284400" indent="-284400">
                  <a:lnSpc>
                    <a:spcPct val="100000"/>
                  </a:lnSpc>
                  <a:buFont typeface="Arial" charset="0"/>
                  <a:buChar char="•"/>
                </a:pPr>
                <a:r>
                  <a:rPr lang="en-GB" dirty="0" smtClean="0">
                    <a:solidFill>
                      <a:schemeClr val="tx1"/>
                    </a:solidFill>
                  </a:rPr>
                  <a:t>…from amounts available in the clear (Bitcoin-like):</a:t>
                </a:r>
              </a:p>
              <a:p>
                <a:pPr marL="114300" indent="0">
                  <a:buNone/>
                </a:pPr>
                <a14:m>
                  <m:oMathPara xmlns:m="http://schemas.openxmlformats.org/officeDocument/2006/math">
                    <m:oMathParaPr>
                      <m:jc m:val="centerGroup"/>
                    </m:oMathParaPr>
                    <m:oMath xmlns:m="http://schemas.openxmlformats.org/officeDocument/2006/math">
                      <m:r>
                        <a:rPr lang="en-GB" sz="1600" b="0" i="1" smtClean="0">
                          <a:solidFill>
                            <a:srgbClr val="00B050"/>
                          </a:solidFill>
                          <a:latin typeface="Cambria Math" charset="0"/>
                        </a:rPr>
                        <m:t>𝑣</m:t>
                      </m:r>
                      <m:r>
                        <a:rPr lang="en-GB" sz="1600" b="0" i="1" baseline="-25000" smtClean="0">
                          <a:solidFill>
                            <a:srgbClr val="00B050"/>
                          </a:solidFill>
                          <a:latin typeface="Cambria Math" charset="0"/>
                        </a:rPr>
                        <m:t>𝑖</m:t>
                      </m:r>
                      <m:r>
                        <a:rPr lang="en-GB" sz="1600" b="0" i="1" baseline="-25000" smtClean="0">
                          <a:solidFill>
                            <a:srgbClr val="00B050"/>
                          </a:solidFill>
                          <a:latin typeface="Cambria Math" charset="0"/>
                        </a:rPr>
                        <m:t>1+</m:t>
                      </m:r>
                      <m:r>
                        <a:rPr lang="en-GB" sz="1600" b="0" i="1" smtClean="0">
                          <a:solidFill>
                            <a:srgbClr val="00B050"/>
                          </a:solidFill>
                          <a:latin typeface="Cambria Math" charset="0"/>
                        </a:rPr>
                        <m:t>𝑣</m:t>
                      </m:r>
                      <m:r>
                        <a:rPr lang="en-GB" sz="1600" b="0" i="1" baseline="-25000" smtClean="0">
                          <a:solidFill>
                            <a:srgbClr val="00B050"/>
                          </a:solidFill>
                          <a:latin typeface="Cambria Math" charset="0"/>
                        </a:rPr>
                        <m:t>𝑖</m:t>
                      </m:r>
                      <m:r>
                        <a:rPr lang="en-GB" sz="1600" b="0" i="1" baseline="-25000" smtClean="0">
                          <a:solidFill>
                            <a:srgbClr val="00B050"/>
                          </a:solidFill>
                          <a:latin typeface="Cambria Math" charset="0"/>
                        </a:rPr>
                        <m:t>2</m:t>
                      </m:r>
                      <m:r>
                        <a:rPr lang="en-GB" sz="1600" b="0" i="0" smtClean="0">
                          <a:solidFill>
                            <a:schemeClr val="tx1"/>
                          </a:solidFill>
                          <a:latin typeface="Cambria Math" charset="0"/>
                        </a:rPr>
                        <m:t>=</m:t>
                      </m:r>
                      <m:r>
                        <a:rPr lang="en-GB" sz="1600" i="1" smtClean="0">
                          <a:solidFill>
                            <a:srgbClr val="00B050"/>
                          </a:solidFill>
                          <a:latin typeface="Cambria Math" charset="0"/>
                        </a:rPr>
                        <m:t>𝑣</m:t>
                      </m:r>
                      <m:r>
                        <a:rPr lang="en-GB" sz="1600" b="0" i="1" baseline="-25000" smtClean="0">
                          <a:solidFill>
                            <a:srgbClr val="00B050"/>
                          </a:solidFill>
                          <a:latin typeface="Cambria Math" charset="0"/>
                        </a:rPr>
                        <m:t>𝑜</m:t>
                      </m:r>
                      <m:r>
                        <a:rPr lang="en-GB" sz="1600" i="1" baseline="-25000">
                          <a:solidFill>
                            <a:srgbClr val="00B050"/>
                          </a:solidFill>
                          <a:latin typeface="Cambria Math" charset="0"/>
                        </a:rPr>
                        <m:t>1</m:t>
                      </m:r>
                      <m:r>
                        <a:rPr lang="en-GB" sz="1600" b="0" i="1" smtClean="0">
                          <a:solidFill>
                            <a:schemeClr val="tx1"/>
                          </a:solidFill>
                          <a:latin typeface="Cambria Math" charset="0"/>
                        </a:rPr>
                        <m:t>+</m:t>
                      </m:r>
                      <m:r>
                        <a:rPr lang="en-GB" sz="1600" i="1" smtClean="0">
                          <a:solidFill>
                            <a:srgbClr val="00B050"/>
                          </a:solidFill>
                          <a:latin typeface="Cambria Math" charset="0"/>
                        </a:rPr>
                        <m:t>𝑣</m:t>
                      </m:r>
                      <m:r>
                        <a:rPr lang="en-GB" sz="1600" b="0" i="1" baseline="-25000" smtClean="0">
                          <a:solidFill>
                            <a:srgbClr val="00B050"/>
                          </a:solidFill>
                          <a:latin typeface="Cambria Math" charset="0"/>
                        </a:rPr>
                        <m:t>𝑜</m:t>
                      </m:r>
                      <m:r>
                        <a:rPr lang="en-GB" sz="1600" i="1" baseline="-25000">
                          <a:solidFill>
                            <a:srgbClr val="00B050"/>
                          </a:solidFill>
                          <a:latin typeface="Cambria Math" charset="0"/>
                        </a:rPr>
                        <m:t>2</m:t>
                      </m:r>
                    </m:oMath>
                  </m:oMathPara>
                </a14:m>
                <a:endParaRPr lang="en-GB" sz="1600" baseline="-25000" dirty="0" smtClean="0">
                  <a:solidFill>
                    <a:srgbClr val="00B050"/>
                  </a:solidFill>
                </a:endParaRPr>
              </a:p>
              <a:p>
                <a:pPr marL="741600" lvl="1" indent="-284400">
                  <a:lnSpc>
                    <a:spcPct val="100000"/>
                  </a:lnSpc>
                  <a:buFont typeface="Arial" charset="0"/>
                  <a:buChar char="•"/>
                </a:pPr>
                <a:r>
                  <a:rPr lang="en-GB" sz="1600" u="sng" dirty="0" smtClean="0">
                    <a:solidFill>
                      <a:schemeClr val="tx1"/>
                    </a:solidFill>
                  </a:rPr>
                  <a:t>Pro</a:t>
                </a:r>
                <a:r>
                  <a:rPr lang="en-GB" sz="1600" dirty="0" smtClean="0">
                    <a:solidFill>
                      <a:schemeClr val="tx1"/>
                    </a:solidFill>
                  </a:rPr>
                  <a:t>: allows easy verification that no money has been created out of thin air.</a:t>
                </a:r>
              </a:p>
              <a:p>
                <a:pPr marL="741600" lvl="1" indent="-284400">
                  <a:lnSpc>
                    <a:spcPct val="100000"/>
                  </a:lnSpc>
                  <a:buFont typeface="Arial" charset="0"/>
                  <a:buChar char="•"/>
                </a:pPr>
                <a:r>
                  <a:rPr lang="en-GB" sz="1600" u="sng" dirty="0">
                    <a:solidFill>
                      <a:schemeClr val="tx1"/>
                    </a:solidFill>
                  </a:rPr>
                  <a:t>Issue</a:t>
                </a:r>
                <a:r>
                  <a:rPr lang="en-GB" sz="1600" dirty="0">
                    <a:solidFill>
                      <a:schemeClr val="tx1"/>
                    </a:solidFill>
                  </a:rPr>
                  <a:t>: </a:t>
                </a:r>
                <a:r>
                  <a:rPr lang="en-GB" sz="1600" i="1" dirty="0">
                    <a:solidFill>
                      <a:schemeClr val="tx1"/>
                    </a:solidFill>
                  </a:rPr>
                  <a:t>no confidentiality</a:t>
                </a:r>
                <a:r>
                  <a:rPr lang="en-GB" sz="1600" dirty="0" smtClean="0">
                    <a:solidFill>
                      <a:schemeClr val="tx1"/>
                    </a:solidFill>
                  </a:rPr>
                  <a:t>.</a:t>
                </a:r>
              </a:p>
              <a:p>
                <a:pPr marL="285750" lvl="1" indent="-285750">
                  <a:lnSpc>
                    <a:spcPct val="100000"/>
                  </a:lnSpc>
                  <a:buSzPct val="100000"/>
                  <a:buFont typeface="Arial" charset="0"/>
                  <a:buChar char="•"/>
                </a:pPr>
                <a:endParaRPr lang="en-GB" sz="1800" dirty="0" smtClean="0">
                  <a:solidFill>
                    <a:schemeClr val="tx1"/>
                  </a:solidFill>
                </a:endParaRPr>
              </a:p>
              <a:p>
                <a:pPr marL="285750" lvl="1" indent="-285750">
                  <a:lnSpc>
                    <a:spcPct val="100000"/>
                  </a:lnSpc>
                  <a:buSzPct val="100000"/>
                  <a:buFont typeface="Arial" charset="0"/>
                  <a:buChar char="•"/>
                </a:pPr>
                <a:r>
                  <a:rPr lang="en-GB" sz="1800" dirty="0" smtClean="0">
                    <a:solidFill>
                      <a:schemeClr val="tx1"/>
                    </a:solidFill>
                  </a:rPr>
                  <a:t>…to embedding </a:t>
                </a:r>
                <a14:m>
                  <m:oMath xmlns:m="http://schemas.openxmlformats.org/officeDocument/2006/math">
                    <m:r>
                      <a:rPr lang="en-GB" sz="1800" i="1" smtClean="0">
                        <a:solidFill>
                          <a:srgbClr val="FF0000"/>
                        </a:solidFill>
                        <a:latin typeface="Cambria Math" charset="0"/>
                      </a:rPr>
                      <m:t>𝑣</m:t>
                    </m:r>
                    <m:r>
                      <a:rPr lang="en-GB" sz="1800" i="1" smtClean="0">
                        <a:solidFill>
                          <a:srgbClr val="00B050"/>
                        </a:solidFill>
                        <a:latin typeface="Cambria Math" charset="0"/>
                      </a:rPr>
                      <m:t>𝐻</m:t>
                    </m:r>
                  </m:oMath>
                </a14:m>
                <a:r>
                  <a:rPr lang="en-GB" sz="1800" dirty="0" smtClean="0">
                    <a:solidFill>
                      <a:schemeClr val="tx1"/>
                    </a:solidFill>
                  </a:rPr>
                  <a:t> in a transaction:</a:t>
                </a:r>
              </a:p>
              <a:p>
                <a:pPr marL="0" lvl="1" indent="0">
                  <a:lnSpc>
                    <a:spcPct val="100000"/>
                  </a:lnSpc>
                  <a:buSzPct val="100000"/>
                  <a:buNone/>
                </a:pPr>
                <a14:m>
                  <m:oMathPara xmlns:m="http://schemas.openxmlformats.org/officeDocument/2006/math">
                    <m:oMathParaPr>
                      <m:jc m:val="centerGroup"/>
                    </m:oMathParaPr>
                    <m:oMath xmlns:m="http://schemas.openxmlformats.org/officeDocument/2006/math">
                      <m:r>
                        <a:rPr lang="en-GB" sz="1600" i="1" smtClean="0">
                          <a:solidFill>
                            <a:srgbClr val="FF0000"/>
                          </a:solidFill>
                          <a:latin typeface="Cambria Math" charset="0"/>
                        </a:rPr>
                        <m:t>𝑣</m:t>
                      </m:r>
                      <m:r>
                        <a:rPr lang="en-GB" sz="1600" i="1" baseline="-25000">
                          <a:solidFill>
                            <a:srgbClr val="FF0000"/>
                          </a:solidFill>
                          <a:latin typeface="Cambria Math" charset="0"/>
                        </a:rPr>
                        <m:t>𝑖</m:t>
                      </m:r>
                      <m:r>
                        <a:rPr lang="en-GB" sz="1600" b="0" i="1" baseline="-25000" smtClean="0">
                          <a:solidFill>
                            <a:srgbClr val="FF0000"/>
                          </a:solidFill>
                          <a:latin typeface="Cambria Math" charset="0"/>
                        </a:rPr>
                        <m:t>1</m:t>
                      </m:r>
                      <m:r>
                        <a:rPr lang="en-GB" sz="1600" b="0" i="1" smtClean="0">
                          <a:solidFill>
                            <a:srgbClr val="00B050"/>
                          </a:solidFill>
                          <a:latin typeface="Cambria Math" charset="0"/>
                        </a:rPr>
                        <m:t>𝐻</m:t>
                      </m:r>
                      <m:r>
                        <a:rPr lang="en-GB" sz="1600" b="0" i="1" smtClean="0">
                          <a:solidFill>
                            <a:schemeClr val="tx1"/>
                          </a:solidFill>
                          <a:latin typeface="Cambria Math" charset="0"/>
                        </a:rPr>
                        <m:t>+</m:t>
                      </m:r>
                      <m:r>
                        <a:rPr lang="en-GB" sz="1600" i="1" smtClean="0">
                          <a:solidFill>
                            <a:srgbClr val="FF0000"/>
                          </a:solidFill>
                          <a:latin typeface="Cambria Math" charset="0"/>
                        </a:rPr>
                        <m:t>𝑣</m:t>
                      </m:r>
                      <m:r>
                        <a:rPr lang="en-GB" sz="1600" i="1" baseline="-25000">
                          <a:solidFill>
                            <a:srgbClr val="FF0000"/>
                          </a:solidFill>
                          <a:latin typeface="Cambria Math" charset="0"/>
                        </a:rPr>
                        <m:t>𝑖</m:t>
                      </m:r>
                      <m:r>
                        <a:rPr lang="en-GB" sz="1600" i="1" baseline="-25000">
                          <a:solidFill>
                            <a:srgbClr val="FF0000"/>
                          </a:solidFill>
                          <a:latin typeface="Cambria Math" charset="0"/>
                        </a:rPr>
                        <m:t>2</m:t>
                      </m:r>
                      <m:r>
                        <a:rPr lang="en-GB" sz="1600" i="1">
                          <a:solidFill>
                            <a:srgbClr val="00B050"/>
                          </a:solidFill>
                          <a:latin typeface="Cambria Math" charset="0"/>
                        </a:rPr>
                        <m:t>𝐻</m:t>
                      </m:r>
                      <m:r>
                        <a:rPr lang="en-GB" sz="1600">
                          <a:solidFill>
                            <a:schemeClr val="tx1"/>
                          </a:solidFill>
                          <a:latin typeface="Cambria Math" charset="0"/>
                        </a:rPr>
                        <m:t>=</m:t>
                      </m:r>
                      <m:r>
                        <a:rPr lang="en-GB" sz="1600" i="1" smtClean="0">
                          <a:solidFill>
                            <a:srgbClr val="FF0000"/>
                          </a:solidFill>
                          <a:latin typeface="Cambria Math" charset="0"/>
                        </a:rPr>
                        <m:t>𝑣</m:t>
                      </m:r>
                      <m:r>
                        <a:rPr lang="en-GB" sz="1600" i="1" baseline="-25000">
                          <a:solidFill>
                            <a:srgbClr val="FF0000"/>
                          </a:solidFill>
                          <a:latin typeface="Cambria Math" charset="0"/>
                        </a:rPr>
                        <m:t>𝑜</m:t>
                      </m:r>
                      <m:r>
                        <a:rPr lang="en-GB" sz="1600" i="1" baseline="-25000">
                          <a:solidFill>
                            <a:srgbClr val="FF0000"/>
                          </a:solidFill>
                          <a:latin typeface="Cambria Math" charset="0"/>
                        </a:rPr>
                        <m:t>1</m:t>
                      </m:r>
                      <m:r>
                        <a:rPr lang="en-GB" sz="1600" i="1">
                          <a:solidFill>
                            <a:srgbClr val="00B050"/>
                          </a:solidFill>
                          <a:latin typeface="Cambria Math" charset="0"/>
                        </a:rPr>
                        <m:t>𝐻</m:t>
                      </m:r>
                      <m:r>
                        <a:rPr lang="en-GB" sz="1600" i="1">
                          <a:solidFill>
                            <a:schemeClr val="tx1"/>
                          </a:solidFill>
                          <a:latin typeface="Cambria Math" charset="0"/>
                        </a:rPr>
                        <m:t>+</m:t>
                      </m:r>
                      <m:r>
                        <a:rPr lang="en-GB" sz="1600" i="1" smtClean="0">
                          <a:solidFill>
                            <a:srgbClr val="FF0000"/>
                          </a:solidFill>
                          <a:latin typeface="Cambria Math" charset="0"/>
                        </a:rPr>
                        <m:t>𝑣</m:t>
                      </m:r>
                      <m:r>
                        <a:rPr lang="en-GB" sz="1600" i="1" baseline="-25000">
                          <a:solidFill>
                            <a:srgbClr val="FF0000"/>
                          </a:solidFill>
                          <a:latin typeface="Cambria Math" charset="0"/>
                        </a:rPr>
                        <m:t>𝑜</m:t>
                      </m:r>
                      <m:r>
                        <a:rPr lang="en-GB" sz="1600" i="1" baseline="-25000">
                          <a:solidFill>
                            <a:srgbClr val="FF0000"/>
                          </a:solidFill>
                          <a:latin typeface="Cambria Math" charset="0"/>
                        </a:rPr>
                        <m:t>2</m:t>
                      </m:r>
                      <m:r>
                        <a:rPr lang="en-GB" sz="1600" i="1">
                          <a:solidFill>
                            <a:srgbClr val="00B050"/>
                          </a:solidFill>
                          <a:latin typeface="Cambria Math" charset="0"/>
                        </a:rPr>
                        <m:t>𝐻</m:t>
                      </m:r>
                    </m:oMath>
                  </m:oMathPara>
                </a14:m>
                <a:endParaRPr lang="en-GB" sz="1600" baseline="-25000" dirty="0" smtClean="0">
                  <a:solidFill>
                    <a:srgbClr val="00B050"/>
                  </a:solidFill>
                </a:endParaRPr>
              </a:p>
              <a:p>
                <a:pPr marL="742950" lvl="2" indent="-285750">
                  <a:lnSpc>
                    <a:spcPct val="100000"/>
                  </a:lnSpc>
                  <a:spcBef>
                    <a:spcPts val="0"/>
                  </a:spcBef>
                  <a:buSzPct val="100000"/>
                  <a:buFont typeface="Arial" charset="0"/>
                  <a:buChar char="•"/>
                </a:pPr>
                <a:r>
                  <a:rPr lang="en-GB" sz="1600" u="sng" dirty="0" smtClean="0">
                    <a:solidFill>
                      <a:schemeClr val="tx1"/>
                    </a:solidFill>
                  </a:rPr>
                  <a:t>Pro</a:t>
                </a:r>
                <a:r>
                  <a:rPr lang="en-GB" sz="1600" dirty="0" smtClean="0">
                    <a:solidFill>
                      <a:schemeClr val="tx1"/>
                    </a:solidFill>
                  </a:rPr>
                  <a:t>: </a:t>
                </a:r>
                <a:r>
                  <a:rPr lang="en-GB" sz="1600" dirty="0">
                    <a:solidFill>
                      <a:schemeClr val="tx1"/>
                    </a:solidFill>
                  </a:rPr>
                  <a:t>easy verification guaranteed by </a:t>
                </a:r>
                <a:r>
                  <a:rPr lang="en-GB" sz="1600" i="1" dirty="0">
                    <a:solidFill>
                      <a:schemeClr val="tx1"/>
                    </a:solidFill>
                  </a:rPr>
                  <a:t>additive homomorphism</a:t>
                </a:r>
                <a:r>
                  <a:rPr lang="en-GB" sz="1600" dirty="0">
                    <a:solidFill>
                      <a:schemeClr val="tx1"/>
                    </a:solidFill>
                  </a:rPr>
                  <a:t>. </a:t>
                </a:r>
                <a:endParaRPr lang="en-GB" sz="1600" dirty="0" smtClean="0">
                  <a:solidFill>
                    <a:schemeClr val="tx1"/>
                  </a:solidFill>
                </a:endParaRPr>
              </a:p>
              <a:p>
                <a:pPr marL="742950" lvl="2" indent="-285750">
                  <a:lnSpc>
                    <a:spcPct val="100000"/>
                  </a:lnSpc>
                  <a:spcBef>
                    <a:spcPts val="0"/>
                  </a:spcBef>
                  <a:buSzPct val="100000"/>
                  <a:buFont typeface="Arial" charset="0"/>
                  <a:buChar char="•"/>
                </a:pPr>
                <a:r>
                  <a:rPr lang="en-GB" sz="1600" u="sng" dirty="0" smtClean="0">
                    <a:solidFill>
                      <a:schemeClr val="tx1"/>
                    </a:solidFill>
                  </a:rPr>
                  <a:t>Issue</a:t>
                </a:r>
                <a:r>
                  <a:rPr lang="en-GB" sz="1600" dirty="0" smtClean="0">
                    <a:solidFill>
                      <a:schemeClr val="tx1"/>
                    </a:solidFill>
                  </a:rPr>
                  <a:t>: the finite number of usable values, makes it possible to try to </a:t>
                </a:r>
                <a:r>
                  <a:rPr lang="en-GB" sz="1600" i="1" dirty="0" smtClean="0">
                    <a:solidFill>
                      <a:schemeClr val="tx1"/>
                    </a:solidFill>
                  </a:rPr>
                  <a:t>guess the</a:t>
                </a:r>
                <a:r>
                  <a:rPr lang="en-GB" sz="1600" dirty="0" smtClean="0">
                    <a:solidFill>
                      <a:schemeClr val="tx1"/>
                    </a:solidFill>
                  </a:rPr>
                  <a:t> committed </a:t>
                </a:r>
                <a:r>
                  <a:rPr lang="en-GB" sz="1600" i="1" dirty="0" smtClean="0">
                    <a:solidFill>
                      <a:schemeClr val="tx1"/>
                    </a:solidFill>
                  </a:rPr>
                  <a:t>value</a:t>
                </a:r>
                <a:r>
                  <a:rPr lang="en-GB" sz="1600" dirty="0" smtClean="0">
                    <a:solidFill>
                      <a:schemeClr val="tx1"/>
                    </a:solidFill>
                  </a:rPr>
                  <a:t>. Moreover, knowing </a:t>
                </a:r>
                <a14:m>
                  <m:oMath xmlns:m="http://schemas.openxmlformats.org/officeDocument/2006/math">
                    <m:r>
                      <a:rPr lang="en-GB" sz="1600" i="1">
                        <a:solidFill>
                          <a:srgbClr val="FF0000"/>
                        </a:solidFill>
                        <a:latin typeface="Cambria Math" charset="0"/>
                      </a:rPr>
                      <m:t>𝑣</m:t>
                    </m:r>
                    <m:r>
                      <a:rPr lang="en-GB" sz="1600" b="0" i="1" baseline="-25000" smtClean="0">
                        <a:solidFill>
                          <a:srgbClr val="FF0000"/>
                        </a:solidFill>
                        <a:latin typeface="Cambria Math" charset="0"/>
                      </a:rPr>
                      <m:t>𝑖</m:t>
                    </m:r>
                    <m:r>
                      <a:rPr lang="en-GB" sz="1600" i="1">
                        <a:solidFill>
                          <a:srgbClr val="00B050"/>
                        </a:solidFill>
                        <a:latin typeface="Cambria Math" charset="0"/>
                      </a:rPr>
                      <m:t>𝐻</m:t>
                    </m:r>
                  </m:oMath>
                </a14:m>
                <a:r>
                  <a:rPr lang="en-GB" sz="1600" dirty="0" smtClean="0">
                    <a:solidFill>
                      <a:schemeClr val="tx1"/>
                    </a:solidFill>
                  </a:rPr>
                  <a:t> would reveal all outputs of value </a:t>
                </a:r>
                <a14:m>
                  <m:oMath xmlns:m="http://schemas.openxmlformats.org/officeDocument/2006/math">
                    <m:r>
                      <a:rPr lang="en-GB" sz="1600" i="1" smtClean="0">
                        <a:solidFill>
                          <a:schemeClr val="tx1"/>
                        </a:solidFill>
                        <a:latin typeface="Cambria Math" charset="0"/>
                      </a:rPr>
                      <m:t>𝑣</m:t>
                    </m:r>
                    <m:r>
                      <a:rPr lang="en-GB" sz="1600" i="1" baseline="-25000">
                        <a:solidFill>
                          <a:schemeClr val="tx1"/>
                        </a:solidFill>
                        <a:latin typeface="Cambria Math" charset="0"/>
                      </a:rPr>
                      <m:t>𝑖</m:t>
                    </m:r>
                  </m:oMath>
                </a14:m>
                <a:r>
                  <a:rPr lang="en-GB" sz="1600" dirty="0" smtClean="0">
                    <a:solidFill>
                      <a:schemeClr val="tx1"/>
                    </a:solidFill>
                  </a:rPr>
                  <a:t> across the blockchain. </a:t>
                </a:r>
              </a:p>
              <a:p>
                <a:pPr marL="742950" lvl="2" indent="-285750">
                  <a:lnSpc>
                    <a:spcPct val="100000"/>
                  </a:lnSpc>
                  <a:spcBef>
                    <a:spcPts val="0"/>
                  </a:spcBef>
                  <a:buSzPct val="100000"/>
                  <a:buFont typeface="Arial" charset="0"/>
                  <a:buChar char="•"/>
                </a:pPr>
                <a:endParaRPr lang="en-GB" sz="1600" dirty="0">
                  <a:solidFill>
                    <a:schemeClr val="tx1"/>
                  </a:solidFill>
                </a:endParaRPr>
              </a:p>
              <a:p>
                <a:pPr marL="285750" lvl="2" indent="-285750">
                  <a:lnSpc>
                    <a:spcPct val="100000"/>
                  </a:lnSpc>
                  <a:spcBef>
                    <a:spcPts val="0"/>
                  </a:spcBef>
                  <a:buSzPct val="100000"/>
                  <a:buFont typeface="Arial" charset="0"/>
                  <a:buChar char="•"/>
                </a:pPr>
                <a:r>
                  <a:rPr lang="en-GB" sz="1800" dirty="0" smtClean="0">
                    <a:solidFill>
                      <a:schemeClr val="tx1"/>
                    </a:solidFill>
                  </a:rPr>
                  <a:t>…to input/output amounts coded by Pedersen commitments.</a:t>
                </a:r>
              </a:p>
              <a:p>
                <a:pPr marL="0" lvl="2" indent="0">
                  <a:lnSpc>
                    <a:spcPct val="100000"/>
                  </a:lnSpc>
                  <a:spcBef>
                    <a:spcPts val="0"/>
                  </a:spcBef>
                  <a:buSzPct val="100000"/>
                  <a:buNone/>
                </a:pPr>
                <a14:m>
                  <m:oMathPara xmlns:m="http://schemas.openxmlformats.org/officeDocument/2006/math">
                    <m:oMathParaPr>
                      <m:jc m:val="centerGroup"/>
                    </m:oMathParaPr>
                    <m:oMath xmlns:m="http://schemas.openxmlformats.org/officeDocument/2006/math">
                      <m:d>
                        <m:dPr>
                          <m:ctrlPr>
                            <a:rPr lang="it-IT" sz="1600" b="0" i="1" smtClean="0">
                              <a:solidFill>
                                <a:schemeClr val="tx1"/>
                              </a:solidFill>
                              <a:latin typeface="Cambria Math" charset="0"/>
                            </a:rPr>
                          </m:ctrlPr>
                        </m:dPr>
                        <m:e>
                          <m:r>
                            <a:rPr lang="it-IT" sz="1600" b="0" i="1" smtClean="0">
                              <a:solidFill>
                                <a:srgbClr val="FF0000"/>
                              </a:solidFill>
                              <a:latin typeface="Cambria Math" charset="0"/>
                            </a:rPr>
                            <m:t>𝑟</m:t>
                          </m:r>
                          <m:r>
                            <a:rPr lang="it-IT" sz="1600" b="0" i="1" baseline="-25000" smtClean="0">
                              <a:solidFill>
                                <a:srgbClr val="FF0000"/>
                              </a:solidFill>
                              <a:latin typeface="Cambria Math" charset="0"/>
                            </a:rPr>
                            <m:t>𝑖</m:t>
                          </m:r>
                          <m:r>
                            <a:rPr lang="it-IT" sz="1600" b="0" i="1" baseline="-25000" smtClean="0">
                              <a:solidFill>
                                <a:srgbClr val="FF0000"/>
                              </a:solidFill>
                              <a:latin typeface="Cambria Math" charset="0"/>
                            </a:rPr>
                            <m:t>1</m:t>
                          </m:r>
                          <m:r>
                            <a:rPr lang="it-IT" sz="1600" b="0" i="1" smtClean="0">
                              <a:solidFill>
                                <a:srgbClr val="00B050"/>
                              </a:solidFill>
                              <a:latin typeface="Cambria Math" charset="0"/>
                            </a:rPr>
                            <m:t>𝐺</m:t>
                          </m:r>
                          <m:r>
                            <a:rPr lang="it-IT" sz="1600" b="0" i="1" smtClean="0">
                              <a:solidFill>
                                <a:schemeClr val="tx1"/>
                              </a:solidFill>
                              <a:latin typeface="Cambria Math" charset="0"/>
                            </a:rPr>
                            <m:t>+ </m:t>
                          </m:r>
                          <m:r>
                            <a:rPr lang="en-GB" sz="1600" i="1">
                              <a:solidFill>
                                <a:srgbClr val="FF0000"/>
                              </a:solidFill>
                              <a:latin typeface="Cambria Math" charset="0"/>
                            </a:rPr>
                            <m:t>𝑣</m:t>
                          </m:r>
                          <m:r>
                            <a:rPr lang="en-GB" sz="1600" i="1" baseline="-25000">
                              <a:solidFill>
                                <a:srgbClr val="FF0000"/>
                              </a:solidFill>
                              <a:latin typeface="Cambria Math" charset="0"/>
                            </a:rPr>
                            <m:t>𝑖</m:t>
                          </m:r>
                          <m:r>
                            <a:rPr lang="en-GB" sz="1600" i="1" baseline="-25000">
                              <a:solidFill>
                                <a:srgbClr val="FF0000"/>
                              </a:solidFill>
                              <a:latin typeface="Cambria Math" charset="0"/>
                            </a:rPr>
                            <m:t>1</m:t>
                          </m:r>
                          <m:r>
                            <a:rPr lang="en-GB" sz="1600" i="1">
                              <a:solidFill>
                                <a:srgbClr val="00B050"/>
                              </a:solidFill>
                              <a:latin typeface="Cambria Math" charset="0"/>
                            </a:rPr>
                            <m:t>𝐻</m:t>
                          </m:r>
                        </m:e>
                      </m:d>
                      <m:r>
                        <a:rPr lang="en-GB" sz="1600" i="1">
                          <a:solidFill>
                            <a:schemeClr val="tx1"/>
                          </a:solidFill>
                          <a:latin typeface="Cambria Math" charset="0"/>
                        </a:rPr>
                        <m:t>+</m:t>
                      </m:r>
                      <m:d>
                        <m:dPr>
                          <m:ctrlPr>
                            <a:rPr lang="it-IT" sz="1600" b="0" i="1" smtClean="0">
                              <a:solidFill>
                                <a:schemeClr val="tx1"/>
                              </a:solidFill>
                              <a:latin typeface="Cambria Math" charset="0"/>
                            </a:rPr>
                          </m:ctrlPr>
                        </m:dPr>
                        <m:e>
                          <m:r>
                            <a:rPr lang="it-IT" sz="1600" b="0" i="1" smtClean="0">
                              <a:solidFill>
                                <a:srgbClr val="FF0000"/>
                              </a:solidFill>
                              <a:latin typeface="Cambria Math" charset="0"/>
                            </a:rPr>
                            <m:t>𝑟</m:t>
                          </m:r>
                          <m:r>
                            <a:rPr lang="it-IT" sz="1600" b="0" i="1" baseline="-25000" smtClean="0">
                              <a:solidFill>
                                <a:srgbClr val="FF0000"/>
                              </a:solidFill>
                              <a:latin typeface="Cambria Math" charset="0"/>
                            </a:rPr>
                            <m:t>𝑖</m:t>
                          </m:r>
                          <m:r>
                            <a:rPr lang="it-IT" sz="1600" b="0" i="1" baseline="-25000" smtClean="0">
                              <a:solidFill>
                                <a:srgbClr val="FF0000"/>
                              </a:solidFill>
                              <a:latin typeface="Cambria Math" charset="0"/>
                            </a:rPr>
                            <m:t>2</m:t>
                          </m:r>
                          <m:r>
                            <a:rPr lang="it-IT" sz="1600" b="0" i="1" smtClean="0">
                              <a:solidFill>
                                <a:srgbClr val="00B050"/>
                              </a:solidFill>
                              <a:latin typeface="Cambria Math" charset="0"/>
                            </a:rPr>
                            <m:t>𝐺</m:t>
                          </m:r>
                          <m:r>
                            <a:rPr lang="it-IT" sz="1600" b="0" i="1" smtClean="0">
                              <a:solidFill>
                                <a:schemeClr val="tx1"/>
                              </a:solidFill>
                              <a:latin typeface="Cambria Math" charset="0"/>
                            </a:rPr>
                            <m:t>+</m:t>
                          </m:r>
                          <m:r>
                            <a:rPr lang="en-GB" sz="1600" i="1">
                              <a:solidFill>
                                <a:srgbClr val="FF0000"/>
                              </a:solidFill>
                              <a:latin typeface="Cambria Math" charset="0"/>
                            </a:rPr>
                            <m:t>𝑣</m:t>
                          </m:r>
                          <m:r>
                            <a:rPr lang="en-GB" sz="1600" i="1" baseline="-25000">
                              <a:solidFill>
                                <a:srgbClr val="FF0000"/>
                              </a:solidFill>
                              <a:latin typeface="Cambria Math" charset="0"/>
                            </a:rPr>
                            <m:t>𝑖</m:t>
                          </m:r>
                          <m:r>
                            <a:rPr lang="en-GB" sz="1600" i="1" baseline="-25000">
                              <a:solidFill>
                                <a:srgbClr val="FF0000"/>
                              </a:solidFill>
                              <a:latin typeface="Cambria Math" charset="0"/>
                            </a:rPr>
                            <m:t>2</m:t>
                          </m:r>
                          <m:r>
                            <a:rPr lang="en-GB" sz="1600" i="1">
                              <a:solidFill>
                                <a:srgbClr val="00B050"/>
                              </a:solidFill>
                              <a:latin typeface="Cambria Math" charset="0"/>
                            </a:rPr>
                            <m:t>𝐻</m:t>
                          </m:r>
                        </m:e>
                      </m:d>
                      <m:r>
                        <a:rPr lang="en-GB" sz="1600">
                          <a:solidFill>
                            <a:schemeClr val="tx1"/>
                          </a:solidFill>
                          <a:latin typeface="Cambria Math" charset="0"/>
                        </a:rPr>
                        <m:t>=</m:t>
                      </m:r>
                      <m:d>
                        <m:dPr>
                          <m:ctrlPr>
                            <a:rPr lang="it-IT" sz="1600" i="1">
                              <a:solidFill>
                                <a:schemeClr val="tx1"/>
                              </a:solidFill>
                              <a:latin typeface="Cambria Math" charset="0"/>
                            </a:rPr>
                          </m:ctrlPr>
                        </m:dPr>
                        <m:e>
                          <m:r>
                            <a:rPr lang="it-IT" sz="1600" i="1">
                              <a:solidFill>
                                <a:srgbClr val="FF0000"/>
                              </a:solidFill>
                              <a:latin typeface="Cambria Math" charset="0"/>
                            </a:rPr>
                            <m:t>𝑟</m:t>
                          </m:r>
                          <m:r>
                            <a:rPr lang="it-IT" sz="1600" b="0" i="1" baseline="-25000" smtClean="0">
                              <a:solidFill>
                                <a:srgbClr val="FF0000"/>
                              </a:solidFill>
                              <a:latin typeface="Cambria Math" charset="0"/>
                            </a:rPr>
                            <m:t>𝑜</m:t>
                          </m:r>
                          <m:r>
                            <a:rPr lang="it-IT" sz="1600" i="1" baseline="-25000">
                              <a:solidFill>
                                <a:srgbClr val="FF0000"/>
                              </a:solidFill>
                              <a:latin typeface="Cambria Math" charset="0"/>
                            </a:rPr>
                            <m:t>1</m:t>
                          </m:r>
                          <m:r>
                            <a:rPr lang="it-IT" sz="1600" i="1">
                              <a:solidFill>
                                <a:srgbClr val="00B050"/>
                              </a:solidFill>
                              <a:latin typeface="Cambria Math" charset="0"/>
                            </a:rPr>
                            <m:t>𝐺</m:t>
                          </m:r>
                          <m:r>
                            <a:rPr lang="it-IT" sz="1600" i="1">
                              <a:solidFill>
                                <a:schemeClr val="tx1"/>
                              </a:solidFill>
                              <a:latin typeface="Cambria Math" charset="0"/>
                            </a:rPr>
                            <m:t>+ </m:t>
                          </m:r>
                          <m:r>
                            <a:rPr lang="en-GB" sz="1600" i="1">
                              <a:solidFill>
                                <a:srgbClr val="FF0000"/>
                              </a:solidFill>
                              <a:latin typeface="Cambria Math" charset="0"/>
                            </a:rPr>
                            <m:t>𝑣</m:t>
                          </m:r>
                          <m:r>
                            <a:rPr lang="it-IT" sz="1600" b="0" i="1" baseline="-25000" smtClean="0">
                              <a:solidFill>
                                <a:srgbClr val="FF0000"/>
                              </a:solidFill>
                              <a:latin typeface="Cambria Math" charset="0"/>
                            </a:rPr>
                            <m:t>𝑜</m:t>
                          </m:r>
                          <m:r>
                            <a:rPr lang="en-GB" sz="1600" i="1" baseline="-25000">
                              <a:solidFill>
                                <a:srgbClr val="FF0000"/>
                              </a:solidFill>
                              <a:latin typeface="Cambria Math" charset="0"/>
                            </a:rPr>
                            <m:t>1</m:t>
                          </m:r>
                          <m:r>
                            <a:rPr lang="en-GB" sz="1600" i="1">
                              <a:solidFill>
                                <a:srgbClr val="00B050"/>
                              </a:solidFill>
                              <a:latin typeface="Cambria Math" charset="0"/>
                            </a:rPr>
                            <m:t>𝐻</m:t>
                          </m:r>
                        </m:e>
                      </m:d>
                      <m:r>
                        <a:rPr lang="en-GB" sz="1600" i="1">
                          <a:solidFill>
                            <a:schemeClr val="tx1"/>
                          </a:solidFill>
                          <a:latin typeface="Cambria Math" charset="0"/>
                        </a:rPr>
                        <m:t>+</m:t>
                      </m:r>
                      <m:d>
                        <m:dPr>
                          <m:ctrlPr>
                            <a:rPr lang="it-IT" sz="1600" b="0" i="1" smtClean="0">
                              <a:solidFill>
                                <a:schemeClr val="tx1"/>
                              </a:solidFill>
                              <a:latin typeface="Cambria Math" charset="0"/>
                            </a:rPr>
                          </m:ctrlPr>
                        </m:dPr>
                        <m:e>
                          <m:r>
                            <a:rPr lang="it-IT" sz="1600" b="0" i="1" smtClean="0">
                              <a:solidFill>
                                <a:srgbClr val="FF0000"/>
                              </a:solidFill>
                              <a:latin typeface="Cambria Math" charset="0"/>
                            </a:rPr>
                            <m:t>𝑟</m:t>
                          </m:r>
                          <m:r>
                            <a:rPr lang="it-IT" sz="1600" b="0" i="1" baseline="-25000" smtClean="0">
                              <a:solidFill>
                                <a:srgbClr val="FF0000"/>
                              </a:solidFill>
                              <a:latin typeface="Cambria Math" charset="0"/>
                            </a:rPr>
                            <m:t>𝑜</m:t>
                          </m:r>
                          <m:r>
                            <a:rPr lang="it-IT" sz="1600" b="0" i="1" baseline="-25000" smtClean="0">
                              <a:solidFill>
                                <a:srgbClr val="FF0000"/>
                              </a:solidFill>
                              <a:latin typeface="Cambria Math" charset="0"/>
                            </a:rPr>
                            <m:t>2</m:t>
                          </m:r>
                          <m:r>
                            <a:rPr lang="it-IT" sz="1600" b="0" i="1" smtClean="0">
                              <a:solidFill>
                                <a:srgbClr val="00B050"/>
                              </a:solidFill>
                              <a:latin typeface="Cambria Math" charset="0"/>
                            </a:rPr>
                            <m:t>𝐺</m:t>
                          </m:r>
                          <m:r>
                            <a:rPr lang="it-IT" sz="1600" b="0" i="1" smtClean="0">
                              <a:solidFill>
                                <a:schemeClr val="tx1"/>
                              </a:solidFill>
                              <a:latin typeface="Cambria Math" charset="0"/>
                            </a:rPr>
                            <m:t>+</m:t>
                          </m:r>
                          <m:r>
                            <a:rPr lang="en-GB" sz="1600" i="1">
                              <a:solidFill>
                                <a:srgbClr val="FF0000"/>
                              </a:solidFill>
                              <a:latin typeface="Cambria Math" charset="0"/>
                            </a:rPr>
                            <m:t>𝑣</m:t>
                          </m:r>
                          <m:r>
                            <a:rPr lang="en-GB" sz="1600" i="1" baseline="-25000">
                              <a:solidFill>
                                <a:srgbClr val="FF0000"/>
                              </a:solidFill>
                              <a:latin typeface="Cambria Math" charset="0"/>
                            </a:rPr>
                            <m:t>𝑜</m:t>
                          </m:r>
                          <m:r>
                            <a:rPr lang="en-GB" sz="1600" i="1" baseline="-25000">
                              <a:solidFill>
                                <a:srgbClr val="FF0000"/>
                              </a:solidFill>
                              <a:latin typeface="Cambria Math" charset="0"/>
                            </a:rPr>
                            <m:t>2</m:t>
                          </m:r>
                          <m:r>
                            <a:rPr lang="en-GB" sz="1600" i="1">
                              <a:solidFill>
                                <a:srgbClr val="00B050"/>
                              </a:solidFill>
                              <a:latin typeface="Cambria Math" charset="0"/>
                            </a:rPr>
                            <m:t>𝐻</m:t>
                          </m:r>
                        </m:e>
                      </m:d>
                    </m:oMath>
                  </m:oMathPara>
                </a14:m>
                <a:endParaRPr lang="en-GB" sz="1600" dirty="0" smtClean="0">
                  <a:solidFill>
                    <a:schemeClr val="tx1"/>
                  </a:solidFill>
                </a:endParaRPr>
              </a:p>
              <a:p>
                <a:pPr marL="742950" lvl="3" indent="-285750">
                  <a:lnSpc>
                    <a:spcPct val="100000"/>
                  </a:lnSpc>
                  <a:spcBef>
                    <a:spcPts val="0"/>
                  </a:spcBef>
                  <a:buSzPct val="100000"/>
                  <a:buFont typeface="Arial" charset="0"/>
                  <a:buChar char="•"/>
                </a:pPr>
                <a:r>
                  <a:rPr lang="en-GB" sz="1600" u="sng" dirty="0" smtClean="0">
                    <a:solidFill>
                      <a:schemeClr val="tx1"/>
                    </a:solidFill>
                  </a:rPr>
                  <a:t>Pro</a:t>
                </a:r>
                <a:r>
                  <a:rPr lang="en-GB" sz="1600" dirty="0" smtClean="0">
                    <a:solidFill>
                      <a:schemeClr val="tx1"/>
                    </a:solidFill>
                  </a:rPr>
                  <a:t>: easy verification guaranteed by </a:t>
                </a:r>
                <a:r>
                  <a:rPr lang="en-GB" sz="1600" i="1" dirty="0" smtClean="0">
                    <a:solidFill>
                      <a:schemeClr val="tx1"/>
                    </a:solidFill>
                  </a:rPr>
                  <a:t>additive homomorphism</a:t>
                </a:r>
                <a:r>
                  <a:rPr lang="en-GB" sz="1600" dirty="0" smtClean="0">
                    <a:solidFill>
                      <a:schemeClr val="tx1"/>
                    </a:solidFill>
                  </a:rPr>
                  <a:t>.</a:t>
                </a:r>
              </a:p>
              <a:p>
                <a:pPr marL="742950" lvl="3" indent="-285750">
                  <a:lnSpc>
                    <a:spcPct val="100000"/>
                  </a:lnSpc>
                  <a:spcBef>
                    <a:spcPts val="0"/>
                  </a:spcBef>
                  <a:buSzPct val="100000"/>
                  <a:buFont typeface="Arial" charset="0"/>
                  <a:buChar char="•"/>
                </a:pPr>
                <a:r>
                  <a:rPr lang="en-GB" sz="1600" dirty="0" smtClean="0">
                    <a:solidFill>
                      <a:schemeClr val="tx1"/>
                    </a:solidFill>
                  </a:rPr>
                  <a:t>(Possible) </a:t>
                </a:r>
                <a:r>
                  <a:rPr lang="en-GB" sz="1600" u="sng" dirty="0" smtClean="0">
                    <a:solidFill>
                      <a:schemeClr val="tx1"/>
                    </a:solidFill>
                  </a:rPr>
                  <a:t>issue</a:t>
                </a:r>
                <a:r>
                  <a:rPr lang="en-GB" sz="1600" dirty="0" smtClean="0">
                    <a:solidFill>
                      <a:schemeClr val="tx1"/>
                    </a:solidFill>
                  </a:rPr>
                  <a:t>: </a:t>
                </a:r>
                <a:r>
                  <a:rPr lang="en-GB" sz="1600" i="1" dirty="0" smtClean="0">
                    <a:solidFill>
                      <a:schemeClr val="tx1"/>
                    </a:solidFill>
                  </a:rPr>
                  <a:t>lack of perfect binding</a:t>
                </a:r>
                <a:r>
                  <a:rPr lang="en-GB" sz="1600" dirty="0" smtClean="0">
                    <a:solidFill>
                      <a:schemeClr val="tx1"/>
                    </a:solidFill>
                  </a:rPr>
                  <a:t>.</a:t>
                </a:r>
                <a:endParaRPr lang="en-GB" sz="1600" dirty="0">
                  <a:solidFill>
                    <a:schemeClr val="tx1"/>
                  </a:solidFill>
                </a:endParaRPr>
              </a:p>
              <a:p>
                <a:pPr marL="0" lvl="1" indent="0">
                  <a:lnSpc>
                    <a:spcPct val="100000"/>
                  </a:lnSpc>
                  <a:buSzPct val="100000"/>
                  <a:buNone/>
                </a:pPr>
                <a:endParaRPr lang="en-GB" sz="1800" dirty="0" smtClean="0">
                  <a:solidFill>
                    <a:schemeClr val="tx1"/>
                  </a:solidFill>
                </a:endParaRPr>
              </a:p>
              <a:p>
                <a:pPr lvl="1">
                  <a:buFont typeface="Arial" charset="0"/>
                  <a:buChar char="•"/>
                </a:pPr>
                <a:endParaRPr lang="en-GB" sz="1600"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502749"/>
                <a:ext cx="8520600" cy="4357268"/>
              </a:xfrm>
              <a:blipFill rotWithShape="0">
                <a:blip r:embed="rId2"/>
                <a:stretch>
                  <a:fillRect l="-572" b="-4196"/>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24</a:t>
            </a:fld>
            <a:endParaRPr lang="nb-NO"/>
          </a:p>
        </p:txBody>
      </p:sp>
    </p:spTree>
    <p:extLst>
      <p:ext uri="{BB962C8B-B14F-4D97-AF65-F5344CB8AC3E}">
        <p14:creationId xmlns:p14="http://schemas.microsoft.com/office/powerpoint/2010/main" val="1832075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61659"/>
            <a:ext cx="8520600" cy="572700"/>
          </a:xfrm>
        </p:spPr>
        <p:txBody>
          <a:bodyPr/>
          <a:lstStyle/>
          <a:p>
            <a:r>
              <a:rPr lang="en-GB" sz="2400" dirty="0" smtClean="0">
                <a:solidFill>
                  <a:schemeClr val="accent1">
                    <a:lumMod val="75000"/>
                  </a:schemeClr>
                </a:solidFill>
              </a:rPr>
              <a:t>Homomorphism features and consequences</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734358"/>
            <a:ext cx="8520600" cy="4203401"/>
          </a:xfrm>
        </p:spPr>
        <p:txBody>
          <a:bodyPr/>
          <a:lstStyle/>
          <a:p>
            <a:pPr marL="285750" indent="-285750">
              <a:lnSpc>
                <a:spcPct val="100000"/>
              </a:lnSpc>
              <a:buClrTx/>
              <a:buSzTx/>
              <a:buFont typeface="Arial" charset="0"/>
              <a:buChar char="•"/>
            </a:pPr>
            <a:r>
              <a:rPr lang="en-GB" i="1" dirty="0">
                <a:solidFill>
                  <a:schemeClr val="tx1"/>
                </a:solidFill>
              </a:rPr>
              <a:t>Crucial property</a:t>
            </a:r>
            <a:r>
              <a:rPr lang="en-GB" dirty="0">
                <a:solidFill>
                  <a:schemeClr val="tx1"/>
                </a:solidFill>
              </a:rPr>
              <a:t>: it’s exactly </a:t>
            </a:r>
            <a:r>
              <a:rPr lang="en-GB" dirty="0" smtClean="0">
                <a:solidFill>
                  <a:schemeClr val="tx1"/>
                </a:solidFill>
              </a:rPr>
              <a:t>the </a:t>
            </a:r>
            <a:r>
              <a:rPr lang="en-GB" dirty="0">
                <a:solidFill>
                  <a:schemeClr val="tx1"/>
                </a:solidFill>
              </a:rPr>
              <a:t>addition preserving property that allows the network to easily </a:t>
            </a:r>
            <a:r>
              <a:rPr lang="en-GB" b="1" dirty="0">
                <a:solidFill>
                  <a:schemeClr val="tx1"/>
                </a:solidFill>
              </a:rPr>
              <a:t>verify</a:t>
            </a:r>
            <a:r>
              <a:rPr lang="en-GB" dirty="0">
                <a:solidFill>
                  <a:schemeClr val="tx1"/>
                </a:solidFill>
              </a:rPr>
              <a:t> the matching between inputs and outputs in a CT</a:t>
            </a:r>
            <a:r>
              <a:rPr lang="en-GB" dirty="0" smtClean="0">
                <a:solidFill>
                  <a:schemeClr val="tx1"/>
                </a:solidFill>
              </a:rPr>
              <a:t>.</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r>
              <a:rPr lang="en-GB" dirty="0" smtClean="0">
                <a:solidFill>
                  <a:schemeClr val="tx1"/>
                </a:solidFill>
              </a:rPr>
              <a:t>The Pedersen commitment is homomorphic in both inputs by definition.</a:t>
            </a:r>
          </a:p>
          <a:p>
            <a:pPr marL="742950" lvl="1" indent="-285750">
              <a:lnSpc>
                <a:spcPct val="100000"/>
              </a:lnSpc>
              <a:buClrTx/>
              <a:buSzTx/>
              <a:buFont typeface="Arial" charset="0"/>
              <a:buChar char="•"/>
            </a:pPr>
            <a:r>
              <a:rPr lang="en-GB" sz="1600" dirty="0" smtClean="0">
                <a:solidFill>
                  <a:schemeClr val="tx1"/>
                </a:solidFill>
              </a:rPr>
              <a:t>What this means </a:t>
            </a:r>
            <a:r>
              <a:rPr lang="en-GB" sz="1600" dirty="0">
                <a:solidFill>
                  <a:schemeClr val="tx1"/>
                </a:solidFill>
              </a:rPr>
              <a:t>i</a:t>
            </a:r>
            <a:r>
              <a:rPr lang="en-GB" sz="1600" dirty="0" smtClean="0">
                <a:solidFill>
                  <a:schemeClr val="tx1"/>
                </a:solidFill>
              </a:rPr>
              <a:t>s that in order for the Pedersen commitments in a CT to add up to 0, both </a:t>
            </a:r>
            <a:r>
              <a:rPr lang="en-GB" sz="1600" i="1" dirty="0" smtClean="0">
                <a:solidFill>
                  <a:schemeClr val="tx1"/>
                </a:solidFill>
              </a:rPr>
              <a:t>committed values</a:t>
            </a:r>
            <a:r>
              <a:rPr lang="en-GB" sz="1600" dirty="0" smtClean="0">
                <a:solidFill>
                  <a:schemeClr val="tx1"/>
                </a:solidFill>
              </a:rPr>
              <a:t> and </a:t>
            </a:r>
            <a:r>
              <a:rPr lang="en-GB" sz="1600" i="1" dirty="0" smtClean="0">
                <a:solidFill>
                  <a:schemeClr val="tx1"/>
                </a:solidFill>
              </a:rPr>
              <a:t>blinding factors</a:t>
            </a:r>
            <a:r>
              <a:rPr lang="en-GB" sz="1600" dirty="0" smtClean="0">
                <a:solidFill>
                  <a:schemeClr val="tx1"/>
                </a:solidFill>
              </a:rPr>
              <a:t> (of inputs and outputs) </a:t>
            </a:r>
            <a:r>
              <a:rPr lang="en-GB" sz="1600" i="1" dirty="0" smtClean="0">
                <a:solidFill>
                  <a:schemeClr val="tx1"/>
                </a:solidFill>
              </a:rPr>
              <a:t>need to add up to 0</a:t>
            </a:r>
            <a:r>
              <a:rPr lang="en-GB" sz="1600" dirty="0" smtClean="0">
                <a:solidFill>
                  <a:schemeClr val="tx1"/>
                </a:solidFill>
              </a:rPr>
              <a:t>. Example (always the 2 inputs </a:t>
            </a:r>
            <a:r>
              <a:rPr lang="mr-IN" sz="1600" dirty="0" smtClean="0">
                <a:solidFill>
                  <a:schemeClr val="tx1"/>
                </a:solidFill>
              </a:rPr>
              <a:t>–</a:t>
            </a:r>
            <a:r>
              <a:rPr lang="en-GB" sz="1600" dirty="0" smtClean="0">
                <a:solidFill>
                  <a:schemeClr val="tx1"/>
                </a:solidFill>
              </a:rPr>
              <a:t> 2 outputs </a:t>
            </a:r>
            <a:r>
              <a:rPr lang="en-GB" sz="1600" dirty="0" err="1" smtClean="0">
                <a:solidFill>
                  <a:schemeClr val="tx1"/>
                </a:solidFill>
              </a:rPr>
              <a:t>tx</a:t>
            </a:r>
            <a:r>
              <a:rPr lang="en-GB" sz="1600" dirty="0" smtClean="0">
                <a:solidFill>
                  <a:schemeClr val="tx1"/>
                </a:solidFill>
              </a:rPr>
              <a:t>):</a:t>
            </a:r>
          </a:p>
          <a:p>
            <a:pPr marL="457200" lvl="1" indent="0">
              <a:lnSpc>
                <a:spcPct val="100000"/>
              </a:lnSpc>
              <a:buClrTx/>
              <a:buSzTx/>
              <a:buNone/>
            </a:pPr>
            <a:endParaRPr lang="en-GB" sz="1600" dirty="0" smtClean="0">
              <a:solidFill>
                <a:schemeClr val="tx1"/>
              </a:solidFill>
            </a:endParaRPr>
          </a:p>
          <a:p>
            <a:pPr marL="457200" lvl="1" indent="0">
              <a:lnSpc>
                <a:spcPct val="100000"/>
              </a:lnSpc>
              <a:buClrTx/>
              <a:buSzTx/>
              <a:buNone/>
            </a:pPr>
            <a:endParaRPr lang="en-GB" sz="1600"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sz="1600" dirty="0" smtClean="0">
                <a:solidFill>
                  <a:schemeClr val="tx1"/>
                </a:solidFill>
              </a:rPr>
              <a:t> </a:t>
            </a:r>
          </a:p>
          <a:p>
            <a:pPr marL="742950" lvl="1" indent="-285750">
              <a:lnSpc>
                <a:spcPct val="100000"/>
              </a:lnSpc>
              <a:buClrTx/>
              <a:buSzTx/>
              <a:buFont typeface="Arial" charset="0"/>
              <a:buChar char="•"/>
            </a:pPr>
            <a:r>
              <a:rPr lang="en-GB" sz="1600" dirty="0" smtClean="0">
                <a:solidFill>
                  <a:schemeClr val="tx1"/>
                </a:solidFill>
              </a:rPr>
              <a:t>This, in turn, opens two issues: </a:t>
            </a:r>
          </a:p>
          <a:p>
            <a:pPr marL="1200150" lvl="2" indent="-285750">
              <a:lnSpc>
                <a:spcPct val="100000"/>
              </a:lnSpc>
              <a:spcBef>
                <a:spcPts val="0"/>
              </a:spcBef>
              <a:buClrTx/>
              <a:buSzTx/>
              <a:buFont typeface="Arial" charset="0"/>
              <a:buChar char="•"/>
            </a:pPr>
            <a:r>
              <a:rPr lang="en-GB" sz="1600" i="1" dirty="0" smtClean="0">
                <a:solidFill>
                  <a:schemeClr val="tx1"/>
                </a:solidFill>
              </a:rPr>
              <a:t>setting of the blinding factors</a:t>
            </a:r>
          </a:p>
          <a:p>
            <a:pPr marL="1200150" lvl="2" indent="-285750">
              <a:lnSpc>
                <a:spcPct val="100000"/>
              </a:lnSpc>
              <a:spcBef>
                <a:spcPts val="0"/>
              </a:spcBef>
              <a:buClrTx/>
              <a:buSzTx/>
              <a:buFont typeface="Arial" charset="0"/>
              <a:buChar char="•"/>
            </a:pPr>
            <a:r>
              <a:rPr lang="en-GB" sz="1600" i="1" dirty="0" smtClean="0">
                <a:solidFill>
                  <a:schemeClr val="tx1"/>
                </a:solidFill>
              </a:rPr>
              <a:t>safe transfer</a:t>
            </a:r>
            <a:r>
              <a:rPr lang="en-GB" sz="1600" dirty="0" smtClean="0">
                <a:solidFill>
                  <a:schemeClr val="tx1"/>
                </a:solidFill>
              </a:rPr>
              <a:t> of blinding factors (and values) to the transaction’s receiver.</a:t>
            </a:r>
            <a:endParaRPr lang="en-GB" sz="16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25</a:t>
            </a:fld>
            <a:endParaRPr lang="nb-NO"/>
          </a:p>
        </p:txBody>
      </p:sp>
      <mc:AlternateContent xmlns:mc="http://schemas.openxmlformats.org/markup-compatibility/2006">
        <mc:Choice xmlns:a14="http://schemas.microsoft.com/office/drawing/2010/main" Requires="a14">
          <p:graphicFrame>
            <p:nvGraphicFramePr>
              <p:cNvPr id="5" name="Tabella 4"/>
              <p:cNvGraphicFramePr>
                <a:graphicFrameLocks noGrp="1"/>
              </p:cNvGraphicFramePr>
              <p:nvPr>
                <p:extLst>
                  <p:ext uri="{D42A27DB-BD31-4B8C-83A1-F6EECF244321}">
                    <p14:modId xmlns:p14="http://schemas.microsoft.com/office/powerpoint/2010/main" val="1761978907"/>
                  </p:ext>
                </p:extLst>
              </p:nvPr>
            </p:nvGraphicFramePr>
            <p:xfrm>
              <a:off x="2449629" y="2737586"/>
              <a:ext cx="4244741" cy="1112520"/>
            </p:xfrm>
            <a:graphic>
              <a:graphicData uri="http://schemas.openxmlformats.org/drawingml/2006/table">
                <a:tbl>
                  <a:tblPr firstRow="1" bandRow="1">
                    <a:tableStyleId>{7DF18680-E054-41AD-8BC1-D1AEF772440D}</a:tableStyleId>
                  </a:tblPr>
                  <a:tblGrid>
                    <a:gridCol w="2117493"/>
                    <a:gridCol w="2127248"/>
                  </a:tblGrid>
                  <a:tr h="370840">
                    <a:tc>
                      <a:txBody>
                        <a:bodyPr/>
                        <a:lstStyle/>
                        <a:p>
                          <a:pPr algn="ctr"/>
                          <a:r>
                            <a:rPr lang="en-GB" dirty="0" smtClean="0"/>
                            <a:t>Inputs </a:t>
                          </a:r>
                          <a:endParaRPr lang="en-GB" dirty="0"/>
                        </a:p>
                      </a:txBody>
                      <a:tcPr/>
                    </a:tc>
                    <a:tc>
                      <a:txBody>
                        <a:bodyPr/>
                        <a:lstStyle/>
                        <a:p>
                          <a:pPr algn="ctr"/>
                          <a:r>
                            <a:rPr lang="en-GB" dirty="0" smtClean="0"/>
                            <a:t>Outputs</a:t>
                          </a:r>
                          <a:endParaRPr lang="en-GB"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charset="0"/>
                                  </a:rPr>
                                  <m:t>𝐶</m:t>
                                </m:r>
                                <m:r>
                                  <a:rPr lang="en-GB" i="1" dirty="0" smtClean="0">
                                    <a:latin typeface="Cambria Math" charset="0"/>
                                  </a:rPr>
                                  <m:t>(1,</m:t>
                                </m:r>
                                <m:r>
                                  <a:rPr lang="en-GB" i="1" dirty="0" smtClean="0">
                                    <a:latin typeface="Cambria Math" charset="0"/>
                                  </a:rPr>
                                  <m:t>𝑟𝐴</m:t>
                                </m:r>
                                <m:r>
                                  <a:rPr lang="en-GB" i="1" dirty="0" smtClean="0">
                                    <a:latin typeface="Cambria Math"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charset="0"/>
                                  </a:rPr>
                                  <m:t>𝐶</m:t>
                                </m:r>
                                <m:r>
                                  <a:rPr lang="en-GB" i="1" dirty="0" smtClean="0">
                                    <a:latin typeface="Cambria Math" charset="0"/>
                                  </a:rPr>
                                  <m:t>(2,</m:t>
                                </m:r>
                                <m:r>
                                  <a:rPr lang="en-GB" i="1" dirty="0" smtClean="0">
                                    <a:latin typeface="Cambria Math" charset="0"/>
                                  </a:rPr>
                                  <m:t>𝑟𝐶</m:t>
                                </m:r>
                                <m:r>
                                  <a:rPr lang="en-GB" i="1" dirty="0" smtClean="0">
                                    <a:latin typeface="Cambria Math" charset="0"/>
                                  </a:rPr>
                                  <m:t>)</m:t>
                                </m:r>
                              </m:oMath>
                            </m:oMathPara>
                          </a14:m>
                          <a:endParaRPr lang="en-GB"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charset="0"/>
                                  </a:rPr>
                                  <m:t>𝐶</m:t>
                                </m:r>
                                <m:r>
                                  <a:rPr lang="en-GB" i="1" dirty="0" smtClean="0">
                                    <a:latin typeface="Cambria Math" charset="0"/>
                                  </a:rPr>
                                  <m:t>(3,</m:t>
                                </m:r>
                                <m:r>
                                  <a:rPr lang="en-GB" i="1" baseline="0" dirty="0" smtClean="0">
                                    <a:latin typeface="Cambria Math" charset="0"/>
                                  </a:rPr>
                                  <m:t>𝑟</m:t>
                                </m:r>
                                <m:r>
                                  <a:rPr lang="it-IT" b="0" i="1" baseline="-25000" dirty="0" smtClean="0">
                                    <a:latin typeface="Cambria Math" charset="0"/>
                                  </a:rPr>
                                  <m:t>𝐵</m:t>
                                </m:r>
                                <m:r>
                                  <a:rPr lang="en-GB" i="1" dirty="0" smtClean="0">
                                    <a:latin typeface="Cambria Math"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charset="0"/>
                                  </a:rPr>
                                  <m:t>𝐶</m:t>
                                </m:r>
                                <m:r>
                                  <a:rPr lang="en-GB" i="1" dirty="0" smtClean="0">
                                    <a:latin typeface="Cambria Math" charset="0"/>
                                  </a:rPr>
                                  <m:t>(2,</m:t>
                                </m:r>
                                <m:r>
                                  <a:rPr lang="en-GB" i="1" dirty="0" smtClean="0">
                                    <a:latin typeface="Cambria Math" charset="0"/>
                                  </a:rPr>
                                  <m:t>𝑟𝐷</m:t>
                                </m:r>
                                <m:r>
                                  <a:rPr lang="en-GB" i="1" dirty="0" smtClean="0">
                                    <a:latin typeface="Cambria Math" charset="0"/>
                                  </a:rPr>
                                  <m:t>)</m:t>
                                </m:r>
                              </m:oMath>
                            </m:oMathPara>
                          </a14:m>
                          <a:endParaRPr lang="en-GB" dirty="0"/>
                        </a:p>
                      </a:txBody>
                      <a:tcPr/>
                    </a:tc>
                  </a:tr>
                </a:tbl>
              </a:graphicData>
            </a:graphic>
          </p:graphicFrame>
        </mc:Choice>
        <mc:Fallback>
          <p:graphicFrame>
            <p:nvGraphicFramePr>
              <p:cNvPr id="5" name="Tabella 4"/>
              <p:cNvGraphicFramePr>
                <a:graphicFrameLocks noGrp="1"/>
              </p:cNvGraphicFramePr>
              <p:nvPr>
                <p:extLst>
                  <p:ext uri="{D42A27DB-BD31-4B8C-83A1-F6EECF244321}">
                    <p14:modId xmlns:p14="http://schemas.microsoft.com/office/powerpoint/2010/main" val="1761978907"/>
                  </p:ext>
                </p:extLst>
              </p:nvPr>
            </p:nvGraphicFramePr>
            <p:xfrm>
              <a:off x="2449629" y="2737586"/>
              <a:ext cx="4244741" cy="1112520"/>
            </p:xfrm>
            <a:graphic>
              <a:graphicData uri="http://schemas.openxmlformats.org/drawingml/2006/table">
                <a:tbl>
                  <a:tblPr firstRow="1" bandRow="1">
                    <a:tableStyleId>{7DF18680-E054-41AD-8BC1-D1AEF772440D}</a:tableStyleId>
                  </a:tblPr>
                  <a:tblGrid>
                    <a:gridCol w="2117493"/>
                    <a:gridCol w="2127248"/>
                  </a:tblGrid>
                  <a:tr h="370840">
                    <a:tc>
                      <a:txBody>
                        <a:bodyPr/>
                        <a:lstStyle/>
                        <a:p>
                          <a:pPr algn="ctr"/>
                          <a:r>
                            <a:rPr lang="en-GB" dirty="0" smtClean="0"/>
                            <a:t>Inputs </a:t>
                          </a:r>
                          <a:endParaRPr lang="en-GB" dirty="0"/>
                        </a:p>
                      </a:txBody>
                      <a:tcPr/>
                    </a:tc>
                    <a:tc>
                      <a:txBody>
                        <a:bodyPr/>
                        <a:lstStyle/>
                        <a:p>
                          <a:pPr algn="ctr"/>
                          <a:r>
                            <a:rPr lang="en-GB" dirty="0" smtClean="0"/>
                            <a:t>Outputs</a:t>
                          </a:r>
                          <a:endParaRPr lang="en-GB" dirty="0"/>
                        </a:p>
                      </a:txBody>
                      <a:tcPr/>
                    </a:tc>
                  </a:tr>
                  <a:tr h="370840">
                    <a:tc>
                      <a:txBody>
                        <a:bodyPr/>
                        <a:lstStyle/>
                        <a:p>
                          <a:endParaRPr lang="it-IT"/>
                        </a:p>
                      </a:txBody>
                      <a:tcPr>
                        <a:blipFill rotWithShape="0">
                          <a:blip r:embed="rId2"/>
                          <a:stretch>
                            <a:fillRect l="-287" t="-103279" r="-101724" b="-103279"/>
                          </a:stretch>
                        </a:blipFill>
                      </a:tcPr>
                    </a:tc>
                    <a:tc>
                      <a:txBody>
                        <a:bodyPr/>
                        <a:lstStyle/>
                        <a:p>
                          <a:endParaRPr lang="it-IT"/>
                        </a:p>
                      </a:txBody>
                      <a:tcPr>
                        <a:blipFill rotWithShape="0">
                          <a:blip r:embed="rId2"/>
                          <a:stretch>
                            <a:fillRect l="-99714" t="-103279" r="-1143" b="-103279"/>
                          </a:stretch>
                        </a:blipFill>
                      </a:tcPr>
                    </a:tc>
                  </a:tr>
                  <a:tr h="370840">
                    <a:tc>
                      <a:txBody>
                        <a:bodyPr/>
                        <a:lstStyle/>
                        <a:p>
                          <a:endParaRPr lang="it-IT"/>
                        </a:p>
                      </a:txBody>
                      <a:tcPr>
                        <a:blipFill rotWithShape="0">
                          <a:blip r:embed="rId2"/>
                          <a:stretch>
                            <a:fillRect l="-287" t="-203279" r="-101724" b="-3279"/>
                          </a:stretch>
                        </a:blipFill>
                      </a:tcPr>
                    </a:tc>
                    <a:tc>
                      <a:txBody>
                        <a:bodyPr/>
                        <a:lstStyle/>
                        <a:p>
                          <a:endParaRPr lang="it-IT"/>
                        </a:p>
                      </a:txBody>
                      <a:tcPr>
                        <a:blipFill rotWithShape="0">
                          <a:blip r:embed="rId2"/>
                          <a:stretch>
                            <a:fillRect l="-99714" t="-203279" r="-1143" b="-3279"/>
                          </a:stretch>
                        </a:blipFill>
                      </a:tcPr>
                    </a:tc>
                  </a:tr>
                </a:tbl>
              </a:graphicData>
            </a:graphic>
          </p:graphicFrame>
        </mc:Fallback>
      </mc:AlternateContent>
    </p:spTree>
    <p:extLst>
      <p:ext uri="{BB962C8B-B14F-4D97-AF65-F5344CB8AC3E}">
        <p14:creationId xmlns:p14="http://schemas.microsoft.com/office/powerpoint/2010/main" val="1194986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759666"/>
                <a:ext cx="8520600" cy="4272593"/>
              </a:xfrm>
            </p:spPr>
            <p:txBody>
              <a:bodyPr numCol="1"/>
              <a:lstStyle/>
              <a:p>
                <a:pPr marL="2340000" lvl="7" indent="-285750">
                  <a:lnSpc>
                    <a:spcPct val="100000"/>
                  </a:lnSpc>
                  <a:spcBef>
                    <a:spcPts val="0"/>
                  </a:spcBef>
                  <a:buFont typeface="Arial" charset="0"/>
                  <a:buChar char="•"/>
                </a:pPr>
                <a:r>
                  <a:rPr lang="en-GB" sz="1600" i="1" dirty="0" smtClean="0">
                    <a:solidFill>
                      <a:schemeClr val="tx1"/>
                    </a:solidFill>
                  </a:rPr>
                  <a:t>Inputs</a:t>
                </a:r>
                <a:r>
                  <a:rPr lang="en-GB" sz="1600" dirty="0" smtClean="0">
                    <a:solidFill>
                      <a:schemeClr val="tx1"/>
                    </a:solidFill>
                  </a:rPr>
                  <a:t>: she considers the Pedersen commitments from a previous output (</a:t>
                </a:r>
                <a:r>
                  <a:rPr lang="en-GB" sz="1600" dirty="0" err="1" smtClean="0">
                    <a:solidFill>
                      <a:schemeClr val="tx1"/>
                    </a:solidFill>
                  </a:rPr>
                  <a:t>utxo</a:t>
                </a:r>
                <a:r>
                  <a:rPr lang="en-GB" sz="1600" dirty="0" smtClean="0">
                    <a:solidFill>
                      <a:schemeClr val="tx1"/>
                    </a:solidFill>
                  </a:rPr>
                  <a:t>).</a:t>
                </a:r>
              </a:p>
              <a:p>
                <a:pPr marL="2340000" lvl="7" indent="-285750">
                  <a:lnSpc>
                    <a:spcPct val="100000"/>
                  </a:lnSpc>
                  <a:spcBef>
                    <a:spcPts val="0"/>
                  </a:spcBef>
                  <a:buFont typeface="Arial" charset="0"/>
                  <a:buChar char="•"/>
                </a:pPr>
                <a:r>
                  <a:rPr lang="en-GB" sz="1600" dirty="0" smtClean="0">
                    <a:solidFill>
                      <a:schemeClr val="tx1"/>
                    </a:solidFill>
                  </a:rPr>
                  <a:t>She constructs output amounts as she chooses.</a:t>
                </a:r>
              </a:p>
              <a:p>
                <a:pPr marL="2340000" lvl="7" indent="-285750">
                  <a:lnSpc>
                    <a:spcPct val="100000"/>
                  </a:lnSpc>
                  <a:spcBef>
                    <a:spcPts val="0"/>
                  </a:spcBef>
                  <a:buFont typeface="Arial" charset="0"/>
                  <a:buChar char="•"/>
                </a:pPr>
                <a:r>
                  <a:rPr lang="en-GB" sz="1600" b="1" i="1" dirty="0" smtClean="0">
                    <a:solidFill>
                      <a:schemeClr val="tx1"/>
                    </a:solidFill>
                  </a:rPr>
                  <a:t>Blinding factors</a:t>
                </a:r>
                <a:r>
                  <a:rPr lang="en-GB" sz="1600" dirty="0">
                    <a:solidFill>
                      <a:schemeClr val="tx1"/>
                    </a:solidFill>
                  </a:rPr>
                  <a:t> </a:t>
                </a:r>
                <a:r>
                  <a:rPr lang="en-GB" sz="1600" dirty="0" smtClean="0">
                    <a:solidFill>
                      <a:schemeClr val="tx1"/>
                    </a:solidFill>
                  </a:rPr>
                  <a:t>from inputs are already set </a:t>
                </a:r>
                <a14:m>
                  <m:oMath xmlns:m="http://schemas.openxmlformats.org/officeDocument/2006/math">
                    <m:r>
                      <a:rPr lang="is-IS" sz="1600" i="1" smtClean="0">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𝑟</m:t>
                    </m:r>
                    <m:r>
                      <a:rPr lang="it-IT" sz="1600" b="0" i="1" baseline="-25000" smtClean="0">
                        <a:solidFill>
                          <a:schemeClr val="tx1"/>
                        </a:solidFill>
                        <a:latin typeface="Cambria Math" charset="0"/>
                        <a:ea typeface="Cambria Math" charset="0"/>
                        <a:cs typeface="Cambria Math" charset="0"/>
                      </a:rPr>
                      <m:t>𝐴</m:t>
                    </m:r>
                    <m:r>
                      <a:rPr lang="it-IT" sz="1600" b="0" i="1" smtClean="0">
                        <a:solidFill>
                          <a:schemeClr val="tx1"/>
                        </a:solidFill>
                        <a:latin typeface="Cambria Math" charset="0"/>
                        <a:ea typeface="Cambria Math" charset="0"/>
                        <a:cs typeface="Cambria Math" charset="0"/>
                      </a:rPr>
                      <m:t>, </m:t>
                    </m:r>
                    <m:r>
                      <a:rPr lang="it-IT" sz="1600" b="0" i="1" smtClean="0">
                        <a:solidFill>
                          <a:schemeClr val="tx1"/>
                        </a:solidFill>
                        <a:latin typeface="Cambria Math" charset="0"/>
                        <a:ea typeface="Cambria Math" charset="0"/>
                        <a:cs typeface="Cambria Math" charset="0"/>
                      </a:rPr>
                      <m:t>𝑟𝐵</m:t>
                    </m:r>
                    <m:r>
                      <a:rPr lang="it-IT" sz="1600" b="0" i="0" smtClean="0">
                        <a:solidFill>
                          <a:schemeClr val="tx1"/>
                        </a:solidFill>
                        <a:latin typeface="Cambria Math" charset="0"/>
                        <a:ea typeface="Cambria Math" charset="0"/>
                        <a:cs typeface="Cambria Math" charset="0"/>
                      </a:rPr>
                      <m:t>;</m:t>
                    </m:r>
                  </m:oMath>
                </a14:m>
                <a:r>
                  <a:rPr lang="en-GB" sz="1600" dirty="0" smtClean="0">
                    <a:solidFill>
                      <a:schemeClr val="tx1"/>
                    </a:solidFill>
                  </a:rPr>
                  <a:t> one degree of freedom left in choosing the others (</a:t>
                </a:r>
                <a14:m>
                  <m:oMath xmlns:m="http://schemas.openxmlformats.org/officeDocument/2006/math">
                    <m:r>
                      <a:rPr lang="it-IT" sz="1600" b="0" i="1" smtClean="0">
                        <a:solidFill>
                          <a:schemeClr val="tx1"/>
                        </a:solidFill>
                        <a:latin typeface="Cambria Math" charset="0"/>
                      </a:rPr>
                      <m:t>𝑟</m:t>
                    </m:r>
                    <m:r>
                      <a:rPr lang="it-IT" sz="1600" b="0" i="1" baseline="-25000" smtClean="0">
                        <a:solidFill>
                          <a:schemeClr val="tx1"/>
                        </a:solidFill>
                        <a:latin typeface="Cambria Math" charset="0"/>
                      </a:rPr>
                      <m:t>𝐶</m:t>
                    </m:r>
                    <m:r>
                      <a:rPr lang="it-IT" sz="1600" b="0" i="1" smtClean="0">
                        <a:solidFill>
                          <a:schemeClr val="tx1"/>
                        </a:solidFill>
                        <a:latin typeface="Cambria Math" charset="0"/>
                      </a:rPr>
                      <m:t>, </m:t>
                    </m:r>
                    <m:r>
                      <a:rPr lang="it-IT" sz="1600" b="0" i="1" smtClean="0">
                        <a:solidFill>
                          <a:schemeClr val="tx1"/>
                        </a:solidFill>
                        <a:latin typeface="Cambria Math" charset="0"/>
                      </a:rPr>
                      <m:t>𝑟𝐷</m:t>
                    </m:r>
                  </m:oMath>
                </a14:m>
                <a:r>
                  <a:rPr lang="en-GB" sz="1600" dirty="0" smtClean="0">
                    <a:solidFill>
                      <a:schemeClr val="tx1"/>
                    </a:solidFill>
                  </a:rPr>
                  <a:t>) correctly: </a:t>
                </a:r>
                <a14:m>
                  <m:oMath xmlns:m="http://schemas.openxmlformats.org/officeDocument/2006/math">
                    <m:borderBox>
                      <m:borderBoxPr>
                        <m:ctrlPr>
                          <a:rPr lang="mr-IN" sz="1600" i="1" smtClean="0">
                            <a:solidFill>
                              <a:schemeClr val="tx1"/>
                            </a:solidFill>
                            <a:latin typeface="Cambria Math" charset="0"/>
                          </a:rPr>
                        </m:ctrlPr>
                      </m:borderBoxPr>
                      <m:e>
                        <m:r>
                          <a:rPr lang="it-IT" sz="1600" b="0" i="1" smtClean="0">
                            <a:solidFill>
                              <a:schemeClr val="tx1"/>
                            </a:solidFill>
                            <a:latin typeface="Cambria Math" charset="0"/>
                          </a:rPr>
                          <m:t>𝑟</m:t>
                        </m:r>
                        <m:r>
                          <a:rPr lang="it-IT" sz="1600" b="0" i="1" baseline="-25000" smtClean="0">
                            <a:solidFill>
                              <a:schemeClr val="tx1"/>
                            </a:solidFill>
                            <a:latin typeface="Cambria Math" charset="0"/>
                          </a:rPr>
                          <m:t>𝐶</m:t>
                        </m:r>
                        <m:r>
                          <a:rPr lang="mr-IN" sz="1600" i="1" smtClean="0">
                            <a:solidFill>
                              <a:schemeClr val="tx1"/>
                            </a:solidFill>
                            <a:latin typeface="Cambria Math" charset="0"/>
                          </a:rPr>
                          <m:t>=</m:t>
                        </m:r>
                        <m:r>
                          <a:rPr lang="it-IT" sz="1600" b="0" i="1" smtClean="0">
                            <a:solidFill>
                              <a:schemeClr val="tx1"/>
                            </a:solidFill>
                            <a:latin typeface="Cambria Math" charset="0"/>
                          </a:rPr>
                          <m:t>𝑟</m:t>
                        </m:r>
                        <m:r>
                          <a:rPr lang="it-IT" sz="1600" b="0" i="1" baseline="-25000" smtClean="0">
                            <a:solidFill>
                              <a:schemeClr val="tx1"/>
                            </a:solidFill>
                            <a:latin typeface="Cambria Math" charset="0"/>
                          </a:rPr>
                          <m:t>𝐴</m:t>
                        </m:r>
                        <m:r>
                          <a:rPr lang="mr-IN" sz="1600" i="1" smtClean="0">
                            <a:solidFill>
                              <a:schemeClr val="tx1"/>
                            </a:solidFill>
                            <a:latin typeface="Cambria Math" charset="0"/>
                          </a:rPr>
                          <m:t>+</m:t>
                        </m:r>
                        <m:r>
                          <a:rPr lang="it-IT" sz="1600" b="0" i="1" smtClean="0">
                            <a:solidFill>
                              <a:schemeClr val="tx1"/>
                            </a:solidFill>
                            <a:latin typeface="Cambria Math" charset="0"/>
                          </a:rPr>
                          <m:t>𝑟</m:t>
                        </m:r>
                        <m:r>
                          <a:rPr lang="it-IT" sz="1600" b="0" i="1" baseline="-25000" smtClean="0">
                            <a:solidFill>
                              <a:schemeClr val="tx1"/>
                            </a:solidFill>
                            <a:latin typeface="Cambria Math" charset="0"/>
                          </a:rPr>
                          <m:t>𝐵</m:t>
                        </m:r>
                        <m:r>
                          <a:rPr lang="it-IT" sz="1600" b="0" i="1" smtClean="0">
                            <a:solidFill>
                              <a:schemeClr val="tx1"/>
                            </a:solidFill>
                            <a:latin typeface="Cambria Math" charset="0"/>
                          </a:rPr>
                          <m:t>−</m:t>
                        </m:r>
                        <m:r>
                          <a:rPr lang="it-IT" sz="1600" b="0" i="1" smtClean="0">
                            <a:solidFill>
                              <a:schemeClr val="tx1"/>
                            </a:solidFill>
                            <a:latin typeface="Cambria Math" charset="0"/>
                          </a:rPr>
                          <m:t>𝑟𝐷</m:t>
                        </m:r>
                        <m:r>
                          <a:rPr lang="it-IT" sz="1600" b="0" i="1" smtClean="0">
                            <a:solidFill>
                              <a:schemeClr val="tx1"/>
                            </a:solidFill>
                            <a:latin typeface="Cambria Math" charset="0"/>
                          </a:rPr>
                          <m:t> </m:t>
                        </m:r>
                      </m:e>
                    </m:borderBox>
                  </m:oMath>
                </a14:m>
                <a:r>
                  <a:rPr lang="en-GB" sz="1600" dirty="0" smtClean="0">
                    <a:solidFill>
                      <a:schemeClr val="tx1"/>
                    </a:solidFill>
                  </a:rPr>
                  <a:t> (could have done the same with </a:t>
                </a:r>
                <a14:m>
                  <m:oMath xmlns:m="http://schemas.openxmlformats.org/officeDocument/2006/math">
                    <m:r>
                      <a:rPr lang="it-IT" sz="1600" i="1">
                        <a:solidFill>
                          <a:schemeClr val="tx1"/>
                        </a:solidFill>
                        <a:latin typeface="Cambria Math" charset="0"/>
                      </a:rPr>
                      <m:t>𝑟</m:t>
                    </m:r>
                    <m:r>
                      <a:rPr lang="it-IT" sz="1600" i="1" baseline="-25000">
                        <a:solidFill>
                          <a:schemeClr val="tx1"/>
                        </a:solidFill>
                        <a:latin typeface="Cambria Math" charset="0"/>
                      </a:rPr>
                      <m:t>𝐷</m:t>
                    </m:r>
                  </m:oMath>
                </a14:m>
                <a:r>
                  <a:rPr lang="en-GB" sz="1600" dirty="0" smtClean="0">
                    <a:solidFill>
                      <a:schemeClr val="tx1"/>
                    </a:solidFill>
                  </a:rPr>
                  <a:t>).		</a:t>
                </a:r>
              </a:p>
              <a:p>
                <a:pPr marL="284400" lvl="7" indent="-285750">
                  <a:lnSpc>
                    <a:spcPct val="100000"/>
                  </a:lnSpc>
                  <a:spcBef>
                    <a:spcPts val="0"/>
                  </a:spcBef>
                  <a:buFont typeface="Arial" charset="0"/>
                  <a:buChar char="•"/>
                </a:pPr>
                <a:endParaRPr lang="en-GB" sz="1600" dirty="0" smtClean="0">
                  <a:solidFill>
                    <a:schemeClr val="tx1"/>
                  </a:solidFill>
                </a:endParaRPr>
              </a:p>
              <a:p>
                <a:pPr marL="284400" lvl="7" indent="-285750">
                  <a:lnSpc>
                    <a:spcPct val="100000"/>
                  </a:lnSpc>
                  <a:spcBef>
                    <a:spcPts val="0"/>
                  </a:spcBef>
                  <a:buFont typeface="Arial" charset="0"/>
                  <a:buChar char="•"/>
                </a:pPr>
                <a:r>
                  <a:rPr lang="en-GB" sz="1600" dirty="0" smtClean="0">
                    <a:solidFill>
                      <a:schemeClr val="tx1"/>
                    </a:solidFill>
                  </a:rPr>
                  <a:t>Consider the standard situation in which Bob receives one </a:t>
                </a:r>
                <a:r>
                  <a:rPr lang="en-GB" sz="1600" dirty="0" err="1" smtClean="0">
                    <a:solidFill>
                      <a:schemeClr val="tx1"/>
                    </a:solidFill>
                  </a:rPr>
                  <a:t>TxO</a:t>
                </a:r>
                <a:r>
                  <a:rPr lang="en-GB" sz="1600" dirty="0" smtClean="0">
                    <a:solidFill>
                      <a:schemeClr val="tx1"/>
                    </a:solidFill>
                  </a:rPr>
                  <a:t> only, </a:t>
                </a:r>
              </a:p>
              <a:p>
                <a:pPr marL="0" lvl="7" indent="0">
                  <a:lnSpc>
                    <a:spcPct val="100000"/>
                  </a:lnSpc>
                  <a:spcBef>
                    <a:spcPts val="0"/>
                  </a:spcBef>
                  <a:buNone/>
                </a:pPr>
                <a:r>
                  <a:rPr lang="en-GB" sz="1600" dirty="0" smtClean="0">
                    <a:solidFill>
                      <a:schemeClr val="tx1"/>
                    </a:solidFill>
                  </a:rPr>
                  <a:t>     the other coming back to Alice as change. </a:t>
                </a:r>
              </a:p>
              <a:p>
                <a:pPr marL="285750" lvl="7" indent="-285750">
                  <a:lnSpc>
                    <a:spcPct val="100000"/>
                  </a:lnSpc>
                  <a:spcBef>
                    <a:spcPts val="0"/>
                  </a:spcBef>
                  <a:buFont typeface="Arial" charset="0"/>
                  <a:buChar char="•"/>
                </a:pPr>
                <a:r>
                  <a:rPr lang="en-GB" sz="1600" dirty="0" smtClean="0">
                    <a:solidFill>
                      <a:schemeClr val="tx1"/>
                    </a:solidFill>
                  </a:rPr>
                  <a:t>He gets knowledge of the corresponding amount and blinding factor</a:t>
                </a:r>
              </a:p>
              <a:p>
                <a:pPr marL="0" lvl="7" indent="0">
                  <a:lnSpc>
                    <a:spcPct val="100000"/>
                  </a:lnSpc>
                  <a:spcBef>
                    <a:spcPts val="0"/>
                  </a:spcBef>
                  <a:buNone/>
                </a:pPr>
                <a:r>
                  <a:rPr lang="en-GB" sz="1600" dirty="0">
                    <a:solidFill>
                      <a:schemeClr val="tx1"/>
                    </a:solidFill>
                  </a:rPr>
                  <a:t> </a:t>
                </a:r>
                <a:r>
                  <a:rPr lang="en-GB" sz="1600" dirty="0" smtClean="0">
                    <a:solidFill>
                      <a:schemeClr val="tx1"/>
                    </a:solidFill>
                  </a:rPr>
                  <a:t>    </a:t>
                </a:r>
                <a14:m>
                  <m:oMath xmlns:m="http://schemas.openxmlformats.org/officeDocument/2006/math">
                    <m:r>
                      <a:rPr lang="it-IT" sz="1600" b="0" i="1" smtClean="0">
                        <a:solidFill>
                          <a:schemeClr val="tx1"/>
                        </a:solidFill>
                        <a:latin typeface="Cambria Math" charset="0"/>
                      </a:rPr>
                      <m:t>𝑟</m:t>
                    </m:r>
                    <m:r>
                      <a:rPr lang="it-IT" sz="1600" b="0" i="1" baseline="-25000" smtClean="0">
                        <a:solidFill>
                          <a:schemeClr val="tx1"/>
                        </a:solidFill>
                        <a:latin typeface="Cambria Math" charset="0"/>
                      </a:rPr>
                      <m:t>𝐶</m:t>
                    </m:r>
                  </m:oMath>
                </a14:m>
                <a:r>
                  <a:rPr lang="en-GB" sz="1600" dirty="0" smtClean="0">
                    <a:solidFill>
                      <a:schemeClr val="tx1"/>
                    </a:solidFill>
                  </a:rPr>
                  <a:t> (without </a:t>
                </a:r>
                <a14:m>
                  <m:oMath xmlns:m="http://schemas.openxmlformats.org/officeDocument/2006/math">
                    <m:r>
                      <a:rPr lang="it-IT" sz="1600" i="1">
                        <a:solidFill>
                          <a:schemeClr val="tx1"/>
                        </a:solidFill>
                        <a:latin typeface="Cambria Math" charset="0"/>
                        <a:ea typeface="Cambria Math" charset="0"/>
                        <a:cs typeface="Cambria Math" charset="0"/>
                      </a:rPr>
                      <m:t>𝑟</m:t>
                    </m:r>
                    <m:r>
                      <a:rPr lang="it-IT" sz="1600" i="1" baseline="-25000">
                        <a:solidFill>
                          <a:schemeClr val="tx1"/>
                        </a:solidFill>
                        <a:latin typeface="Cambria Math" charset="0"/>
                        <a:ea typeface="Cambria Math" charset="0"/>
                        <a:cs typeface="Cambria Math" charset="0"/>
                      </a:rPr>
                      <m:t>𝐴</m:t>
                    </m:r>
                    <m:r>
                      <a:rPr lang="it-IT" sz="1600" i="1">
                        <a:solidFill>
                          <a:schemeClr val="tx1"/>
                        </a:solidFill>
                        <a:latin typeface="Cambria Math" charset="0"/>
                        <a:ea typeface="Cambria Math" charset="0"/>
                        <a:cs typeface="Cambria Math" charset="0"/>
                      </a:rPr>
                      <m:t>, </m:t>
                    </m:r>
                    <m:r>
                      <a:rPr lang="it-IT" sz="1600" i="1">
                        <a:solidFill>
                          <a:schemeClr val="tx1"/>
                        </a:solidFill>
                        <a:latin typeface="Cambria Math" charset="0"/>
                        <a:ea typeface="Cambria Math" charset="0"/>
                        <a:cs typeface="Cambria Math" charset="0"/>
                      </a:rPr>
                      <m:t>𝑟𝐵</m:t>
                    </m:r>
                    <m:r>
                      <a:rPr lang="en-GB" sz="1600" i="1" smtClean="0">
                        <a:solidFill>
                          <a:schemeClr val="tx1"/>
                        </a:solidFill>
                        <a:latin typeface="Cambria Math" charset="0"/>
                        <a:ea typeface="Cambria Math" charset="0"/>
                        <a:cs typeface="Cambria Math" charset="0"/>
                      </a:rPr>
                      <m:t>,</m:t>
                    </m:r>
                    <m:r>
                      <a:rPr lang="it-IT" sz="1600" b="0" i="1" smtClean="0">
                        <a:solidFill>
                          <a:schemeClr val="tx1"/>
                        </a:solidFill>
                        <a:latin typeface="Cambria Math" charset="0"/>
                        <a:ea typeface="Cambria Math" charset="0"/>
                        <a:cs typeface="Cambria Math" charset="0"/>
                      </a:rPr>
                      <m:t>𝑟</m:t>
                    </m:r>
                    <m:r>
                      <a:rPr lang="it-IT" sz="1600" b="0" i="1" baseline="-25000" smtClean="0">
                        <a:solidFill>
                          <a:schemeClr val="tx1"/>
                        </a:solidFill>
                        <a:latin typeface="Cambria Math" charset="0"/>
                        <a:ea typeface="Cambria Math" charset="0"/>
                        <a:cs typeface="Cambria Math" charset="0"/>
                      </a:rPr>
                      <m:t>𝐷</m:t>
                    </m:r>
                  </m:oMath>
                </a14:m>
                <a:r>
                  <a:rPr lang="en-GB" sz="1600" dirty="0" smtClean="0">
                    <a:solidFill>
                      <a:schemeClr val="tx1"/>
                    </a:solidFill>
                  </a:rPr>
                  <a:t> being disclosed). </a:t>
                </a:r>
              </a:p>
              <a:p>
                <a:pPr marL="2340000" lvl="7" indent="-285750">
                  <a:lnSpc>
                    <a:spcPct val="100000"/>
                  </a:lnSpc>
                  <a:spcBef>
                    <a:spcPts val="0"/>
                  </a:spcBef>
                  <a:buFont typeface="Arial" charset="0"/>
                  <a:buChar char="•"/>
                </a:pPr>
                <a:endParaRPr lang="en-GB" sz="1600" dirty="0" smtClean="0">
                  <a:solidFill>
                    <a:schemeClr val="tx1"/>
                  </a:solidFill>
                </a:endParaRPr>
              </a:p>
              <a:p>
                <a:pPr marL="2340000" lvl="7" indent="-285750">
                  <a:lnSpc>
                    <a:spcPct val="100000"/>
                  </a:lnSpc>
                  <a:spcBef>
                    <a:spcPts val="0"/>
                  </a:spcBef>
                  <a:buFont typeface="Arial" charset="0"/>
                  <a:buChar char="•"/>
                </a:pPr>
                <a:r>
                  <a:rPr lang="en-GB" sz="1600" dirty="0" smtClean="0">
                    <a:solidFill>
                      <a:schemeClr val="tx1"/>
                    </a:solidFill>
                  </a:rPr>
                  <a:t>He checks whether the Pedersen commitments add up to 0 (no knowledge of amounts and blinding factors).</a:t>
                </a:r>
              </a:p>
              <a:p>
                <a:pPr marL="2340000" lvl="7" indent="-285750">
                  <a:lnSpc>
                    <a:spcPct val="100000"/>
                  </a:lnSpc>
                  <a:spcBef>
                    <a:spcPts val="0"/>
                  </a:spcBef>
                  <a:buFont typeface="Arial" charset="0"/>
                  <a:buChar char="•"/>
                </a:pPr>
                <a:r>
                  <a:rPr lang="en-GB" sz="1600" dirty="0" smtClean="0">
                    <a:solidFill>
                      <a:schemeClr val="tx1"/>
                    </a:solidFill>
                  </a:rPr>
                  <a:t>If valid, he propagates the transaction.</a:t>
                </a:r>
                <a:endParaRPr lang="en-GB" sz="1600"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759666"/>
                <a:ext cx="8520600" cy="4272593"/>
              </a:xfrm>
              <a:blipFill rotWithShape="0">
                <a:blip r:embed="rId2"/>
                <a:stretch>
                  <a:fillRect l="-72" r="-72"/>
                </a:stretch>
              </a:blipFill>
            </p:spPr>
            <p:txBody>
              <a:bodyPr/>
              <a:lstStyle/>
              <a:p>
                <a:r>
                  <a:rPr lang="it-IT">
                    <a:noFill/>
                  </a:rPr>
                  <a:t> </a:t>
                </a:r>
              </a:p>
            </p:txBody>
          </p:sp>
        </mc:Fallback>
      </mc:AlternateContent>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83" y="759667"/>
            <a:ext cx="1497849" cy="1335487"/>
          </a:xfrm>
          <a:prstGeom prst="rect">
            <a:avLst/>
          </a:prstGeom>
        </p:spPr>
      </p:pic>
      <p:sp>
        <p:nvSpPr>
          <p:cNvPr id="2" name="Titolo 1"/>
          <p:cNvSpPr>
            <a:spLocks noGrp="1"/>
          </p:cNvSpPr>
          <p:nvPr>
            <p:ph type="title"/>
          </p:nvPr>
        </p:nvSpPr>
        <p:spPr>
          <a:xfrm>
            <a:off x="311700" y="186967"/>
            <a:ext cx="8520600" cy="572700"/>
          </a:xfrm>
        </p:spPr>
        <p:txBody>
          <a:bodyPr numCol="2"/>
          <a:lstStyle/>
          <a:p>
            <a:r>
              <a:rPr lang="en-GB" sz="2400" dirty="0" smtClean="0">
                <a:solidFill>
                  <a:schemeClr val="accent1">
                    <a:lumMod val="75000"/>
                  </a:schemeClr>
                </a:solidFill>
              </a:rPr>
              <a:t>Blinding factors’ setting</a:t>
            </a:r>
            <a:endParaRPr lang="en-GB" sz="2400" dirty="0">
              <a:solidFill>
                <a:schemeClr val="accent1">
                  <a:lumMod val="75000"/>
                </a:schemeClr>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26</a:t>
            </a:fld>
            <a:endParaRPr lang="nb-NO"/>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609" y="2361286"/>
            <a:ext cx="1497849" cy="1335487"/>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082" y="3696773"/>
            <a:ext cx="1497849" cy="1335487"/>
          </a:xfrm>
          <a:prstGeom prst="rect">
            <a:avLst/>
          </a:prstGeom>
        </p:spPr>
      </p:pic>
    </p:spTree>
    <p:extLst>
      <p:ext uri="{BB962C8B-B14F-4D97-AF65-F5344CB8AC3E}">
        <p14:creationId xmlns:p14="http://schemas.microsoft.com/office/powerpoint/2010/main" val="566007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10432"/>
            <a:ext cx="8520600" cy="572700"/>
          </a:xfrm>
        </p:spPr>
        <p:txBody>
          <a:bodyPr/>
          <a:lstStyle/>
          <a:p>
            <a:r>
              <a:rPr lang="en-GB" sz="2400" dirty="0" smtClean="0">
                <a:solidFill>
                  <a:schemeClr val="accent1">
                    <a:lumMod val="75000"/>
                  </a:schemeClr>
                </a:solidFill>
              </a:rPr>
              <a:t>Safe transfer </a:t>
            </a:r>
            <a:r>
              <a:rPr lang="mr-IN" sz="2400" dirty="0" smtClean="0">
                <a:solidFill>
                  <a:schemeClr val="accent1">
                    <a:lumMod val="75000"/>
                  </a:schemeClr>
                </a:solidFill>
              </a:rPr>
              <a:t>–</a:t>
            </a:r>
            <a:r>
              <a:rPr lang="en-GB" sz="2400" dirty="0" smtClean="0">
                <a:solidFill>
                  <a:schemeClr val="accent1">
                    <a:lumMod val="75000"/>
                  </a:schemeClr>
                </a:solidFill>
              </a:rPr>
              <a:t> ECDH Key Exchange</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738144"/>
            <a:ext cx="8520600" cy="4256410"/>
          </a:xfrm>
        </p:spPr>
        <p:txBody>
          <a:bodyPr/>
          <a:lstStyle/>
          <a:p>
            <a:pPr>
              <a:buFont typeface="Arial" charset="0"/>
              <a:buChar char="•"/>
            </a:pPr>
            <a:r>
              <a:rPr lang="en-GB" dirty="0" smtClean="0">
                <a:solidFill>
                  <a:schemeClr val="tx1"/>
                </a:solidFill>
              </a:rPr>
              <a:t>Need to transfer committed value and blinding factor from sender to receiver, possibly </a:t>
            </a:r>
            <a:r>
              <a:rPr lang="en-GB" i="1" dirty="0" smtClean="0">
                <a:solidFill>
                  <a:schemeClr val="tx1"/>
                </a:solidFill>
              </a:rPr>
              <a:t>without receiver’s involvement</a:t>
            </a:r>
            <a:r>
              <a:rPr lang="en-GB" dirty="0" smtClean="0">
                <a:solidFill>
                  <a:schemeClr val="tx1"/>
                </a:solidFill>
              </a:rPr>
              <a:t>.</a:t>
            </a:r>
          </a:p>
          <a:p>
            <a:pPr>
              <a:buFont typeface="Arial" charset="0"/>
              <a:buChar char="•"/>
            </a:pPr>
            <a:endParaRPr lang="en-GB" dirty="0">
              <a:solidFill>
                <a:schemeClr val="tx1"/>
              </a:solidFill>
            </a:endParaRPr>
          </a:p>
          <a:p>
            <a:pPr>
              <a:buFont typeface="Arial" charset="0"/>
              <a:buChar char="•"/>
            </a:pPr>
            <a:endParaRPr lang="en-GB" dirty="0" smtClean="0">
              <a:solidFill>
                <a:schemeClr val="tx1"/>
              </a:solidFill>
            </a:endParaRPr>
          </a:p>
          <a:p>
            <a:pPr>
              <a:buFont typeface="Arial" charset="0"/>
              <a:buChar char="•"/>
            </a:pPr>
            <a:endParaRPr lang="en-GB" dirty="0">
              <a:solidFill>
                <a:schemeClr val="tx1"/>
              </a:solidFill>
            </a:endParaRPr>
          </a:p>
          <a:p>
            <a:pPr>
              <a:buFont typeface="Arial" charset="0"/>
              <a:buChar char="•"/>
            </a:pPr>
            <a:endParaRPr lang="en-GB" dirty="0" smtClean="0">
              <a:solidFill>
                <a:schemeClr val="tx1"/>
              </a:solidFill>
            </a:endParaRPr>
          </a:p>
          <a:p>
            <a:pPr>
              <a:buFont typeface="Arial" charset="0"/>
              <a:buChar char="•"/>
            </a:pPr>
            <a:endParaRPr lang="en-GB" dirty="0">
              <a:solidFill>
                <a:schemeClr val="tx1"/>
              </a:solidFill>
            </a:endParaRPr>
          </a:p>
          <a:p>
            <a:pPr>
              <a:buFont typeface="Arial" charset="0"/>
              <a:buChar char="•"/>
            </a:pPr>
            <a:endParaRPr lang="en-GB" dirty="0" smtClean="0">
              <a:solidFill>
                <a:schemeClr val="tx1"/>
              </a:solidFill>
            </a:endParaRPr>
          </a:p>
          <a:p>
            <a:pPr>
              <a:buFont typeface="Arial" charset="0"/>
              <a:buChar char="•"/>
            </a:pPr>
            <a:endParaRPr lang="en-GB" dirty="0">
              <a:solidFill>
                <a:schemeClr val="tx1"/>
              </a:solidFill>
            </a:endParaRPr>
          </a:p>
          <a:p>
            <a:pPr>
              <a:buFont typeface="Arial" charset="0"/>
              <a:buChar char="•"/>
            </a:pPr>
            <a:endParaRPr lang="en-GB" dirty="0" smtClean="0">
              <a:solidFill>
                <a:schemeClr val="tx1"/>
              </a:solidFill>
            </a:endParaRPr>
          </a:p>
          <a:p>
            <a:pPr>
              <a:buFont typeface="Arial" charset="0"/>
              <a:buChar char="•"/>
            </a:pPr>
            <a:endParaRPr lang="en-GB" dirty="0">
              <a:solidFill>
                <a:schemeClr val="tx1"/>
              </a:solidFill>
            </a:endParaRPr>
          </a:p>
          <a:p>
            <a:pPr>
              <a:buFont typeface="Arial" charset="0"/>
              <a:buChar char="•"/>
            </a:pPr>
            <a:r>
              <a:rPr lang="en-GB" dirty="0" smtClean="0">
                <a:solidFill>
                  <a:schemeClr val="tx1"/>
                </a:solidFill>
              </a:rPr>
              <a:t>Separate </a:t>
            </a:r>
            <a:r>
              <a:rPr lang="en-GB" dirty="0" err="1" smtClean="0">
                <a:solidFill>
                  <a:schemeClr val="tx1"/>
                </a:solidFill>
              </a:rPr>
              <a:t>pubkeys</a:t>
            </a:r>
            <a:r>
              <a:rPr lang="en-GB" dirty="0" smtClean="0">
                <a:solidFill>
                  <a:schemeClr val="tx1"/>
                </a:solidFill>
              </a:rPr>
              <a:t> specifically for ECDH purpose (</a:t>
            </a:r>
            <a:r>
              <a:rPr lang="en-GB" b="1" dirty="0" smtClean="0">
                <a:solidFill>
                  <a:schemeClr val="tx1"/>
                </a:solidFill>
              </a:rPr>
              <a:t>scanning keys</a:t>
            </a:r>
            <a:r>
              <a:rPr lang="en-GB" dirty="0" smtClean="0">
                <a:solidFill>
                  <a:schemeClr val="tx1"/>
                </a:solidFill>
              </a:rPr>
              <a:t>); better specification later.</a:t>
            </a:r>
            <a:endParaRPr lang="en-GB"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27</a:t>
            </a:fld>
            <a:endParaRPr lang="nb-NO"/>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1571751"/>
            <a:ext cx="7778750" cy="2589196"/>
          </a:xfrm>
          <a:prstGeom prst="rect">
            <a:avLst/>
          </a:prstGeom>
        </p:spPr>
      </p:pic>
    </p:spTree>
    <p:extLst>
      <p:ext uri="{BB962C8B-B14F-4D97-AF65-F5344CB8AC3E}">
        <p14:creationId xmlns:p14="http://schemas.microsoft.com/office/powerpoint/2010/main" val="1693997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90745"/>
            <a:ext cx="8520600" cy="572700"/>
          </a:xfrm>
        </p:spPr>
        <p:txBody>
          <a:bodyPr/>
          <a:lstStyle/>
          <a:p>
            <a:r>
              <a:rPr lang="en-GB" sz="2400" dirty="0" smtClean="0">
                <a:solidFill>
                  <a:schemeClr val="accent1">
                    <a:lumMod val="75000"/>
                  </a:schemeClr>
                </a:solidFill>
              </a:rPr>
              <a:t>Commitment to value 0 &amp; network verification</a:t>
            </a:r>
            <a:endParaRPr lang="en-GB" sz="2400"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903318"/>
                <a:ext cx="8520600" cy="3827276"/>
              </a:xfrm>
            </p:spPr>
            <p:txBody>
              <a:bodyPr/>
              <a:lstStyle/>
              <a:p>
                <a:pPr marL="285750" indent="-285750">
                  <a:lnSpc>
                    <a:spcPct val="100000"/>
                  </a:lnSpc>
                  <a:buClrTx/>
                  <a:buSzTx/>
                  <a:buFont typeface="Arial" charset="0"/>
                  <a:buChar char="•"/>
                </a:pPr>
                <a:r>
                  <a:rPr lang="en-GB" dirty="0" smtClean="0">
                    <a:solidFill>
                      <a:schemeClr val="tx1"/>
                    </a:solidFill>
                  </a:rPr>
                  <a:t>Due to the </a:t>
                </a:r>
                <a:r>
                  <a:rPr lang="en-GB" i="1" dirty="0" smtClean="0">
                    <a:solidFill>
                      <a:schemeClr val="tx1"/>
                    </a:solidFill>
                  </a:rPr>
                  <a:t>additively homomorphic property</a:t>
                </a:r>
                <a:r>
                  <a:rPr lang="en-GB" dirty="0" smtClean="0">
                    <a:solidFill>
                      <a:schemeClr val="tx1"/>
                    </a:solidFill>
                  </a:rPr>
                  <a:t>, although you’ll never commit to value 0, having a sum of commitments to a total value of 0 is just the same.</a:t>
                </a:r>
              </a:p>
              <a:p>
                <a:pPr marL="742950" lvl="1" indent="-285750">
                  <a:lnSpc>
                    <a:spcPct val="100000"/>
                  </a:lnSpc>
                  <a:buClrTx/>
                  <a:buSzTx/>
                  <a:buFont typeface="Arial" charset="0"/>
                  <a:buChar char="•"/>
                </a:pPr>
                <a:r>
                  <a:rPr lang="en-GB" sz="1600" dirty="0" err="1" smtClean="0">
                    <a:solidFill>
                      <a:schemeClr val="tx1"/>
                    </a:solidFill>
                  </a:rPr>
                  <a:t>Tx</a:t>
                </a:r>
                <a:r>
                  <a:rPr lang="en-GB" sz="1600" dirty="0" smtClean="0">
                    <a:solidFill>
                      <a:schemeClr val="tx1"/>
                    </a:solidFill>
                  </a:rPr>
                  <a:t> committing to value 0 </a:t>
                </a:r>
                <a14:m>
                  <m:oMath xmlns:m="http://schemas.openxmlformats.org/officeDocument/2006/math">
                    <m:r>
                      <a:rPr lang="en-GB" sz="1600" i="1" smtClean="0">
                        <a:solidFill>
                          <a:schemeClr val="tx1"/>
                        </a:solidFill>
                        <a:latin typeface="Cambria Math" charset="0"/>
                        <a:ea typeface="Cambria Math" charset="0"/>
                        <a:cs typeface="Cambria Math" charset="0"/>
                      </a:rPr>
                      <m:t>↔</m:t>
                    </m:r>
                  </m:oMath>
                </a14:m>
                <a:r>
                  <a:rPr lang="en-GB" sz="1600" dirty="0" smtClean="0">
                    <a:solidFill>
                      <a:schemeClr val="tx1"/>
                    </a:solidFill>
                  </a:rPr>
                  <a:t> coincidence of input and output commitments </a:t>
                </a:r>
                <a14:m>
                  <m:oMath xmlns:m="http://schemas.openxmlformats.org/officeDocument/2006/math">
                    <m:r>
                      <a:rPr lang="is-IS" sz="1600" i="1" smtClean="0">
                        <a:solidFill>
                          <a:schemeClr val="tx1"/>
                        </a:solidFill>
                        <a:latin typeface="Cambria Math" charset="0"/>
                        <a:ea typeface="Cambria Math" charset="0"/>
                        <a:cs typeface="Cambria Math" charset="0"/>
                      </a:rPr>
                      <m:t>→</m:t>
                    </m:r>
                  </m:oMath>
                </a14:m>
                <a:r>
                  <a:rPr lang="en-GB" sz="1600" dirty="0" smtClean="0">
                    <a:solidFill>
                      <a:schemeClr val="tx1"/>
                    </a:solidFill>
                  </a:rPr>
                  <a:t> link to the ability of the network to verify a CT.</a:t>
                </a:r>
              </a:p>
              <a:p>
                <a:pPr marL="742950" lvl="1" indent="-285750">
                  <a:lnSpc>
                    <a:spcPct val="100000"/>
                  </a:lnSpc>
                  <a:buClrTx/>
                  <a:buSzTx/>
                  <a:buFont typeface="Arial" charset="0"/>
                  <a:buChar char="•"/>
                </a:pPr>
                <a:endParaRPr lang="en-GB" sz="1600" dirty="0">
                  <a:solidFill>
                    <a:schemeClr val="tx1"/>
                  </a:solidFill>
                </a:endParaRPr>
              </a:p>
              <a:p>
                <a:pPr marL="284400" lvl="1" indent="-285750">
                  <a:lnSpc>
                    <a:spcPct val="100000"/>
                  </a:lnSpc>
                  <a:buClrTx/>
                  <a:buSzTx/>
                  <a:buFont typeface="Arial" charset="0"/>
                  <a:buChar char="•"/>
                </a:pPr>
                <a:r>
                  <a:rPr lang="en-GB" sz="1800" dirty="0" smtClean="0">
                    <a:solidFill>
                      <a:schemeClr val="tx1"/>
                    </a:solidFill>
                  </a:rPr>
                  <a:t>If you have a commitment to value 0, you can </a:t>
                </a:r>
                <a:r>
                  <a:rPr lang="en-GB" sz="1800" i="1" dirty="0" smtClean="0">
                    <a:solidFill>
                      <a:schemeClr val="tx1"/>
                    </a:solidFill>
                  </a:rPr>
                  <a:t>create a signature with that commitment as </a:t>
                </a:r>
                <a:r>
                  <a:rPr lang="en-GB" sz="1800" i="1" dirty="0" err="1" smtClean="0">
                    <a:solidFill>
                      <a:schemeClr val="tx1"/>
                    </a:solidFill>
                  </a:rPr>
                  <a:t>pubkey</a:t>
                </a:r>
                <a:r>
                  <a:rPr lang="en-GB" sz="1800" dirty="0" smtClean="0">
                    <a:solidFill>
                      <a:schemeClr val="tx1"/>
                    </a:solidFill>
                  </a:rPr>
                  <a:t>.</a:t>
                </a:r>
              </a:p>
              <a:p>
                <a:pPr marL="741600" lvl="2" indent="-285750">
                  <a:lnSpc>
                    <a:spcPct val="100000"/>
                  </a:lnSpc>
                  <a:spcBef>
                    <a:spcPts val="0"/>
                  </a:spcBef>
                  <a:buClrTx/>
                  <a:buSzTx/>
                  <a:buFont typeface="Arial" charset="0"/>
                  <a:buChar char="•"/>
                </a:pPr>
                <a14:m>
                  <m:oMath xmlns:m="http://schemas.openxmlformats.org/officeDocument/2006/math">
                    <m:r>
                      <a:rPr lang="en-GB" sz="1600" i="1" dirty="0" smtClean="0">
                        <a:solidFill>
                          <a:schemeClr val="tx1"/>
                        </a:solidFill>
                        <a:latin typeface="Cambria Math" charset="0"/>
                      </a:rPr>
                      <m:t>𝑣</m:t>
                    </m:r>
                    <m:r>
                      <a:rPr lang="en-GB" sz="1600" i="1" dirty="0" smtClean="0">
                        <a:solidFill>
                          <a:schemeClr val="tx1"/>
                        </a:solidFill>
                        <a:latin typeface="Cambria Math" charset="0"/>
                      </a:rPr>
                      <m:t> = 0</m:t>
                    </m:r>
                  </m:oMath>
                </a14:m>
                <a:r>
                  <a:rPr lang="en-GB" sz="1600" dirty="0" smtClean="0">
                    <a:solidFill>
                      <a:schemeClr val="tx1"/>
                    </a:solidFill>
                  </a:rPr>
                  <a:t> special in this sense.</a:t>
                </a:r>
              </a:p>
              <a:p>
                <a:pPr marL="741600" lvl="2" indent="-285750">
                  <a:lnSpc>
                    <a:spcPct val="100000"/>
                  </a:lnSpc>
                  <a:spcBef>
                    <a:spcPts val="0"/>
                  </a:spcBef>
                  <a:buClrTx/>
                  <a:buSzTx/>
                  <a:buFont typeface="Arial" charset="0"/>
                  <a:buChar char="•"/>
                </a:pPr>
                <a:r>
                  <a:rPr lang="en-GB" sz="1600" dirty="0" smtClean="0">
                    <a:solidFill>
                      <a:schemeClr val="tx1"/>
                    </a:solidFill>
                  </a:rPr>
                  <a:t>Indeed, given </a:t>
                </a:r>
                <a14:m>
                  <m:oMath xmlns:m="http://schemas.openxmlformats.org/officeDocument/2006/math">
                    <m:r>
                      <a:rPr lang="it-IT" sz="1600" b="0" i="1" smtClean="0">
                        <a:solidFill>
                          <a:srgbClr val="00B050"/>
                        </a:solidFill>
                        <a:latin typeface="Cambria Math" charset="0"/>
                      </a:rPr>
                      <m:t>𝐶</m:t>
                    </m:r>
                    <m:r>
                      <a:rPr lang="it-IT" sz="1600" b="0" i="1" smtClean="0">
                        <a:solidFill>
                          <a:schemeClr val="tx1"/>
                        </a:solidFill>
                        <a:latin typeface="Cambria Math" charset="0"/>
                      </a:rPr>
                      <m:t>=</m:t>
                    </m:r>
                    <m:r>
                      <a:rPr lang="it-IT" sz="1600" b="0" i="1" smtClean="0">
                        <a:solidFill>
                          <a:srgbClr val="FF0000"/>
                        </a:solidFill>
                        <a:latin typeface="Cambria Math" charset="0"/>
                      </a:rPr>
                      <m:t>𝑟</m:t>
                    </m:r>
                    <m:r>
                      <a:rPr lang="it-IT" sz="1600" b="0" i="1" smtClean="0">
                        <a:solidFill>
                          <a:srgbClr val="00B050"/>
                        </a:solidFill>
                        <a:latin typeface="Cambria Math" charset="0"/>
                      </a:rPr>
                      <m:t>𝐺</m:t>
                    </m:r>
                    <m:r>
                      <a:rPr lang="it-IT" sz="1600" b="0" i="1" smtClean="0">
                        <a:solidFill>
                          <a:schemeClr val="tx1"/>
                        </a:solidFill>
                        <a:latin typeface="Cambria Math" charset="0"/>
                      </a:rPr>
                      <m:t>+</m:t>
                    </m:r>
                    <m:limLow>
                      <m:limLowPr>
                        <m:ctrlPr>
                          <a:rPr lang="it-IT" sz="1600" b="0" i="1" smtClean="0">
                            <a:solidFill>
                              <a:schemeClr val="tx1"/>
                            </a:solidFill>
                            <a:latin typeface="Cambria Math" charset="0"/>
                          </a:rPr>
                        </m:ctrlPr>
                      </m:limLowPr>
                      <m:e>
                        <m:groupChr>
                          <m:groupChrPr>
                            <m:chr m:val="⏟"/>
                            <m:ctrlPr>
                              <a:rPr lang="it-IT" sz="1600" b="0" i="1" smtClean="0">
                                <a:solidFill>
                                  <a:schemeClr val="tx1"/>
                                </a:solidFill>
                                <a:latin typeface="Cambria Math" charset="0"/>
                              </a:rPr>
                            </m:ctrlPr>
                          </m:groupChrPr>
                          <m:e>
                            <m:r>
                              <a:rPr lang="it-IT" sz="1600" b="0" i="1" strike="dblStrike" smtClean="0">
                                <a:solidFill>
                                  <a:srgbClr val="FF0000"/>
                                </a:solidFill>
                                <a:latin typeface="Cambria Math" charset="0"/>
                              </a:rPr>
                              <m:t>𝑣</m:t>
                            </m:r>
                            <m:r>
                              <a:rPr lang="it-IT" sz="1600" b="0" i="1" strike="dblStrike" smtClean="0">
                                <a:solidFill>
                                  <a:srgbClr val="00B050"/>
                                </a:solidFill>
                                <a:latin typeface="Cambria Math" charset="0"/>
                              </a:rPr>
                              <m:t>𝐻</m:t>
                            </m:r>
                          </m:e>
                        </m:groupChr>
                      </m:e>
                      <m:lim>
                        <m:r>
                          <a:rPr lang="it-IT" sz="1600" b="0" i="1" smtClean="0">
                            <a:solidFill>
                              <a:schemeClr val="tx1"/>
                            </a:solidFill>
                            <a:latin typeface="Cambria Math" charset="0"/>
                          </a:rPr>
                          <m:t>𝑣</m:t>
                        </m:r>
                        <m:r>
                          <a:rPr lang="it-IT" sz="1600" b="0" i="1" smtClean="0">
                            <a:solidFill>
                              <a:schemeClr val="tx1"/>
                            </a:solidFill>
                            <a:latin typeface="Cambria Math" charset="0"/>
                          </a:rPr>
                          <m:t>=0</m:t>
                        </m:r>
                      </m:lim>
                    </m:limLow>
                  </m:oMath>
                </a14:m>
                <a:r>
                  <a:rPr lang="en-GB" sz="1600" dirty="0" smtClean="0">
                    <a:solidFill>
                      <a:schemeClr val="tx1"/>
                    </a:solidFill>
                  </a:rPr>
                  <a:t>, coming back to </a:t>
                </a:r>
                <a14:m>
                  <m:oMath xmlns:m="http://schemas.openxmlformats.org/officeDocument/2006/math">
                    <m:r>
                      <a:rPr lang="it-IT" sz="1600" i="1">
                        <a:solidFill>
                          <a:srgbClr val="00B050"/>
                        </a:solidFill>
                        <a:latin typeface="Cambria Math" charset="0"/>
                      </a:rPr>
                      <m:t>𝐶</m:t>
                    </m:r>
                    <m:r>
                      <a:rPr lang="it-IT" sz="1600" i="1">
                        <a:solidFill>
                          <a:schemeClr val="tx1"/>
                        </a:solidFill>
                        <a:latin typeface="Cambria Math" charset="0"/>
                      </a:rPr>
                      <m:t>=</m:t>
                    </m:r>
                    <m:r>
                      <a:rPr lang="it-IT" sz="1600" i="1">
                        <a:solidFill>
                          <a:srgbClr val="FF0000"/>
                        </a:solidFill>
                        <a:latin typeface="Cambria Math" charset="0"/>
                      </a:rPr>
                      <m:t>𝑟</m:t>
                    </m:r>
                    <m:r>
                      <a:rPr lang="it-IT" sz="1600" b="0" i="1" smtClean="0">
                        <a:solidFill>
                          <a:srgbClr val="00B050"/>
                        </a:solidFill>
                        <a:latin typeface="Cambria Math" charset="0"/>
                      </a:rPr>
                      <m:t>𝐺</m:t>
                    </m:r>
                  </m:oMath>
                </a14:m>
                <a:r>
                  <a:rPr lang="en-GB" sz="1600" dirty="0" smtClean="0">
                    <a:solidFill>
                      <a:schemeClr val="tx1"/>
                    </a:solidFill>
                  </a:rPr>
                  <a:t> you can sign with the commitment as </a:t>
                </a:r>
                <a:r>
                  <a:rPr lang="en-GB" sz="1600" dirty="0" err="1" smtClean="0">
                    <a:solidFill>
                      <a:schemeClr val="tx1"/>
                    </a:solidFill>
                  </a:rPr>
                  <a:t>pubkey</a:t>
                </a:r>
                <a:r>
                  <a:rPr lang="en-GB" sz="1600" dirty="0" smtClean="0">
                    <a:solidFill>
                      <a:schemeClr val="tx1"/>
                    </a:solidFill>
                  </a:rPr>
                  <a:t> and the blinding factor as corresponding private key.</a:t>
                </a:r>
                <a:r>
                  <a:rPr lang="en-GB" sz="1600" strike="sngStrike" dirty="0" smtClean="0">
                    <a:solidFill>
                      <a:schemeClr val="tx1"/>
                    </a:solidFill>
                  </a:rPr>
                  <a:t> </a:t>
                </a:r>
              </a:p>
              <a:p>
                <a:pPr marL="741600" lvl="2" indent="-285750">
                  <a:lnSpc>
                    <a:spcPct val="100000"/>
                  </a:lnSpc>
                  <a:spcBef>
                    <a:spcPts val="0"/>
                  </a:spcBef>
                  <a:buClrTx/>
                  <a:buSzTx/>
                  <a:buFont typeface="Arial" charset="0"/>
                  <a:buChar char="•"/>
                </a:pPr>
                <a:r>
                  <a:rPr lang="en-GB" sz="1600" dirty="0" smtClean="0">
                    <a:solidFill>
                      <a:schemeClr val="tx1"/>
                    </a:solidFill>
                  </a:rPr>
                  <a:t>On the other hand, if </a:t>
                </a:r>
                <a14:m>
                  <m:oMath xmlns:m="http://schemas.openxmlformats.org/officeDocument/2006/math">
                    <m:r>
                      <a:rPr lang="en-GB" sz="1600" i="1" dirty="0">
                        <a:solidFill>
                          <a:schemeClr val="tx1"/>
                        </a:solidFill>
                        <a:latin typeface="Cambria Math" charset="0"/>
                      </a:rPr>
                      <m:t>𝑣</m:t>
                    </m:r>
                    <m:r>
                      <a:rPr lang="en-GB" sz="1600" i="1" dirty="0">
                        <a:solidFill>
                          <a:schemeClr val="tx1"/>
                        </a:solidFill>
                        <a:latin typeface="Cambria Math" charset="0"/>
                      </a:rPr>
                      <m:t> ≠0</m:t>
                    </m:r>
                  </m:oMath>
                </a14:m>
                <a:r>
                  <a:rPr lang="en-GB" sz="1600" dirty="0" smtClean="0">
                    <a:solidFill>
                      <a:schemeClr val="tx1"/>
                    </a:solidFill>
                  </a:rPr>
                  <a:t>, </a:t>
                </a:r>
                <a14:m>
                  <m:oMath xmlns:m="http://schemas.openxmlformats.org/officeDocument/2006/math">
                    <m:r>
                      <a:rPr lang="it-IT" sz="1600" i="1">
                        <a:solidFill>
                          <a:srgbClr val="00B050"/>
                        </a:solidFill>
                        <a:latin typeface="Cambria Math" charset="0"/>
                      </a:rPr>
                      <m:t>𝐶</m:t>
                    </m:r>
                    <m:r>
                      <a:rPr lang="it-IT" sz="1600" i="1">
                        <a:solidFill>
                          <a:schemeClr val="tx1"/>
                        </a:solidFill>
                        <a:latin typeface="Cambria Math" charset="0"/>
                      </a:rPr>
                      <m:t>=</m:t>
                    </m:r>
                    <m:r>
                      <a:rPr lang="it-IT" sz="1600" i="1">
                        <a:solidFill>
                          <a:srgbClr val="FF0000"/>
                        </a:solidFill>
                        <a:latin typeface="Cambria Math" charset="0"/>
                      </a:rPr>
                      <m:t>𝑟</m:t>
                    </m:r>
                    <m:r>
                      <a:rPr lang="it-IT" sz="1600" i="1">
                        <a:solidFill>
                          <a:srgbClr val="00B050"/>
                        </a:solidFill>
                        <a:latin typeface="Cambria Math" charset="0"/>
                      </a:rPr>
                      <m:t>𝐺</m:t>
                    </m:r>
                    <m:r>
                      <a:rPr lang="it-IT" sz="1600" i="1">
                        <a:solidFill>
                          <a:schemeClr val="tx1"/>
                        </a:solidFill>
                        <a:latin typeface="Cambria Math" charset="0"/>
                      </a:rPr>
                      <m:t>+</m:t>
                    </m:r>
                    <m:r>
                      <a:rPr lang="it-IT" sz="1600" b="0" i="1" smtClean="0">
                        <a:solidFill>
                          <a:srgbClr val="FF0000"/>
                        </a:solidFill>
                        <a:latin typeface="Cambria Math" charset="0"/>
                      </a:rPr>
                      <m:t>𝑣</m:t>
                    </m:r>
                    <m:r>
                      <a:rPr lang="it-IT" sz="1600" b="0" i="1" smtClean="0">
                        <a:solidFill>
                          <a:srgbClr val="00B050"/>
                        </a:solidFill>
                        <a:latin typeface="Cambria Math" charset="0"/>
                      </a:rPr>
                      <m:t>𝐻</m:t>
                    </m:r>
                    <m:r>
                      <a:rPr lang="it-IT" sz="1600" b="0" i="1" smtClean="0">
                        <a:solidFill>
                          <a:srgbClr val="00B050"/>
                        </a:solidFill>
                        <a:latin typeface="Cambria Math" charset="0"/>
                      </a:rPr>
                      <m:t> →  ?</m:t>
                    </m:r>
                    <m:r>
                      <a:rPr lang="it-IT" sz="1600" b="0" i="1" smtClean="0">
                        <a:solidFill>
                          <a:schemeClr val="tx1"/>
                        </a:solidFill>
                        <a:latin typeface="Cambria Math" charset="0"/>
                      </a:rPr>
                      <m:t>=</m:t>
                    </m:r>
                    <m:r>
                      <a:rPr lang="it-IT" sz="1600" b="0" i="1" smtClean="0">
                        <a:solidFill>
                          <a:schemeClr val="tx1"/>
                        </a:solidFill>
                        <a:latin typeface="Cambria Math" charset="0"/>
                        <a:ea typeface="Cambria Math" charset="0"/>
                        <a:cs typeface="Cambria Math" charset="0"/>
                      </a:rPr>
                      <m:t>𝑙𝑜𝑔</m:t>
                    </m:r>
                    <m:r>
                      <a:rPr lang="it-IT" sz="1600" b="0" i="1" baseline="-25000" smtClean="0">
                        <a:solidFill>
                          <a:srgbClr val="00B050"/>
                        </a:solidFill>
                        <a:latin typeface="Cambria Math" charset="0"/>
                        <a:ea typeface="Cambria Math" charset="0"/>
                        <a:cs typeface="Cambria Math" charset="0"/>
                      </a:rPr>
                      <m:t>𝐺</m:t>
                    </m:r>
                    <m:r>
                      <a:rPr lang="it-IT" sz="1600" b="0" i="1" smtClean="0">
                        <a:solidFill>
                          <a:srgbClr val="00B050"/>
                        </a:solidFill>
                        <a:latin typeface="Cambria Math" charset="0"/>
                        <a:ea typeface="Cambria Math" charset="0"/>
                        <a:cs typeface="Cambria Math" charset="0"/>
                      </a:rPr>
                      <m:t>𝐶</m:t>
                    </m:r>
                  </m:oMath>
                </a14:m>
                <a:r>
                  <a:rPr lang="en-GB" sz="1600" dirty="0" smtClean="0">
                    <a:solidFill>
                      <a:schemeClr val="tx1"/>
                    </a:solidFill>
                  </a:rPr>
                  <a:t> </a:t>
                </a:r>
                <a14:m>
                  <m:oMath xmlns:m="http://schemas.openxmlformats.org/officeDocument/2006/math">
                    <m:r>
                      <a:rPr lang="is-IS" sz="1600" i="1" dirty="0" smtClean="0">
                        <a:solidFill>
                          <a:schemeClr val="tx1"/>
                        </a:solidFill>
                        <a:latin typeface="Cambria Math" charset="0"/>
                        <a:ea typeface="Cambria Math" charset="0"/>
                        <a:cs typeface="Cambria Math" charset="0"/>
                      </a:rPr>
                      <m:t>→</m:t>
                    </m:r>
                  </m:oMath>
                </a14:m>
                <a:r>
                  <a:rPr lang="en-GB" sz="1600" dirty="0" smtClean="0">
                    <a:solidFill>
                      <a:schemeClr val="tx1"/>
                    </a:solidFill>
                  </a:rPr>
                  <a:t> you do not know the ECDL of </a:t>
                </a:r>
                <a14:m>
                  <m:oMath xmlns:m="http://schemas.openxmlformats.org/officeDocument/2006/math">
                    <m:r>
                      <a:rPr lang="it-IT" sz="1600" b="0" i="1" smtClean="0">
                        <a:solidFill>
                          <a:schemeClr val="tx1"/>
                        </a:solidFill>
                        <a:latin typeface="Cambria Math" charset="0"/>
                      </a:rPr>
                      <m:t>𝐶</m:t>
                    </m:r>
                  </m:oMath>
                </a14:m>
                <a:r>
                  <a:rPr lang="en-GB" sz="1600" dirty="0" smtClean="0">
                    <a:solidFill>
                      <a:schemeClr val="tx1"/>
                    </a:solidFill>
                  </a:rPr>
                  <a:t> </a:t>
                </a:r>
                <a:r>
                  <a:rPr lang="en-GB" sz="1600" dirty="0" err="1" smtClean="0">
                    <a:solidFill>
                      <a:schemeClr val="tx1"/>
                    </a:solidFill>
                  </a:rPr>
                  <a:t>wrt</a:t>
                </a:r>
                <a:r>
                  <a:rPr lang="en-GB" sz="1600" dirty="0" smtClean="0">
                    <a:solidFill>
                      <a:schemeClr val="tx1"/>
                    </a:solidFill>
                  </a:rPr>
                  <a:t> </a:t>
                </a:r>
                <a14:m>
                  <m:oMath xmlns:m="http://schemas.openxmlformats.org/officeDocument/2006/math">
                    <m:r>
                      <a:rPr lang="en-GB" sz="1600" i="1" dirty="0" smtClean="0">
                        <a:solidFill>
                          <a:schemeClr val="tx1"/>
                        </a:solidFill>
                        <a:latin typeface="Cambria Math" charset="0"/>
                      </a:rPr>
                      <m:t>𝐺</m:t>
                    </m:r>
                  </m:oMath>
                </a14:m>
                <a:r>
                  <a:rPr lang="en-GB" sz="1600" dirty="0" smtClean="0">
                    <a:solidFill>
                      <a:schemeClr val="tx1"/>
                    </a:solidFill>
                  </a:rPr>
                  <a:t> because of the addition of </a:t>
                </a:r>
                <a14:m>
                  <m:oMath xmlns:m="http://schemas.openxmlformats.org/officeDocument/2006/math">
                    <m:r>
                      <a:rPr lang="en-GB" sz="1600" i="1" dirty="0" smtClean="0">
                        <a:solidFill>
                          <a:schemeClr val="tx1"/>
                        </a:solidFill>
                        <a:latin typeface="Cambria Math" charset="0"/>
                      </a:rPr>
                      <m:t>𝐻</m:t>
                    </m:r>
                  </m:oMath>
                </a14:m>
                <a:r>
                  <a:rPr lang="en-GB" sz="1600" dirty="0" smtClean="0">
                    <a:solidFill>
                      <a:schemeClr val="tx1"/>
                    </a:solidFill>
                  </a:rPr>
                  <a:t> (i.e. because of the NUMS </a:t>
                </a:r>
                <a:r>
                  <a:rPr lang="en-GB" sz="1600" dirty="0" err="1" smtClean="0">
                    <a:solidFill>
                      <a:schemeClr val="tx1"/>
                    </a:solidFill>
                  </a:rPr>
                  <a:t>hp</a:t>
                </a:r>
                <a:r>
                  <a:rPr lang="en-GB" sz="1600" dirty="0" smtClean="0">
                    <a:solidFill>
                      <a:schemeClr val="tx1"/>
                    </a:solidFill>
                  </a:rPr>
                  <a:t> on the generators).</a:t>
                </a:r>
                <a:endParaRPr lang="en-GB" sz="1600"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903318"/>
                <a:ext cx="8520600" cy="3827276"/>
              </a:xfrm>
              <a:blipFill rotWithShape="0">
                <a:blip r:embed="rId3"/>
                <a:stretch>
                  <a:fillRect l="-429"/>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28</a:t>
            </a:fld>
            <a:endParaRPr lang="nb-NO"/>
          </a:p>
        </p:txBody>
      </p:sp>
    </p:spTree>
    <p:extLst>
      <p:ext uri="{BB962C8B-B14F-4D97-AF65-F5344CB8AC3E}">
        <p14:creationId xmlns:p14="http://schemas.microsoft.com/office/powerpoint/2010/main" val="859827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21326" y="469663"/>
                <a:ext cx="8520600" cy="419355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mr-IN" dirty="0" smtClean="0">
                    <a:solidFill>
                      <a:schemeClr val="tx1"/>
                    </a:solidFill>
                  </a:rPr>
                  <a:t>…</a:t>
                </a:r>
                <a:r>
                  <a:rPr lang="it-IT" dirty="0" err="1" smtClean="0">
                    <a:solidFill>
                      <a:schemeClr val="tx1"/>
                    </a:solidFill>
                  </a:rPr>
                  <a:t>summing</a:t>
                </a:r>
                <a:r>
                  <a:rPr lang="it-IT" dirty="0" smtClean="0">
                    <a:solidFill>
                      <a:schemeClr val="tx1"/>
                    </a:solidFill>
                  </a:rPr>
                  <a:t> up:</a:t>
                </a:r>
              </a:p>
              <a:p>
                <a:pPr marL="0" marR="0" lvl="0" indent="0" defTabSz="914400" eaLnBrk="1" fontAlgn="auto" latinLnBrk="0" hangingPunct="1">
                  <a:lnSpc>
                    <a:spcPct val="100000"/>
                  </a:lnSpc>
                  <a:spcBef>
                    <a:spcPts val="0"/>
                  </a:spcBef>
                  <a:spcAft>
                    <a:spcPts val="0"/>
                  </a:spcAft>
                  <a:buClrTx/>
                  <a:buSzTx/>
                  <a:buFontTx/>
                  <a:buNone/>
                  <a:tabLst/>
                  <a:defRPr/>
                </a:pPr>
                <a:endParaRPr lang="it-IT" dirty="0" smtClean="0">
                  <a:solidFill>
                    <a:schemeClr val="tx1"/>
                  </a:solidFill>
                </a:endParaRPr>
              </a:p>
              <a:p>
                <a:pPr marL="285750" indent="-285750">
                  <a:lnSpc>
                    <a:spcPct val="100000"/>
                  </a:lnSpc>
                  <a:buClrTx/>
                  <a:buSzTx/>
                  <a:buFont typeface="Arial" charset="0"/>
                  <a:buChar char="•"/>
                </a:pPr>
                <a:r>
                  <a:rPr lang="it-IT" dirty="0" err="1">
                    <a:solidFill>
                      <a:schemeClr val="tx1"/>
                    </a:solidFill>
                  </a:rPr>
                  <a:t>You</a:t>
                </a:r>
                <a:r>
                  <a:rPr lang="it-IT" dirty="0">
                    <a:solidFill>
                      <a:schemeClr val="tx1"/>
                    </a:solidFill>
                  </a:rPr>
                  <a:t> can </a:t>
                </a:r>
                <a:r>
                  <a:rPr lang="it-IT" dirty="0" err="1">
                    <a:solidFill>
                      <a:schemeClr val="tx1"/>
                    </a:solidFill>
                  </a:rPr>
                  <a:t>only</a:t>
                </a:r>
                <a:r>
                  <a:rPr lang="it-IT" dirty="0">
                    <a:solidFill>
                      <a:schemeClr val="tx1"/>
                    </a:solidFill>
                  </a:rPr>
                  <a:t> </a:t>
                </a:r>
                <a:r>
                  <a:rPr lang="it-IT" dirty="0" err="1">
                    <a:solidFill>
                      <a:schemeClr val="tx1"/>
                    </a:solidFill>
                  </a:rPr>
                  <a:t>sign</a:t>
                </a:r>
                <a:r>
                  <a:rPr lang="it-IT" dirty="0">
                    <a:solidFill>
                      <a:schemeClr val="tx1"/>
                    </a:solidFill>
                  </a:rPr>
                  <a:t> </a:t>
                </a:r>
                <a:r>
                  <a:rPr lang="it-IT" dirty="0" smtClean="0">
                    <a:solidFill>
                      <a:schemeClr val="tx1"/>
                    </a:solidFill>
                  </a:rPr>
                  <a:t>with </a:t>
                </a:r>
                <a:r>
                  <a:rPr lang="it-IT" dirty="0">
                    <a:solidFill>
                      <a:schemeClr val="tx1"/>
                    </a:solidFill>
                  </a:rPr>
                  <a:t>a </a:t>
                </a:r>
                <a:r>
                  <a:rPr lang="it-IT" dirty="0" err="1">
                    <a:solidFill>
                      <a:schemeClr val="tx1"/>
                    </a:solidFill>
                  </a:rPr>
                  <a:t>point</a:t>
                </a:r>
                <a:r>
                  <a:rPr lang="it-IT" dirty="0">
                    <a:solidFill>
                      <a:schemeClr val="tx1"/>
                    </a:solidFill>
                  </a:rPr>
                  <a:t> </a:t>
                </a:r>
                <a:r>
                  <a:rPr lang="it-IT" dirty="0" err="1">
                    <a:solidFill>
                      <a:schemeClr val="tx1"/>
                    </a:solidFill>
                  </a:rPr>
                  <a:t>if</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 </a:t>
                </a:r>
                <a:r>
                  <a:rPr lang="it-IT" dirty="0" err="1">
                    <a:solidFill>
                      <a:schemeClr val="tx1"/>
                    </a:solidFill>
                  </a:rPr>
                  <a:t>known</a:t>
                </a:r>
                <a:r>
                  <a:rPr lang="it-IT" dirty="0">
                    <a:solidFill>
                      <a:schemeClr val="tx1"/>
                    </a:solidFill>
                  </a:rPr>
                  <a:t> multiple of </a:t>
                </a:r>
                <a14:m>
                  <m:oMath xmlns:m="http://schemas.openxmlformats.org/officeDocument/2006/math">
                    <m:r>
                      <a:rPr lang="it-IT" i="1" smtClean="0">
                        <a:solidFill>
                          <a:schemeClr val="tx1"/>
                        </a:solidFill>
                        <a:latin typeface="Cambria Math" charset="0"/>
                      </a:rPr>
                      <m:t>𝐺</m:t>
                    </m:r>
                  </m:oMath>
                </a14:m>
                <a:r>
                  <a:rPr lang="it-IT" dirty="0" smtClean="0">
                    <a:solidFill>
                      <a:schemeClr val="tx1"/>
                    </a:solidFill>
                  </a:rPr>
                  <a:t>. By </a:t>
                </a:r>
                <a:r>
                  <a:rPr lang="it-IT" dirty="0" err="1">
                    <a:solidFill>
                      <a:schemeClr val="tx1"/>
                    </a:solidFill>
                  </a:rPr>
                  <a:t>definition</a:t>
                </a:r>
                <a:r>
                  <a:rPr lang="it-IT" dirty="0">
                    <a:solidFill>
                      <a:schemeClr val="tx1"/>
                    </a:solidFill>
                  </a:rPr>
                  <a:t>, a </a:t>
                </a:r>
                <a:r>
                  <a:rPr lang="it-IT" dirty="0" err="1">
                    <a:solidFill>
                      <a:schemeClr val="tx1"/>
                    </a:solidFill>
                  </a:rPr>
                  <a:t>signature</a:t>
                </a:r>
                <a:r>
                  <a:rPr lang="it-IT" dirty="0">
                    <a:solidFill>
                      <a:schemeClr val="tx1"/>
                    </a:solidFill>
                  </a:rPr>
                  <a:t> </a:t>
                </a:r>
                <a:r>
                  <a:rPr lang="it-IT" dirty="0" smtClean="0">
                    <a:solidFill>
                      <a:schemeClr val="tx1"/>
                    </a:solidFill>
                  </a:rPr>
                  <a:t>with </a:t>
                </a:r>
                <a:r>
                  <a:rPr lang="it-IT" dirty="0" err="1">
                    <a:solidFill>
                      <a:schemeClr val="tx1"/>
                    </a:solidFill>
                  </a:rPr>
                  <a:t>privkey</a:t>
                </a:r>
                <a:r>
                  <a:rPr lang="it-IT" dirty="0">
                    <a:solidFill>
                      <a:schemeClr val="tx1"/>
                    </a:solidFill>
                  </a:rPr>
                  <a:t> </a:t>
                </a:r>
                <a14:m>
                  <m:oMath xmlns:m="http://schemas.openxmlformats.org/officeDocument/2006/math">
                    <m:r>
                      <a:rPr lang="it-IT" i="1" smtClean="0">
                        <a:solidFill>
                          <a:srgbClr val="FF0000"/>
                        </a:solidFill>
                        <a:latin typeface="Cambria Math" charset="0"/>
                      </a:rPr>
                      <m:t>𝑞</m:t>
                    </m:r>
                  </m:oMath>
                </a14:m>
                <a:r>
                  <a:rPr lang="it-IT" dirty="0" smtClean="0">
                    <a:solidFill>
                      <a:schemeClr val="tx1"/>
                    </a:solidFill>
                  </a:rPr>
                  <a:t> </a:t>
                </a:r>
                <a:r>
                  <a:rPr lang="it-IT" dirty="0">
                    <a:solidFill>
                      <a:schemeClr val="tx1"/>
                    </a:solidFill>
                  </a:rPr>
                  <a:t>can be </a:t>
                </a:r>
                <a:r>
                  <a:rPr lang="it-IT" dirty="0" err="1">
                    <a:solidFill>
                      <a:schemeClr val="tx1"/>
                    </a:solidFill>
                  </a:rPr>
                  <a:t>verified</a:t>
                </a:r>
                <a:r>
                  <a:rPr lang="it-IT" dirty="0">
                    <a:solidFill>
                      <a:schemeClr val="tx1"/>
                    </a:solidFill>
                  </a:rPr>
                  <a:t> </a:t>
                </a:r>
                <a:r>
                  <a:rPr lang="it-IT" dirty="0" smtClean="0">
                    <a:solidFill>
                      <a:schemeClr val="tx1"/>
                    </a:solidFill>
                  </a:rPr>
                  <a:t>with </a:t>
                </a:r>
                <a:r>
                  <a:rPr lang="it-IT" dirty="0" err="1" smtClean="0">
                    <a:solidFill>
                      <a:schemeClr val="tx1"/>
                    </a:solidFill>
                  </a:rPr>
                  <a:t>pubkey</a:t>
                </a:r>
                <a:r>
                  <a:rPr lang="it-IT" dirty="0" smtClean="0">
                    <a:solidFill>
                      <a:schemeClr val="tx1"/>
                    </a:solidFill>
                  </a:rPr>
                  <a:t> </a:t>
                </a:r>
                <a14:m>
                  <m:oMath xmlns:m="http://schemas.openxmlformats.org/officeDocument/2006/math">
                    <m:r>
                      <a:rPr lang="it-IT" i="1" smtClean="0">
                        <a:solidFill>
                          <a:srgbClr val="FF0000"/>
                        </a:solidFill>
                        <a:latin typeface="Cambria Math" charset="0"/>
                      </a:rPr>
                      <m:t>𝑞</m:t>
                    </m:r>
                    <m:r>
                      <a:rPr lang="it-IT" i="1" smtClean="0">
                        <a:solidFill>
                          <a:srgbClr val="00B050"/>
                        </a:solidFill>
                        <a:latin typeface="Cambria Math" charset="0"/>
                      </a:rPr>
                      <m:t>𝐺</m:t>
                    </m:r>
                  </m:oMath>
                </a14:m>
                <a:r>
                  <a:rPr lang="it-IT" dirty="0" smtClean="0">
                    <a:solidFill>
                      <a:schemeClr val="tx1"/>
                    </a:solidFill>
                  </a:rPr>
                  <a:t>. </a:t>
                </a:r>
                <a:r>
                  <a:rPr lang="it-IT" u="sng" dirty="0" err="1" smtClean="0">
                    <a:solidFill>
                      <a:schemeClr val="tx1"/>
                    </a:solidFill>
                  </a:rPr>
                  <a:t>But</a:t>
                </a:r>
                <a:r>
                  <a:rPr lang="it-IT" dirty="0" smtClean="0">
                    <a:solidFill>
                      <a:schemeClr val="tx1"/>
                    </a:solidFill>
                  </a:rPr>
                  <a:t> </a:t>
                </a:r>
                <a:r>
                  <a:rPr lang="it-IT" dirty="0" err="1">
                    <a:solidFill>
                      <a:schemeClr val="tx1"/>
                    </a:solidFill>
                  </a:rPr>
                  <a:t>if</a:t>
                </a:r>
                <a:r>
                  <a:rPr lang="it-IT" dirty="0">
                    <a:solidFill>
                      <a:schemeClr val="tx1"/>
                    </a:solidFill>
                  </a:rPr>
                  <a:t> </a:t>
                </a:r>
                <a14:m>
                  <m:oMath xmlns:m="http://schemas.openxmlformats.org/officeDocument/2006/math">
                    <m:r>
                      <a:rPr lang="it-IT" i="1" smtClean="0">
                        <a:solidFill>
                          <a:srgbClr val="00B050"/>
                        </a:solidFill>
                        <a:latin typeface="Cambria Math" charset="0"/>
                      </a:rPr>
                      <m:t>𝐶</m:t>
                    </m:r>
                    <m:r>
                      <a:rPr lang="it-IT" b="0" i="1" smtClean="0">
                        <a:solidFill>
                          <a:schemeClr val="tx1"/>
                        </a:solidFill>
                        <a:latin typeface="Cambria Math" charset="0"/>
                      </a:rPr>
                      <m:t>=</m:t>
                    </m:r>
                    <m:r>
                      <a:rPr lang="it-IT" i="1" smtClean="0">
                        <a:solidFill>
                          <a:srgbClr val="FF0000"/>
                        </a:solidFill>
                        <a:latin typeface="Cambria Math" charset="0"/>
                      </a:rPr>
                      <m:t>𝑟</m:t>
                    </m:r>
                    <m:r>
                      <a:rPr lang="it-IT" i="1" smtClean="0">
                        <a:solidFill>
                          <a:srgbClr val="00B050"/>
                        </a:solidFill>
                        <a:latin typeface="Cambria Math" charset="0"/>
                      </a:rPr>
                      <m:t>𝐺</m:t>
                    </m:r>
                    <m:r>
                      <a:rPr lang="it-IT" b="0" i="1" smtClean="0">
                        <a:solidFill>
                          <a:schemeClr val="tx1"/>
                        </a:solidFill>
                        <a:latin typeface="Cambria Math" charset="0"/>
                      </a:rPr>
                      <m:t>+</m:t>
                    </m:r>
                    <m:r>
                      <a:rPr lang="it-IT" i="1" smtClean="0">
                        <a:solidFill>
                          <a:srgbClr val="FF0000"/>
                        </a:solidFill>
                        <a:latin typeface="Cambria Math" charset="0"/>
                      </a:rPr>
                      <m:t>𝑣</m:t>
                    </m:r>
                    <m:r>
                      <a:rPr lang="it-IT" i="1" smtClean="0">
                        <a:solidFill>
                          <a:srgbClr val="00B050"/>
                        </a:solidFill>
                        <a:latin typeface="Cambria Math" charset="0"/>
                      </a:rPr>
                      <m:t>𝐻</m:t>
                    </m:r>
                  </m:oMath>
                </a14:m>
                <a:r>
                  <a:rPr lang="it-IT" dirty="0">
                    <a:solidFill>
                      <a:schemeClr val="tx1"/>
                    </a:solidFill>
                  </a:rPr>
                  <a:t> with </a:t>
                </a:r>
                <a14:m>
                  <m:oMath xmlns:m="http://schemas.openxmlformats.org/officeDocument/2006/math">
                    <m:r>
                      <a:rPr lang="it-IT" i="1" smtClean="0">
                        <a:solidFill>
                          <a:schemeClr val="tx1"/>
                        </a:solidFill>
                        <a:latin typeface="Cambria Math" charset="0"/>
                      </a:rPr>
                      <m:t>𝑣</m:t>
                    </m:r>
                    <m:r>
                      <a:rPr lang="it-IT" i="1" smtClean="0">
                        <a:solidFill>
                          <a:schemeClr val="tx1"/>
                        </a:solidFill>
                        <a:latin typeface="Cambria Math" charset="0"/>
                        <a:ea typeface="Cambria Math" charset="0"/>
                        <a:cs typeface="Cambria Math" charset="0"/>
                      </a:rPr>
                      <m:t>≠</m:t>
                    </m:r>
                    <m:r>
                      <a:rPr lang="it-IT" i="1" smtClean="0">
                        <a:solidFill>
                          <a:schemeClr val="tx1"/>
                        </a:solidFill>
                        <a:latin typeface="Cambria Math" charset="0"/>
                      </a:rPr>
                      <m:t>0</m:t>
                    </m:r>
                  </m:oMath>
                </a14:m>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impossible</a:t>
                </a:r>
                <a:r>
                  <a:rPr lang="it-IT" dirty="0">
                    <a:solidFill>
                      <a:schemeClr val="tx1"/>
                    </a:solidFill>
                  </a:rPr>
                  <a:t> to </a:t>
                </a:r>
                <a:r>
                  <a:rPr lang="it-IT" dirty="0" err="1">
                    <a:solidFill>
                      <a:schemeClr val="tx1"/>
                    </a:solidFill>
                  </a:rPr>
                  <a:t>find</a:t>
                </a:r>
                <a:r>
                  <a:rPr lang="it-IT" dirty="0">
                    <a:solidFill>
                      <a:schemeClr val="tx1"/>
                    </a:solidFill>
                  </a:rPr>
                  <a:t> </a:t>
                </a:r>
                <a14:m>
                  <m:oMath xmlns:m="http://schemas.openxmlformats.org/officeDocument/2006/math">
                    <m:r>
                      <a:rPr lang="it-IT" i="1" smtClean="0">
                        <a:solidFill>
                          <a:srgbClr val="FF0000"/>
                        </a:solidFill>
                        <a:latin typeface="Cambria Math" charset="0"/>
                      </a:rPr>
                      <m:t>𝑞</m:t>
                    </m:r>
                  </m:oMath>
                </a14:m>
                <a:r>
                  <a:rPr lang="it-IT" dirty="0" smtClean="0">
                    <a:solidFill>
                      <a:schemeClr val="tx1"/>
                    </a:solidFill>
                  </a:rPr>
                  <a:t> </a:t>
                </a:r>
                <a:r>
                  <a:rPr lang="it-IT" dirty="0" err="1" smtClean="0">
                    <a:solidFill>
                      <a:schemeClr val="tx1"/>
                    </a:solidFill>
                  </a:rPr>
                  <a:t>s.t</a:t>
                </a:r>
                <a:r>
                  <a:rPr lang="it-IT" dirty="0" smtClean="0">
                    <a:solidFill>
                      <a:schemeClr val="tx1"/>
                    </a:solidFill>
                  </a:rPr>
                  <a:t>. </a:t>
                </a:r>
                <a14:m>
                  <m:oMath xmlns:m="http://schemas.openxmlformats.org/officeDocument/2006/math">
                    <m:r>
                      <a:rPr lang="it-IT" i="1" smtClean="0">
                        <a:solidFill>
                          <a:srgbClr val="FF0000"/>
                        </a:solidFill>
                        <a:latin typeface="Cambria Math" charset="0"/>
                      </a:rPr>
                      <m:t>𝑞</m:t>
                    </m:r>
                    <m:r>
                      <a:rPr lang="it-IT" i="1" smtClean="0">
                        <a:solidFill>
                          <a:srgbClr val="00B050"/>
                        </a:solidFill>
                        <a:latin typeface="Cambria Math" charset="0"/>
                      </a:rPr>
                      <m:t>𝐺</m:t>
                    </m:r>
                    <m:r>
                      <a:rPr lang="it-IT" i="1">
                        <a:solidFill>
                          <a:schemeClr val="tx1"/>
                        </a:solidFill>
                        <a:latin typeface="Cambria Math" charset="0"/>
                      </a:rPr>
                      <m:t>=</m:t>
                    </m:r>
                    <m:r>
                      <a:rPr lang="it-IT" i="1">
                        <a:solidFill>
                          <a:srgbClr val="FF0000"/>
                        </a:solidFill>
                        <a:latin typeface="Cambria Math" charset="0"/>
                      </a:rPr>
                      <m:t>𝑟</m:t>
                    </m:r>
                    <m:r>
                      <a:rPr lang="it-IT" i="1">
                        <a:solidFill>
                          <a:srgbClr val="00B050"/>
                        </a:solidFill>
                        <a:latin typeface="Cambria Math" charset="0"/>
                      </a:rPr>
                      <m:t>𝐺</m:t>
                    </m:r>
                    <m:r>
                      <a:rPr lang="it-IT" i="1">
                        <a:solidFill>
                          <a:schemeClr val="tx1"/>
                        </a:solidFill>
                        <a:latin typeface="Cambria Math" charset="0"/>
                      </a:rPr>
                      <m:t>+</m:t>
                    </m:r>
                    <m:r>
                      <a:rPr lang="it-IT" i="1">
                        <a:solidFill>
                          <a:srgbClr val="FF0000"/>
                        </a:solidFill>
                        <a:latin typeface="Cambria Math" charset="0"/>
                      </a:rPr>
                      <m:t>𝑣</m:t>
                    </m:r>
                    <m:r>
                      <a:rPr lang="it-IT" i="1">
                        <a:solidFill>
                          <a:srgbClr val="00B050"/>
                        </a:solidFill>
                        <a:latin typeface="Cambria Math" charset="0"/>
                      </a:rPr>
                      <m:t>𝐻</m:t>
                    </m:r>
                  </m:oMath>
                </a14:m>
                <a:r>
                  <a:rPr lang="it-IT" dirty="0">
                    <a:solidFill>
                      <a:schemeClr val="tx1"/>
                    </a:solidFill>
                  </a:rPr>
                  <a:t> </a:t>
                </a:r>
                <a:r>
                  <a:rPr lang="it-IT" dirty="0" err="1">
                    <a:solidFill>
                      <a:schemeClr val="tx1"/>
                    </a:solidFill>
                  </a:rPr>
                  <a:t>as</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would</a:t>
                </a:r>
                <a:r>
                  <a:rPr lang="it-IT" dirty="0">
                    <a:solidFill>
                      <a:schemeClr val="tx1"/>
                    </a:solidFill>
                  </a:rPr>
                  <a:t> </a:t>
                </a:r>
                <a:r>
                  <a:rPr lang="it-IT" dirty="0" err="1">
                    <a:solidFill>
                      <a:schemeClr val="tx1"/>
                    </a:solidFill>
                  </a:rPr>
                  <a:t>require</a:t>
                </a:r>
                <a:r>
                  <a:rPr lang="it-IT" dirty="0">
                    <a:solidFill>
                      <a:schemeClr val="tx1"/>
                    </a:solidFill>
                  </a:rPr>
                  <a:t> </a:t>
                </a:r>
                <a:r>
                  <a:rPr lang="it-IT" dirty="0" err="1">
                    <a:solidFill>
                      <a:schemeClr val="tx1"/>
                    </a:solidFill>
                  </a:rPr>
                  <a:t>knowing</a:t>
                </a:r>
                <a:r>
                  <a:rPr lang="it-IT" dirty="0">
                    <a:solidFill>
                      <a:schemeClr val="tx1"/>
                    </a:solidFill>
                  </a:rPr>
                  <a:t> the ratio </a:t>
                </a:r>
                <a:r>
                  <a:rPr lang="it-IT" dirty="0" err="1" smtClean="0">
                    <a:solidFill>
                      <a:schemeClr val="tx1"/>
                    </a:solidFill>
                  </a:rPr>
                  <a:t>between</a:t>
                </a:r>
                <a:r>
                  <a:rPr lang="it-IT" dirty="0">
                    <a:solidFill>
                      <a:schemeClr val="tx1"/>
                    </a:solidFill>
                  </a:rPr>
                  <a:t> </a:t>
                </a:r>
                <a14:m>
                  <m:oMath xmlns:m="http://schemas.openxmlformats.org/officeDocument/2006/math">
                    <m:r>
                      <a:rPr lang="it-IT" i="1" smtClean="0">
                        <a:solidFill>
                          <a:schemeClr val="tx1"/>
                        </a:solidFill>
                        <a:latin typeface="Cambria Math" charset="0"/>
                      </a:rPr>
                      <m:t>𝐺</m:t>
                    </m:r>
                  </m:oMath>
                </a14:m>
                <a:r>
                  <a:rPr lang="it-IT" dirty="0" smtClean="0">
                    <a:solidFill>
                      <a:schemeClr val="tx1"/>
                    </a:solidFill>
                  </a:rPr>
                  <a:t> </a:t>
                </a:r>
                <a:r>
                  <a:rPr lang="it-IT" dirty="0">
                    <a:solidFill>
                      <a:schemeClr val="tx1"/>
                    </a:solidFill>
                  </a:rPr>
                  <a:t>and </a:t>
                </a:r>
                <a14:m>
                  <m:oMath xmlns:m="http://schemas.openxmlformats.org/officeDocument/2006/math">
                    <m:r>
                      <a:rPr lang="it-IT" i="1" smtClean="0">
                        <a:solidFill>
                          <a:schemeClr val="tx1"/>
                        </a:solidFill>
                        <a:latin typeface="Cambria Math" charset="0"/>
                      </a:rPr>
                      <m:t>𝐻</m:t>
                    </m:r>
                  </m:oMath>
                </a14:m>
                <a:r>
                  <a:rPr lang="it-IT" dirty="0">
                    <a:solidFill>
                      <a:schemeClr val="tx1"/>
                    </a:solidFill>
                  </a:rPr>
                  <a:t> (i.e. </a:t>
                </a:r>
                <a:r>
                  <a:rPr lang="it-IT" dirty="0" err="1">
                    <a:solidFill>
                      <a:schemeClr val="tx1"/>
                    </a:solidFill>
                  </a:rPr>
                  <a:t>it</a:t>
                </a:r>
                <a:r>
                  <a:rPr lang="it-IT" dirty="0">
                    <a:solidFill>
                      <a:schemeClr val="tx1"/>
                    </a:solidFill>
                  </a:rPr>
                  <a:t> </a:t>
                </a:r>
                <a:r>
                  <a:rPr lang="it-IT" dirty="0" err="1">
                    <a:solidFill>
                      <a:schemeClr val="tx1"/>
                    </a:solidFill>
                  </a:rPr>
                  <a:t>would</a:t>
                </a:r>
                <a:r>
                  <a:rPr lang="it-IT" dirty="0">
                    <a:solidFill>
                      <a:schemeClr val="tx1"/>
                    </a:solidFill>
                  </a:rPr>
                  <a:t> break the ECDLP) </a:t>
                </a:r>
                <a:r>
                  <a:rPr lang="it-IT" dirty="0" err="1">
                    <a:solidFill>
                      <a:schemeClr val="tx1"/>
                    </a:solidFill>
                  </a:rPr>
                  <a:t>which</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instead</a:t>
                </a:r>
                <a:r>
                  <a:rPr lang="it-IT" dirty="0">
                    <a:solidFill>
                      <a:schemeClr val="tx1"/>
                    </a:solidFill>
                  </a:rPr>
                  <a:t/>
                </a:r>
                <a:br>
                  <a:rPr lang="it-IT" dirty="0">
                    <a:solidFill>
                      <a:schemeClr val="tx1"/>
                    </a:solidFill>
                  </a:rPr>
                </a:br>
                <a:r>
                  <a:rPr lang="it-IT" dirty="0" err="1">
                    <a:solidFill>
                      <a:schemeClr val="tx1"/>
                    </a:solidFill>
                  </a:rPr>
                  <a:t>unknown</a:t>
                </a:r>
                <a:r>
                  <a:rPr lang="it-IT" dirty="0">
                    <a:solidFill>
                      <a:schemeClr val="tx1"/>
                    </a:solidFill>
                  </a:rPr>
                  <a:t> due to the NUMS </a:t>
                </a:r>
                <a:r>
                  <a:rPr lang="it-IT" dirty="0" err="1" smtClean="0">
                    <a:solidFill>
                      <a:schemeClr val="tx1"/>
                    </a:solidFill>
                  </a:rPr>
                  <a:t>hp</a:t>
                </a:r>
                <a:r>
                  <a:rPr lang="it-IT" dirty="0" smtClean="0">
                    <a:solidFill>
                      <a:schemeClr val="tx1"/>
                    </a:solidFill>
                  </a:rPr>
                  <a:t>.						 </a:t>
                </a:r>
                <a:r>
                  <a:rPr lang="it-IT" sz="1000" dirty="0" smtClean="0">
                    <a:solidFill>
                      <a:schemeClr val="tx1"/>
                    </a:solidFill>
                  </a:rPr>
                  <a:t>		                 (</a:t>
                </a:r>
                <a:r>
                  <a:rPr lang="it-IT" sz="1000" dirty="0" smtClean="0">
                    <a:solidFill>
                      <a:schemeClr val="tx1"/>
                    </a:solidFill>
                    <a:hlinkClick r:id="rId2"/>
                  </a:rPr>
                  <a:t>https</a:t>
                </a:r>
                <a:r>
                  <a:rPr lang="it-IT" sz="1000" dirty="0">
                    <a:solidFill>
                      <a:schemeClr val="tx1"/>
                    </a:solidFill>
                    <a:hlinkClick r:id="rId2"/>
                  </a:rPr>
                  <a:t>://</a:t>
                </a:r>
                <a:r>
                  <a:rPr lang="it-IT" sz="1000" dirty="0" smtClean="0">
                    <a:solidFill>
                      <a:schemeClr val="tx1"/>
                    </a:solidFill>
                    <a:hlinkClick r:id="rId2"/>
                  </a:rPr>
                  <a:t>bitcoin.stackexchange.com/questions/54042/how-does-a-range-proof-bound-lower-at-0-and-not-1</a:t>
                </a:r>
                <a:r>
                  <a:rPr lang="it-IT" sz="1000" dirty="0" smtClean="0">
                    <a:solidFill>
                      <a:schemeClr val="tx1"/>
                    </a:solidFill>
                  </a:rPr>
                  <a:t>)</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A way a Pedersen commitment can be proven to be a commitment to </a:t>
                </a:r>
                <a14:m>
                  <m:oMath xmlns:m="http://schemas.openxmlformats.org/officeDocument/2006/math">
                    <m:r>
                      <a:rPr lang="en-GB" i="1" smtClean="0">
                        <a:solidFill>
                          <a:schemeClr val="tx1"/>
                        </a:solidFill>
                        <a:latin typeface="Cambria Math" charset="0"/>
                      </a:rPr>
                      <m:t>𝑣</m:t>
                    </m:r>
                    <m:r>
                      <a:rPr lang="en-GB" i="1" smtClean="0">
                        <a:solidFill>
                          <a:schemeClr val="tx1"/>
                        </a:solidFill>
                        <a:latin typeface="Cambria Math" charset="0"/>
                      </a:rPr>
                      <m:t>=0</m:t>
                    </m:r>
                  </m:oMath>
                </a14:m>
                <a:r>
                  <a:rPr lang="en-GB" dirty="0" smtClean="0">
                    <a:solidFill>
                      <a:schemeClr val="tx1"/>
                    </a:solidFill>
                  </a:rPr>
                  <a:t> consists in signing a </a:t>
                </a:r>
                <a:r>
                  <a:rPr lang="en-GB" dirty="0" err="1" smtClean="0">
                    <a:solidFill>
                      <a:schemeClr val="tx1"/>
                    </a:solidFill>
                  </a:rPr>
                  <a:t>tx</a:t>
                </a:r>
                <a:r>
                  <a:rPr lang="en-GB" dirty="0" smtClean="0">
                    <a:solidFill>
                      <a:schemeClr val="tx1"/>
                    </a:solidFill>
                  </a:rPr>
                  <a:t> with the commitment as </a:t>
                </a:r>
                <a:r>
                  <a:rPr lang="en-GB" dirty="0" err="1" smtClean="0">
                    <a:solidFill>
                      <a:schemeClr val="tx1"/>
                    </a:solidFill>
                  </a:rPr>
                  <a:t>pubkey</a:t>
                </a:r>
                <a:r>
                  <a:rPr lang="en-GB" dirty="0" smtClean="0">
                    <a:solidFill>
                      <a:schemeClr val="tx1"/>
                    </a:solidFill>
                  </a:rPr>
                  <a:t> (</a:t>
                </a:r>
                <a:r>
                  <a:rPr lang="en-GB" i="1" dirty="0" smtClean="0">
                    <a:solidFill>
                      <a:schemeClr val="tx1"/>
                    </a:solidFill>
                  </a:rPr>
                  <a:t>the message signed is the hash of this commitment </a:t>
                </a:r>
                <a:r>
                  <a:rPr lang="en-GB" i="1" dirty="0" err="1" smtClean="0">
                    <a:solidFill>
                      <a:schemeClr val="tx1"/>
                    </a:solidFill>
                  </a:rPr>
                  <a:t>pubkey</a:t>
                </a:r>
                <a:r>
                  <a:rPr lang="en-GB" dirty="0" smtClean="0">
                    <a:solidFill>
                      <a:schemeClr val="tx1"/>
                    </a:solidFill>
                  </a:rPr>
                  <a:t> so as to bind the signature to the commitment), the blinding factor as private key.</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21326" y="469663"/>
                <a:ext cx="8520600" cy="4193554"/>
              </a:xfrm>
              <a:blipFill rotWithShape="0">
                <a:blip r:embed="rId3"/>
                <a:stretch>
                  <a:fillRect l="-644" r="-931"/>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29</a:t>
            </a:fld>
            <a:endParaRPr lang="nb-NO"/>
          </a:p>
        </p:txBody>
      </p:sp>
    </p:spTree>
    <p:extLst>
      <p:ext uri="{BB962C8B-B14F-4D97-AF65-F5344CB8AC3E}">
        <p14:creationId xmlns:p14="http://schemas.microsoft.com/office/powerpoint/2010/main" val="154169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91004"/>
              </a:lnSpc>
              <a:spcBef>
                <a:spcPts val="0"/>
              </a:spcBef>
              <a:spcAft>
                <a:spcPts val="0"/>
              </a:spcAft>
              <a:buClr>
                <a:schemeClr val="dk1"/>
              </a:buClr>
              <a:buFont typeface="Arial"/>
              <a:buNone/>
            </a:pPr>
            <a:r>
              <a:rPr lang="it" sz="2400">
                <a:solidFill>
                  <a:srgbClr val="FF7F00"/>
                </a:solidFill>
              </a:rPr>
              <a:t>Privacy &amp; Fungibility issues in Bitcoin</a:t>
            </a:r>
            <a:endParaRPr sz="2400"/>
          </a:p>
          <a:p>
            <a:pPr marL="0" lvl="0" indent="0" algn="l" rtl="0">
              <a:spcBef>
                <a:spcPts val="0"/>
              </a:spcBef>
              <a:spcAft>
                <a:spcPts val="0"/>
              </a:spcAft>
              <a:buNone/>
            </a:pPr>
            <a:endParaRPr sz="2400"/>
          </a:p>
        </p:txBody>
      </p:sp>
      <p:sp>
        <p:nvSpPr>
          <p:cNvPr id="69" name="Google Shape;69;p15"/>
          <p:cNvSpPr txBox="1">
            <a:spLocks noGrp="1"/>
          </p:cNvSpPr>
          <p:nvPr>
            <p:ph type="body" idx="1"/>
          </p:nvPr>
        </p:nvSpPr>
        <p:spPr>
          <a:xfrm>
            <a:off x="311700" y="1132271"/>
            <a:ext cx="8520600" cy="3416400"/>
          </a:xfrm>
          <a:prstGeom prst="rect">
            <a:avLst/>
          </a:prstGeom>
        </p:spPr>
        <p:txBody>
          <a:bodyPr spcFirstLastPara="1" wrap="square" lIns="91425" tIns="91425" rIns="91425" bIns="91425" anchor="t" anchorCtr="0">
            <a:noAutofit/>
          </a:bodyPr>
          <a:lstStyle/>
          <a:p>
            <a:pPr lvl="0" algn="l" rtl="0">
              <a:lnSpc>
                <a:spcPct val="110091"/>
              </a:lnSpc>
              <a:spcBef>
                <a:spcPts val="0"/>
              </a:spcBef>
              <a:spcAft>
                <a:spcPts val="0"/>
              </a:spcAft>
              <a:buClr>
                <a:schemeClr val="dk1"/>
              </a:buClr>
              <a:buSzPts val="1800"/>
              <a:buFont typeface="Arial" charset="0"/>
              <a:buChar char="•"/>
            </a:pPr>
            <a:r>
              <a:rPr lang="it" dirty="0">
                <a:solidFill>
                  <a:schemeClr val="dk1"/>
                </a:solidFill>
              </a:rPr>
              <a:t>Bitcoin is neither confidential or anonymous, but rather</a:t>
            </a:r>
            <a:r>
              <a:rPr lang="it" dirty="0">
                <a:solidFill>
                  <a:schemeClr val="dk1"/>
                </a:solidFill>
                <a:latin typeface="Times New Roman"/>
                <a:ea typeface="Times New Roman"/>
                <a:cs typeface="Times New Roman"/>
                <a:sym typeface="Times New Roman"/>
              </a:rPr>
              <a:t> </a:t>
            </a:r>
            <a:r>
              <a:rPr lang="it" dirty="0">
                <a:solidFill>
                  <a:schemeClr val="dk1"/>
                </a:solidFill>
              </a:rPr>
              <a:t>pseudonymous.</a:t>
            </a:r>
            <a:endParaRPr dirty="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Possibility to learn at least one address of somebody with</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whom you’re transacting. ⇒ Possibility to trace the</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transaction graph (very bad at least as far as transaction</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amounts are visible</a:t>
            </a:r>
            <a:r>
              <a:rPr lang="it" sz="1600" dirty="0" smtClean="0">
                <a:solidFill>
                  <a:schemeClr val="dk1"/>
                </a:solidFill>
              </a:rPr>
              <a:t>).</a:t>
            </a:r>
            <a:endParaRPr lang="it-IT" sz="1600" dirty="0" smtClean="0">
              <a:solidFill>
                <a:schemeClr val="dk1"/>
              </a:solidFill>
            </a:endParaRPr>
          </a:p>
          <a:p>
            <a:pPr marL="914400" lvl="1" indent="-330200" algn="l" rtl="0">
              <a:lnSpc>
                <a:spcPct val="120481"/>
              </a:lnSpc>
              <a:spcBef>
                <a:spcPts val="0"/>
              </a:spcBef>
              <a:spcAft>
                <a:spcPts val="0"/>
              </a:spcAft>
              <a:buClr>
                <a:schemeClr val="dk1"/>
              </a:buClr>
              <a:buSzPts val="1600"/>
              <a:buFont typeface="Arial" charset="0"/>
              <a:buChar char="•"/>
            </a:pPr>
            <a:endParaRPr sz="1600" dirty="0">
              <a:solidFill>
                <a:schemeClr val="dk1"/>
              </a:solidFill>
            </a:endParaRPr>
          </a:p>
          <a:p>
            <a:pPr lvl="0" algn="l" rtl="0">
              <a:lnSpc>
                <a:spcPct val="124753"/>
              </a:lnSpc>
              <a:spcBef>
                <a:spcPts val="0"/>
              </a:spcBef>
              <a:spcAft>
                <a:spcPts val="0"/>
              </a:spcAft>
              <a:buClr>
                <a:schemeClr val="dk1"/>
              </a:buClr>
              <a:buSzPts val="1800"/>
              <a:buFont typeface="Arial" charset="0"/>
              <a:buChar char="•"/>
            </a:pPr>
            <a:r>
              <a:rPr lang="it" dirty="0">
                <a:solidFill>
                  <a:schemeClr val="dk1"/>
                </a:solidFill>
              </a:rPr>
              <a:t>Insufficient privacy can result in a loss of fungibility.</a:t>
            </a:r>
            <a:endParaRPr dirty="0">
              <a:solidFill>
                <a:schemeClr val="dk1"/>
              </a:solidFill>
              <a:latin typeface="Calibri"/>
              <a:ea typeface="Calibri"/>
              <a:cs typeface="Calibri"/>
              <a:sym typeface="Calibri"/>
            </a:endParaRPr>
          </a:p>
          <a:p>
            <a:pPr marL="914400" lvl="1" indent="-330200" algn="l" rtl="0">
              <a:lnSpc>
                <a:spcPct val="120481"/>
              </a:lnSpc>
              <a:spcBef>
                <a:spcPts val="0"/>
              </a:spcBef>
              <a:spcAft>
                <a:spcPts val="0"/>
              </a:spcAft>
              <a:buClr>
                <a:schemeClr val="dk1"/>
              </a:buClr>
              <a:buSzPts val="1600"/>
              <a:buFont typeface="Arial" charset="0"/>
              <a:buChar char="•"/>
            </a:pPr>
            <a:r>
              <a:rPr lang="it" sz="1600" dirty="0">
                <a:solidFill>
                  <a:schemeClr val="dk1"/>
                </a:solidFill>
              </a:rPr>
              <a:t>Coins are not all equivalent. Some are more acceptable than</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others, the opposite being instead an essential property for</a:t>
            </a:r>
            <a:r>
              <a:rPr lang="it" sz="1600" dirty="0">
                <a:solidFill>
                  <a:schemeClr val="dk1"/>
                </a:solidFill>
                <a:latin typeface="Times New Roman"/>
                <a:ea typeface="Times New Roman"/>
                <a:cs typeface="Times New Roman"/>
                <a:sym typeface="Times New Roman"/>
              </a:rPr>
              <a:t> </a:t>
            </a:r>
            <a:r>
              <a:rPr lang="it" sz="1600" dirty="0">
                <a:solidFill>
                  <a:schemeClr val="dk1"/>
                </a:solidFill>
              </a:rPr>
              <a:t>monetary systems in general.</a:t>
            </a:r>
            <a:endParaRPr sz="1600" dirty="0">
              <a:solidFill>
                <a:schemeClr val="dk1"/>
              </a:solidFill>
              <a:latin typeface="Calibri"/>
              <a:ea typeface="Calibri"/>
              <a:cs typeface="Calibri"/>
              <a:sym typeface="Calibri"/>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37750"/>
            <a:ext cx="8520600" cy="572700"/>
          </a:xfrm>
        </p:spPr>
        <p:txBody>
          <a:bodyPr/>
          <a:lstStyle/>
          <a:p>
            <a:r>
              <a:rPr lang="en-GB" sz="2400" dirty="0" err="1" smtClean="0">
                <a:solidFill>
                  <a:schemeClr val="accent1">
                    <a:lumMod val="75000"/>
                  </a:schemeClr>
                </a:solidFill>
              </a:rPr>
              <a:t>II</a:t>
            </a:r>
            <a:r>
              <a:rPr lang="en-GB" sz="2400" baseline="30000" dirty="0" err="1" smtClean="0">
                <a:solidFill>
                  <a:schemeClr val="accent1">
                    <a:lumMod val="75000"/>
                  </a:schemeClr>
                </a:solidFill>
              </a:rPr>
              <a:t>nd</a:t>
            </a:r>
            <a:r>
              <a:rPr lang="en-GB" sz="2400" baseline="30000" dirty="0" smtClean="0">
                <a:solidFill>
                  <a:schemeClr val="accent1">
                    <a:lumMod val="75000"/>
                  </a:schemeClr>
                </a:solidFill>
              </a:rPr>
              <a:t> </a:t>
            </a:r>
            <a:r>
              <a:rPr lang="en-GB" sz="2400" dirty="0" smtClean="0">
                <a:solidFill>
                  <a:schemeClr val="accent1">
                    <a:lumMod val="75000"/>
                  </a:schemeClr>
                </a:solidFill>
              </a:rPr>
              <a:t>cryptographic primitive: </a:t>
            </a:r>
            <a:r>
              <a:rPr lang="en-GB" sz="2400" dirty="0" err="1" smtClean="0">
                <a:solidFill>
                  <a:schemeClr val="accent1">
                    <a:lumMod val="75000"/>
                  </a:schemeClr>
                </a:solidFill>
              </a:rPr>
              <a:t>ZKPoK</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672309"/>
            <a:ext cx="8520600" cy="4384508"/>
          </a:xfrm>
        </p:spPr>
        <p:txBody>
          <a:bodyPr/>
          <a:lstStyle/>
          <a:p>
            <a:pPr marL="285750" indent="-285750">
              <a:lnSpc>
                <a:spcPct val="100000"/>
              </a:lnSpc>
              <a:buClrTx/>
              <a:buSzTx/>
              <a:buFont typeface="Arial" charset="0"/>
              <a:buChar char="•"/>
            </a:pPr>
            <a:r>
              <a:rPr lang="en-GB" dirty="0" smtClean="0">
                <a:solidFill>
                  <a:schemeClr val="tx1"/>
                </a:solidFill>
              </a:rPr>
              <a:t>Zero</a:t>
            </a:r>
            <a:r>
              <a:rPr lang="it-IT" dirty="0">
                <a:solidFill>
                  <a:schemeClr val="tx1"/>
                </a:solidFill>
              </a:rPr>
              <a:t>-</a:t>
            </a:r>
            <a:r>
              <a:rPr lang="en-GB" dirty="0" smtClean="0">
                <a:solidFill>
                  <a:schemeClr val="tx1"/>
                </a:solidFill>
              </a:rPr>
              <a:t>Knowledge Proofs of Knowledge.</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i="1" dirty="0" smtClean="0">
                <a:solidFill>
                  <a:schemeClr val="tx1"/>
                </a:solidFill>
              </a:rPr>
              <a:t>Proofs that yield nothing but their validity</a:t>
            </a:r>
            <a:r>
              <a:rPr lang="en-GB" dirty="0" smtClean="0">
                <a:solidFill>
                  <a:schemeClr val="tx1"/>
                </a:solidFill>
              </a:rPr>
              <a:t>.</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Funny example: the Ali Baba cave.</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r>
              <a:rPr lang="en-GB" dirty="0" smtClean="0">
                <a:solidFill>
                  <a:schemeClr val="tx1"/>
                </a:solidFill>
              </a:rPr>
              <a:t>Non interactive </a:t>
            </a:r>
            <a:r>
              <a:rPr lang="en-GB" dirty="0" err="1" smtClean="0">
                <a:solidFill>
                  <a:schemeClr val="tx1"/>
                </a:solidFill>
              </a:rPr>
              <a:t>ZKPoK</a:t>
            </a:r>
            <a:r>
              <a:rPr lang="en-GB" dirty="0" smtClean="0">
                <a:solidFill>
                  <a:schemeClr val="tx1"/>
                </a:solidFill>
              </a:rPr>
              <a:t>: variants </a:t>
            </a:r>
            <a:r>
              <a:rPr lang="en-GB" dirty="0">
                <a:solidFill>
                  <a:schemeClr val="tx1"/>
                </a:solidFill>
              </a:rPr>
              <a:t>of </a:t>
            </a:r>
            <a:r>
              <a:rPr lang="en-GB" dirty="0" smtClean="0">
                <a:solidFill>
                  <a:schemeClr val="tx1"/>
                </a:solidFill>
              </a:rPr>
              <a:t>ZK proofs</a:t>
            </a:r>
            <a:r>
              <a:rPr lang="en-GB" dirty="0">
                <a:solidFill>
                  <a:schemeClr val="tx1"/>
                </a:solidFill>
              </a:rPr>
              <a:t> in which no interaction </a:t>
            </a:r>
            <a:endParaRPr lang="en-GB" dirty="0" smtClean="0">
              <a:solidFill>
                <a:schemeClr val="tx1"/>
              </a:solidFill>
            </a:endParaRPr>
          </a:p>
          <a:p>
            <a:pPr marL="0" indent="0">
              <a:lnSpc>
                <a:spcPct val="100000"/>
              </a:lnSpc>
              <a:buClrTx/>
              <a:buSzTx/>
              <a:buNone/>
            </a:pPr>
            <a:r>
              <a:rPr lang="en-GB" dirty="0" smtClean="0">
                <a:solidFill>
                  <a:schemeClr val="tx1"/>
                </a:solidFill>
              </a:rPr>
              <a:t>     is </a:t>
            </a:r>
            <a:r>
              <a:rPr lang="en-GB" dirty="0">
                <a:solidFill>
                  <a:schemeClr val="tx1"/>
                </a:solidFill>
              </a:rPr>
              <a:t>necessary between prover and </a:t>
            </a:r>
            <a:r>
              <a:rPr lang="en-GB" dirty="0" smtClean="0">
                <a:solidFill>
                  <a:schemeClr val="tx1"/>
                </a:solidFill>
              </a:rPr>
              <a:t>verifier.</a:t>
            </a:r>
          </a:p>
          <a:p>
            <a:pPr marL="0" indent="0">
              <a:lnSpc>
                <a:spcPct val="100000"/>
              </a:lnSpc>
              <a:buClrTx/>
              <a:buSzTx/>
              <a:buNone/>
            </a:pPr>
            <a:endParaRPr lang="en-GB" dirty="0">
              <a:solidFill>
                <a:schemeClr val="tx1"/>
              </a:solidFill>
            </a:endParaRPr>
          </a:p>
          <a:p>
            <a:pPr marL="285750" indent="-285750">
              <a:lnSpc>
                <a:spcPct val="100000"/>
              </a:lnSpc>
              <a:buClrTx/>
              <a:buSzTx/>
              <a:buFont typeface="Arial" charset="0"/>
              <a:buChar char="•"/>
            </a:pPr>
            <a:r>
              <a:rPr lang="en-GB" dirty="0" smtClean="0">
                <a:solidFill>
                  <a:schemeClr val="tx1"/>
                </a:solidFill>
              </a:rPr>
              <a:t>Properties such a proof must satisfy:</a:t>
            </a:r>
          </a:p>
          <a:p>
            <a:pPr marL="742950" lvl="1" indent="-285750">
              <a:lnSpc>
                <a:spcPct val="100000"/>
              </a:lnSpc>
              <a:buClrTx/>
              <a:buSzTx/>
              <a:buFont typeface="Arial" charset="0"/>
              <a:buChar char="•"/>
            </a:pPr>
            <a:r>
              <a:rPr lang="en-GB" sz="1600" u="sng" dirty="0" smtClean="0">
                <a:solidFill>
                  <a:schemeClr val="tx1"/>
                </a:solidFill>
              </a:rPr>
              <a:t>Completeness</a:t>
            </a:r>
            <a:r>
              <a:rPr lang="en-GB" sz="1600" dirty="0" smtClean="0">
                <a:solidFill>
                  <a:schemeClr val="tx1"/>
                </a:solidFill>
              </a:rPr>
              <a:t>: if the statement is true, the (honest) verifier will be convinced of this by an (honest) prover.</a:t>
            </a:r>
          </a:p>
          <a:p>
            <a:pPr marL="742950" lvl="1" indent="-285750">
              <a:lnSpc>
                <a:spcPct val="100000"/>
              </a:lnSpc>
              <a:buClrTx/>
              <a:buSzTx/>
              <a:buFont typeface="Arial" charset="0"/>
              <a:buChar char="•"/>
            </a:pPr>
            <a:r>
              <a:rPr lang="en-GB" sz="1600" u="sng" dirty="0" smtClean="0">
                <a:solidFill>
                  <a:schemeClr val="tx1"/>
                </a:solidFill>
              </a:rPr>
              <a:t>Soundness</a:t>
            </a:r>
            <a:r>
              <a:rPr lang="en-GB" sz="1600" dirty="0" smtClean="0">
                <a:solidFill>
                  <a:schemeClr val="tx1"/>
                </a:solidFill>
              </a:rPr>
              <a:t>: if the statement is false, no cheating prover can convince the (honest) verifier that it is true, except with small probability.</a:t>
            </a:r>
          </a:p>
          <a:p>
            <a:pPr marL="742950" lvl="1" indent="-285750">
              <a:lnSpc>
                <a:spcPct val="100000"/>
              </a:lnSpc>
              <a:buClrTx/>
              <a:buSzTx/>
              <a:buFont typeface="Arial" charset="0"/>
              <a:buChar char="•"/>
            </a:pPr>
            <a:r>
              <a:rPr lang="en-GB" sz="1600" u="sng" dirty="0" smtClean="0">
                <a:solidFill>
                  <a:schemeClr val="tx1"/>
                </a:solidFill>
              </a:rPr>
              <a:t>Zero-</a:t>
            </a:r>
            <a:r>
              <a:rPr lang="en-GB" sz="1600" u="sng" dirty="0" err="1" smtClean="0">
                <a:solidFill>
                  <a:schemeClr val="tx1"/>
                </a:solidFill>
              </a:rPr>
              <a:t>knowledgeness</a:t>
            </a:r>
            <a:r>
              <a:rPr lang="en-GB" sz="1600" dirty="0" smtClean="0">
                <a:solidFill>
                  <a:schemeClr val="tx1"/>
                </a:solidFill>
              </a:rPr>
              <a:t>: if the statement is true, no verifier can learn anything other from the fact that the statement is true.</a:t>
            </a:r>
            <a:endParaRPr lang="en-GB" sz="16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30</a:t>
            </a:fld>
            <a:endParaRPr lang="nb-NO"/>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700" y="137750"/>
            <a:ext cx="1123600" cy="3317719"/>
          </a:xfrm>
          <a:prstGeom prst="rect">
            <a:avLst/>
          </a:prstGeom>
        </p:spPr>
      </p:pic>
    </p:spTree>
    <p:extLst>
      <p:ext uri="{BB962C8B-B14F-4D97-AF65-F5344CB8AC3E}">
        <p14:creationId xmlns:p14="http://schemas.microsoft.com/office/powerpoint/2010/main" val="421056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GB"/>
          </a:p>
        </p:txBody>
      </p:sp>
      <p:sp>
        <p:nvSpPr>
          <p:cNvPr id="3" name="Segnaposto testo 2"/>
          <p:cNvSpPr>
            <a:spLocks noGrp="1"/>
          </p:cNvSpPr>
          <p:nvPr>
            <p:ph type="body" idx="1"/>
          </p:nvPr>
        </p:nvSpPr>
        <p:spPr/>
        <p:txBody>
          <a:bodyPr/>
          <a:lstStyle/>
          <a:p>
            <a:endParaRPr lang="en-GB"/>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31</a:t>
            </a:fld>
            <a:endParaRPr lang="nb-NO"/>
          </a:p>
        </p:txBody>
      </p:sp>
    </p:spTree>
    <p:extLst>
      <p:ext uri="{BB962C8B-B14F-4D97-AF65-F5344CB8AC3E}">
        <p14:creationId xmlns:p14="http://schemas.microsoft.com/office/powerpoint/2010/main" val="1927481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0"/>
            <a:ext cx="8520600" cy="572700"/>
          </a:xfrm>
        </p:spPr>
        <p:txBody>
          <a:bodyPr/>
          <a:lstStyle/>
          <a:p>
            <a:r>
              <a:rPr lang="en-GB" sz="2400" dirty="0" smtClean="0">
                <a:solidFill>
                  <a:schemeClr val="accent1">
                    <a:lumMod val="75000"/>
                  </a:schemeClr>
                </a:solidFill>
              </a:rPr>
              <a:t>ZK Range Proofs in CT</a:t>
            </a:r>
            <a:endParaRPr lang="en-GB" sz="2400" baseline="300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469384"/>
                <a:ext cx="8520600" cy="4297150"/>
              </a:xfrm>
            </p:spPr>
            <p:txBody>
              <a:bodyPr/>
              <a:lstStyle/>
              <a:p>
                <a:pPr marL="284400" indent="-284400">
                  <a:lnSpc>
                    <a:spcPct val="100000"/>
                  </a:lnSpc>
                  <a:buNone/>
                </a:pPr>
                <a:r>
                  <a:rPr lang="it-IT" u="sng" dirty="0" smtClean="0">
                    <a:solidFill>
                      <a:schemeClr val="tx1"/>
                    </a:solidFill>
                  </a:rPr>
                  <a:t>Reason for</a:t>
                </a:r>
                <a:r>
                  <a:rPr lang="it-IT" dirty="0">
                    <a:solidFill>
                      <a:schemeClr val="tx1"/>
                    </a:solidFill>
                  </a:rPr>
                  <a:t>:</a:t>
                </a:r>
              </a:p>
              <a:p>
                <a:pPr marL="285750" indent="-285750">
                  <a:lnSpc>
                    <a:spcPct val="100000"/>
                  </a:lnSpc>
                  <a:buFont typeface="Arial" charset="0"/>
                  <a:buChar char="•"/>
                </a:pPr>
                <a:r>
                  <a:rPr lang="it-IT" dirty="0">
                    <a:solidFill>
                      <a:schemeClr val="tx1"/>
                    </a:solidFill>
                  </a:rPr>
                  <a:t>The </a:t>
                </a:r>
                <a:r>
                  <a:rPr lang="it-IT" dirty="0" err="1">
                    <a:solidFill>
                      <a:schemeClr val="tx1"/>
                    </a:solidFill>
                  </a:rPr>
                  <a:t>previous</a:t>
                </a:r>
                <a:r>
                  <a:rPr lang="it-IT" dirty="0">
                    <a:solidFill>
                      <a:schemeClr val="tx1"/>
                    </a:solidFill>
                  </a:rPr>
                  <a:t> </a:t>
                </a:r>
                <a:r>
                  <a:rPr lang="it-IT" dirty="0" err="1">
                    <a:solidFill>
                      <a:schemeClr val="tx1"/>
                    </a:solidFill>
                  </a:rPr>
                  <a:t>scheme</a:t>
                </a:r>
                <a:r>
                  <a:rPr lang="it-IT" dirty="0">
                    <a:solidFill>
                      <a:schemeClr val="tx1"/>
                    </a:solidFill>
                  </a:rPr>
                  <a:t> </a:t>
                </a:r>
                <a:r>
                  <a:rPr lang="it-IT" dirty="0" err="1" smtClean="0">
                    <a:solidFill>
                      <a:schemeClr val="tx1"/>
                    </a:solidFill>
                  </a:rPr>
                  <a:t>without</a:t>
                </a:r>
                <a:r>
                  <a:rPr lang="it-IT" dirty="0" smtClean="0">
                    <a:solidFill>
                      <a:schemeClr val="tx1"/>
                    </a:solidFill>
                  </a:rPr>
                  <a:t> </a:t>
                </a:r>
                <a:r>
                  <a:rPr lang="it-IT" dirty="0" err="1">
                    <a:solidFill>
                      <a:schemeClr val="tx1"/>
                    </a:solidFill>
                  </a:rPr>
                  <a:t>additional</a:t>
                </a:r>
                <a:r>
                  <a:rPr lang="it-IT" dirty="0">
                    <a:solidFill>
                      <a:schemeClr val="tx1"/>
                    </a:solidFill>
                  </a:rPr>
                  <a:t> </a:t>
                </a:r>
                <a:r>
                  <a:rPr lang="it-IT" dirty="0" err="1">
                    <a:solidFill>
                      <a:schemeClr val="tx1"/>
                    </a:solidFill>
                  </a:rPr>
                  <a:t>measures</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insecure</a:t>
                </a:r>
                <a:r>
                  <a:rPr lang="it-IT" dirty="0">
                    <a:solidFill>
                      <a:schemeClr val="tx1"/>
                    </a:solidFill>
                  </a:rPr>
                  <a:t>. </a:t>
                </a:r>
                <a:br>
                  <a:rPr lang="it-IT" dirty="0">
                    <a:solidFill>
                      <a:schemeClr val="tx1"/>
                    </a:solidFill>
                  </a:rPr>
                </a:br>
                <a:endParaRPr lang="it-IT" dirty="0" smtClean="0">
                  <a:solidFill>
                    <a:schemeClr val="tx1"/>
                  </a:solidFill>
                </a:endParaRPr>
              </a:p>
              <a:p>
                <a:pPr marL="0" indent="0">
                  <a:lnSpc>
                    <a:spcPct val="100000"/>
                  </a:lnSpc>
                  <a:buNone/>
                </a:pPr>
                <a:r>
                  <a:rPr lang="it-IT" dirty="0" smtClean="0">
                    <a:solidFill>
                      <a:schemeClr val="tx1"/>
                    </a:solidFill>
                  </a:rPr>
                  <a:t>Group </a:t>
                </a:r>
                <a:r>
                  <a:rPr lang="en-GB" dirty="0" smtClean="0">
                    <a:solidFill>
                      <a:schemeClr val="tx1"/>
                    </a:solidFill>
                  </a:rPr>
                  <a:t>𝒢 </a:t>
                </a:r>
                <a:r>
                  <a:rPr lang="it-IT" dirty="0" err="1" smtClean="0">
                    <a:solidFill>
                      <a:schemeClr val="tx1"/>
                    </a:solidFill>
                  </a:rPr>
                  <a:t>is</a:t>
                </a:r>
                <a:r>
                  <a:rPr lang="it-IT" dirty="0" smtClean="0">
                    <a:solidFill>
                      <a:schemeClr val="tx1"/>
                    </a:solidFill>
                  </a:rPr>
                  <a:t> </a:t>
                </a:r>
                <a:r>
                  <a:rPr lang="it-IT" dirty="0" err="1">
                    <a:solidFill>
                      <a:schemeClr val="tx1"/>
                    </a:solidFill>
                  </a:rPr>
                  <a:t>cyclic</a:t>
                </a:r>
                <a:r>
                  <a:rPr lang="it-IT" dirty="0">
                    <a:solidFill>
                      <a:schemeClr val="tx1"/>
                    </a:solidFill>
                  </a:rPr>
                  <a:t> </a:t>
                </a:r>
                <a:r>
                  <a:rPr lang="it-IT" dirty="0" err="1">
                    <a:solidFill>
                      <a:schemeClr val="tx1"/>
                    </a:solidFill>
                  </a:rPr>
                  <a:t>having</a:t>
                </a:r>
                <a:r>
                  <a:rPr lang="it-IT" dirty="0">
                    <a:solidFill>
                      <a:schemeClr val="tx1"/>
                    </a:solidFill>
                  </a:rPr>
                  <a:t> prime </a:t>
                </a:r>
                <a:r>
                  <a:rPr lang="it-IT" dirty="0" err="1">
                    <a:solidFill>
                      <a:schemeClr val="tx1"/>
                    </a:solidFill>
                  </a:rPr>
                  <a:t>order</a:t>
                </a:r>
                <a:r>
                  <a:rPr lang="it-IT" dirty="0">
                    <a:solidFill>
                      <a:schemeClr val="tx1"/>
                    </a:solidFill>
                  </a:rPr>
                  <a:t> </a:t>
                </a:r>
                <a14:m>
                  <m:oMath xmlns:m="http://schemas.openxmlformats.org/officeDocument/2006/math">
                    <m:r>
                      <a:rPr lang="it-IT" b="0" i="1" dirty="0" smtClean="0">
                        <a:solidFill>
                          <a:schemeClr val="tx1"/>
                        </a:solidFill>
                        <a:latin typeface="Cambria Math" charset="0"/>
                      </a:rPr>
                      <m:t>𝑛</m:t>
                    </m:r>
                  </m:oMath>
                </a14:m>
                <a:r>
                  <a:rPr lang="it-IT" dirty="0">
                    <a:solidFill>
                      <a:schemeClr val="tx1"/>
                    </a:solidFill>
                  </a:rPr>
                  <a:t> (256-bit prime </a:t>
                </a:r>
                <a:r>
                  <a:rPr lang="it-IT" dirty="0" err="1">
                    <a:solidFill>
                      <a:schemeClr val="tx1"/>
                    </a:solidFill>
                  </a:rPr>
                  <a:t>number</a:t>
                </a:r>
                <a:r>
                  <a:rPr lang="it-IT" dirty="0" smtClean="0">
                    <a:solidFill>
                      <a:schemeClr val="tx1"/>
                    </a:solidFill>
                  </a:rPr>
                  <a:t>).</a:t>
                </a:r>
              </a:p>
              <a:p>
                <a:pPr marL="0" indent="0">
                  <a:lnSpc>
                    <a:spcPct val="100000"/>
                  </a:lnSpc>
                  <a:buNone/>
                </a:pPr>
                <a14:m>
                  <m:oMath xmlns:m="http://schemas.openxmlformats.org/officeDocument/2006/math">
                    <m:r>
                      <a:rPr lang="is-IS" sz="1600" i="1" smtClean="0">
                        <a:solidFill>
                          <a:schemeClr val="tx1"/>
                        </a:solidFill>
                        <a:latin typeface="Cambria Math" charset="0"/>
                        <a:ea typeface="Cambria Math" charset="0"/>
                        <a:cs typeface="Cambria Math" charset="0"/>
                      </a:rPr>
                      <m:t>→</m:t>
                    </m:r>
                  </m:oMath>
                </a14:m>
                <a:r>
                  <a:rPr lang="en-GB" sz="1600" dirty="0" smtClean="0">
                    <a:solidFill>
                      <a:schemeClr val="tx1"/>
                    </a:solidFill>
                  </a:rPr>
                  <a:t> </a:t>
                </a:r>
                <a:r>
                  <a:rPr lang="en-GB" sz="1600" dirty="0">
                    <a:solidFill>
                      <a:schemeClr val="tx1"/>
                    </a:solidFill>
                  </a:rPr>
                  <a:t>Addition is (obviously)  mod </a:t>
                </a:r>
                <a14:m>
                  <m:oMath xmlns:m="http://schemas.openxmlformats.org/officeDocument/2006/math">
                    <m:r>
                      <a:rPr lang="it-IT" sz="1600" b="0" i="1" dirty="0" smtClean="0">
                        <a:solidFill>
                          <a:schemeClr val="tx1"/>
                        </a:solidFill>
                        <a:latin typeface="Cambria Math" charset="0"/>
                      </a:rPr>
                      <m:t>𝑛</m:t>
                    </m:r>
                  </m:oMath>
                </a14:m>
                <a:r>
                  <a:rPr lang="en-GB" sz="1600" dirty="0" smtClean="0">
                    <a:solidFill>
                      <a:schemeClr val="tx1"/>
                    </a:solidFill>
                  </a:rPr>
                  <a:t>.</a:t>
                </a:r>
              </a:p>
              <a:p>
                <a:pPr marL="0" indent="0">
                  <a:lnSpc>
                    <a:spcPct val="100000"/>
                  </a:lnSpc>
                  <a:buNone/>
                </a:pPr>
                <a14:m>
                  <m:oMath xmlns:m="http://schemas.openxmlformats.org/officeDocument/2006/math">
                    <m:r>
                      <a:rPr lang="is-IS" sz="1600" i="1">
                        <a:solidFill>
                          <a:schemeClr val="tx1"/>
                        </a:solidFill>
                        <a:latin typeface="Cambria Math" charset="0"/>
                        <a:ea typeface="Cambria Math" charset="0"/>
                        <a:cs typeface="Cambria Math" charset="0"/>
                      </a:rPr>
                      <m:t>→</m:t>
                    </m:r>
                  </m:oMath>
                </a14:m>
                <a:r>
                  <a:rPr lang="en-GB" sz="1600" dirty="0" smtClean="0">
                    <a:solidFill>
                      <a:schemeClr val="tx1"/>
                    </a:solidFill>
                  </a:rPr>
                  <a:t> </a:t>
                </a:r>
                <a:r>
                  <a:rPr lang="en-GB" sz="1600" dirty="0">
                    <a:solidFill>
                      <a:schemeClr val="tx1"/>
                    </a:solidFill>
                  </a:rPr>
                  <a:t>Addition of large values can overflow or behave like </a:t>
                </a:r>
                <a:r>
                  <a:rPr lang="en-GB" sz="1600" dirty="0" smtClean="0">
                    <a:solidFill>
                      <a:schemeClr val="tx1"/>
                    </a:solidFill>
                  </a:rPr>
                  <a:t>negative amounts (a small negative amount is in the </a:t>
                </a:r>
                <a:r>
                  <a:rPr lang="en-GB" sz="1600" i="1" dirty="0" smtClean="0">
                    <a:solidFill>
                      <a:schemeClr val="tx1"/>
                    </a:solidFill>
                  </a:rPr>
                  <a:t>same equivalent class</a:t>
                </a:r>
                <a:r>
                  <a:rPr lang="en-GB" sz="1600" dirty="0" smtClean="0">
                    <a:solidFill>
                      <a:schemeClr val="tx1"/>
                    </a:solidFill>
                  </a:rPr>
                  <a:t>, modulo the field order, of a very large positive amount).</a:t>
                </a:r>
              </a:p>
              <a:p>
                <a:pPr marL="0" indent="0">
                  <a:lnSpc>
                    <a:spcPct val="100000"/>
                  </a:lnSpc>
                  <a:buNone/>
                </a:pPr>
                <a:endParaRPr lang="en-GB" sz="1600" dirty="0">
                  <a:solidFill>
                    <a:schemeClr val="tx1"/>
                  </a:solidFill>
                </a:endParaRPr>
              </a:p>
              <a:p>
                <a:pPr marL="0" indent="0">
                  <a:lnSpc>
                    <a:spcPct val="100000"/>
                  </a:lnSpc>
                  <a:buNone/>
                </a:pPr>
                <a:r>
                  <a:rPr lang="en-GB" sz="1600" dirty="0" smtClean="0">
                    <a:solidFill>
                      <a:srgbClr val="FF0000"/>
                    </a:solidFill>
                  </a:rPr>
                  <a:t>Example: negative-amount-like behaviour</a:t>
                </a:r>
              </a:p>
              <a:p>
                <a:pPr marL="0" indent="0">
                  <a:lnSpc>
                    <a:spcPct val="100000"/>
                  </a:lnSpc>
                  <a:buNone/>
                </a:pPr>
                <a:endParaRPr lang="en-GB" sz="1600" dirty="0">
                  <a:solidFill>
                    <a:srgbClr val="FF0000"/>
                  </a:solidFill>
                </a:endParaRPr>
              </a:p>
              <a:p>
                <a:pPr marL="0" indent="0">
                  <a:lnSpc>
                    <a:spcPct val="100000"/>
                  </a:lnSpc>
                  <a:buNone/>
                </a:pPr>
                <a:endParaRPr lang="en-GB" sz="1600" dirty="0" smtClean="0">
                  <a:solidFill>
                    <a:srgbClr val="FF0000"/>
                  </a:solidFill>
                </a:endParaRPr>
              </a:p>
              <a:p>
                <a:pPr marL="0" indent="0">
                  <a:lnSpc>
                    <a:spcPct val="100000"/>
                  </a:lnSpc>
                  <a:buNone/>
                </a:pPr>
                <a:endParaRPr lang="en-GB" sz="1600" dirty="0">
                  <a:solidFill>
                    <a:srgbClr val="FF0000"/>
                  </a:solidFill>
                </a:endParaRPr>
              </a:p>
              <a:p>
                <a:pPr marL="0" indent="0">
                  <a:lnSpc>
                    <a:spcPct val="100000"/>
                  </a:lnSpc>
                  <a:buNone/>
                </a:pPr>
                <a:endParaRPr lang="en-GB" sz="1600" dirty="0" smtClean="0">
                  <a:solidFill>
                    <a:srgbClr val="FF0000"/>
                  </a:solidFill>
                </a:endParaRPr>
              </a:p>
              <a:p>
                <a:pPr marL="0" indent="0">
                  <a:lnSpc>
                    <a:spcPct val="100000"/>
                  </a:lnSpc>
                  <a:buNone/>
                </a:pPr>
                <a:endParaRPr lang="en-GB" sz="1600" dirty="0" smtClean="0">
                  <a:solidFill>
                    <a:srgbClr val="FF0000"/>
                  </a:solidFill>
                </a:endParaRPr>
              </a:p>
              <a:p>
                <a:pPr>
                  <a:buFont typeface="Arial" charset="0"/>
                  <a:buChar char="•"/>
                </a:pPr>
                <a:r>
                  <a:rPr lang="en-GB" sz="1600" dirty="0">
                    <a:solidFill>
                      <a:schemeClr val="tx1"/>
                    </a:solidFill>
                  </a:rPr>
                  <a:t>Creation of coins from nothing, while </a:t>
                </a:r>
                <a:r>
                  <a:rPr lang="en-GB" sz="1600" dirty="0" err="1">
                    <a:solidFill>
                      <a:schemeClr val="tx1"/>
                    </a:solidFill>
                  </a:rPr>
                  <a:t>tx</a:t>
                </a:r>
                <a:r>
                  <a:rPr lang="en-GB" sz="1600" dirty="0">
                    <a:solidFill>
                      <a:schemeClr val="tx1"/>
                    </a:solidFill>
                  </a:rPr>
                  <a:t> still </a:t>
                </a:r>
                <a:r>
                  <a:rPr lang="en-GB" sz="1600" dirty="0" smtClean="0">
                    <a:solidFill>
                      <a:schemeClr val="tx1"/>
                    </a:solidFill>
                  </a:rPr>
                  <a:t>being well-balanced</a:t>
                </a:r>
                <a:r>
                  <a:rPr lang="en-GB" sz="1600" dirty="0">
                    <a:solidFill>
                      <a:schemeClr val="tx1"/>
                    </a:solidFill>
                  </a:rPr>
                  <a:t>.</a:t>
                </a:r>
              </a:p>
              <a:p>
                <a:pPr>
                  <a:buFont typeface="Arial" charset="0"/>
                  <a:buChar char="•"/>
                </a:pPr>
                <a:r>
                  <a:rPr lang="en-GB" sz="1600" dirty="0">
                    <a:solidFill>
                      <a:schemeClr val="tx1"/>
                    </a:solidFill>
                  </a:rPr>
                  <a:t>No easy detection (even if </a:t>
                </a:r>
                <a14:m>
                  <m:oMath xmlns:m="http://schemas.openxmlformats.org/officeDocument/2006/math">
                    <m:r>
                      <a:rPr lang="en-GB" sz="1600" i="1" dirty="0" smtClean="0">
                        <a:solidFill>
                          <a:schemeClr val="tx1"/>
                        </a:solidFill>
                        <a:latin typeface="Cambria Math" charset="0"/>
                      </a:rPr>
                      <m:t>𝑣</m:t>
                    </m:r>
                  </m:oMath>
                </a14:m>
                <a:r>
                  <a:rPr lang="en-GB" sz="1600" dirty="0">
                    <a:solidFill>
                      <a:schemeClr val="tx1"/>
                    </a:solidFill>
                  </a:rPr>
                  <a:t> is negative, </a:t>
                </a:r>
                <a14:m>
                  <m:oMath xmlns:m="http://schemas.openxmlformats.org/officeDocument/2006/math">
                    <m:r>
                      <a:rPr lang="en-GB" sz="1600" i="1" dirty="0" smtClean="0">
                        <a:solidFill>
                          <a:schemeClr val="tx1"/>
                        </a:solidFill>
                        <a:latin typeface="Cambria Math" charset="0"/>
                      </a:rPr>
                      <m:t>𝑣𝐻</m:t>
                    </m:r>
                  </m:oMath>
                </a14:m>
                <a:r>
                  <a:rPr lang="en-GB" sz="1600" dirty="0">
                    <a:solidFill>
                      <a:schemeClr val="tx1"/>
                    </a:solidFill>
                  </a:rPr>
                  <a:t> is an usual </a:t>
                </a:r>
                <a:r>
                  <a:rPr lang="en-GB" sz="1600" dirty="0" smtClean="0">
                    <a:solidFill>
                      <a:schemeClr val="tx1"/>
                    </a:solidFill>
                  </a:rPr>
                  <a:t>EC</a:t>
                </a:r>
                <a:r>
                  <a:rPr lang="en-GB" sz="1600" dirty="0">
                    <a:solidFill>
                      <a:schemeClr val="tx1"/>
                    </a:solidFill>
                  </a:rPr>
                  <a:t> </a:t>
                </a:r>
                <a:r>
                  <a:rPr lang="en-GB" sz="1600" dirty="0" smtClean="0">
                    <a:solidFill>
                      <a:schemeClr val="tx1"/>
                    </a:solidFill>
                  </a:rPr>
                  <a:t>point</a:t>
                </a:r>
                <a:r>
                  <a:rPr lang="en-GB" sz="1600" dirty="0">
                    <a:solidFill>
                      <a:schemeClr val="tx1"/>
                    </a:solidFill>
                  </a:rPr>
                  <a:t>). </a:t>
                </a:r>
                <a:br>
                  <a:rPr lang="en-GB" sz="1600" dirty="0">
                    <a:solidFill>
                      <a:schemeClr val="tx1"/>
                    </a:solidFill>
                  </a:rPr>
                </a:br>
                <a:endParaRPr lang="en-GB" sz="1600"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469384"/>
                <a:ext cx="8520600" cy="4297150"/>
              </a:xfrm>
              <a:blipFill rotWithShape="0">
                <a:blip r:embed="rId3"/>
                <a:stretch>
                  <a:fillRect l="-572" b="-5674"/>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32</a:t>
            </a:fld>
            <a:endParaRPr lang="nb-NO"/>
          </a:p>
        </p:txBody>
      </p:sp>
      <mc:AlternateContent xmlns:mc="http://schemas.openxmlformats.org/markup-compatibility/2006">
        <mc:Choice xmlns:a14="http://schemas.microsoft.com/office/drawing/2010/main" Requires="a14">
          <p:graphicFrame>
            <p:nvGraphicFramePr>
              <p:cNvPr id="5" name="Tabella 4"/>
              <p:cNvGraphicFramePr>
                <a:graphicFrameLocks noGrp="1"/>
              </p:cNvGraphicFramePr>
              <p:nvPr>
                <p:extLst>
                  <p:ext uri="{D42A27DB-BD31-4B8C-83A1-F6EECF244321}">
                    <p14:modId xmlns:p14="http://schemas.microsoft.com/office/powerpoint/2010/main" val="304695680"/>
                  </p:ext>
                </p:extLst>
              </p:nvPr>
            </p:nvGraphicFramePr>
            <p:xfrm>
              <a:off x="1524000" y="3165894"/>
              <a:ext cx="6096000" cy="1112520"/>
            </p:xfrm>
            <a:graphic>
              <a:graphicData uri="http://schemas.openxmlformats.org/drawingml/2006/table">
                <a:tbl>
                  <a:tblPr firstRow="1" bandRow="1">
                    <a:tableStyleId>{7DF18680-E054-41AD-8BC1-D1AEF772440D}</a:tableStyleId>
                  </a:tblPr>
                  <a:tblGrid>
                    <a:gridCol w="3048000"/>
                    <a:gridCol w="3048000"/>
                  </a:tblGrid>
                  <a:tr h="370840">
                    <a:tc>
                      <a:txBody>
                        <a:bodyPr/>
                        <a:lstStyle/>
                        <a:p>
                          <a:pPr algn="ctr"/>
                          <a:r>
                            <a:rPr lang="en-GB" dirty="0" smtClean="0"/>
                            <a:t>Inputs</a:t>
                          </a:r>
                          <a:endParaRPr lang="en-GB" dirty="0"/>
                        </a:p>
                      </a:txBody>
                      <a:tcPr/>
                    </a:tc>
                    <a:tc>
                      <a:txBody>
                        <a:bodyPr/>
                        <a:lstStyle/>
                        <a:p>
                          <a:pPr algn="ctr"/>
                          <a:r>
                            <a:rPr lang="en-GB" dirty="0" smtClean="0"/>
                            <a:t>Outputs</a:t>
                          </a:r>
                          <a:endParaRPr lang="en-GB" dirty="0"/>
                        </a:p>
                      </a:txBody>
                      <a:tcPr/>
                    </a:tc>
                  </a:tr>
                  <a:tr h="370840">
                    <a:tc rowSpan="2">
                      <a:txBody>
                        <a:bodyPr/>
                        <a:lstStyle/>
                        <a:p>
                          <a:pPr algn="ctr"/>
                          <a:endParaRPr lang="it-IT" b="0" i="1" dirty="0" smtClean="0">
                            <a:latin typeface="Cambria Math" charset="0"/>
                          </a:endParaRPr>
                        </a:p>
                        <a:p>
                          <a:pPr algn="ct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(2,</m:t>
                                </m:r>
                                <m:r>
                                  <a:rPr lang="it-IT" b="0" i="1" smtClean="0">
                                    <a:latin typeface="Cambria Math" charset="0"/>
                                  </a:rPr>
                                  <m:t>𝑟𝐴</m:t>
                                </m:r>
                                <m:r>
                                  <a:rPr lang="it-IT" b="0" i="1" smtClean="0">
                                    <a:latin typeface="Cambria Math"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(5,</m:t>
                                </m:r>
                                <m:r>
                                  <a:rPr lang="it-IT" b="0" i="1" smtClean="0">
                                    <a:latin typeface="Cambria Math" charset="0"/>
                                  </a:rPr>
                                  <m:t>𝑟𝐵</m:t>
                                </m:r>
                                <m:r>
                                  <a:rPr lang="it-IT" b="0" i="1" smtClean="0">
                                    <a:latin typeface="Cambria Math" charset="0"/>
                                  </a:rPr>
                                  <m:t>)</m:t>
                                </m:r>
                              </m:oMath>
                            </m:oMathPara>
                          </a14:m>
                          <a:endParaRPr lang="en-GB" dirty="0"/>
                        </a:p>
                      </a:txBody>
                      <a:tcPr/>
                    </a:tc>
                  </a:tr>
                  <a:tr h="370840">
                    <a:tc vMerge="1">
                      <a:txBody>
                        <a:bodyPr/>
                        <a:lstStyle/>
                        <a:p>
                          <a:pPr algn="ctr"/>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(−3,</m:t>
                                </m:r>
                                <m:r>
                                  <a:rPr lang="it-IT" b="0" i="1" smtClean="0">
                                    <a:latin typeface="Cambria Math" charset="0"/>
                                  </a:rPr>
                                  <m:t>𝑟𝐶</m:t>
                                </m:r>
                                <m:r>
                                  <a:rPr lang="it-IT" b="0" i="1" smtClean="0">
                                    <a:latin typeface="Cambria Math" charset="0"/>
                                  </a:rPr>
                                  <m:t>)</m:t>
                                </m:r>
                              </m:oMath>
                            </m:oMathPara>
                          </a14:m>
                          <a:endParaRPr lang="en-GB" dirty="0"/>
                        </a:p>
                      </a:txBody>
                      <a:tcPr/>
                    </a:tc>
                  </a:tr>
                </a:tbl>
              </a:graphicData>
            </a:graphic>
          </p:graphicFrame>
        </mc:Choice>
        <mc:Fallback>
          <p:graphicFrame>
            <p:nvGraphicFramePr>
              <p:cNvPr id="5" name="Tabella 4"/>
              <p:cNvGraphicFramePr>
                <a:graphicFrameLocks noGrp="1"/>
              </p:cNvGraphicFramePr>
              <p:nvPr>
                <p:extLst>
                  <p:ext uri="{D42A27DB-BD31-4B8C-83A1-F6EECF244321}">
                    <p14:modId xmlns:p14="http://schemas.microsoft.com/office/powerpoint/2010/main" val="304695680"/>
                  </p:ext>
                </p:extLst>
              </p:nvPr>
            </p:nvGraphicFramePr>
            <p:xfrm>
              <a:off x="1524000" y="3165894"/>
              <a:ext cx="6096000" cy="1112520"/>
            </p:xfrm>
            <a:graphic>
              <a:graphicData uri="http://schemas.openxmlformats.org/drawingml/2006/table">
                <a:tbl>
                  <a:tblPr firstRow="1" bandRow="1">
                    <a:tableStyleId>{7DF18680-E054-41AD-8BC1-D1AEF772440D}</a:tableStyleId>
                  </a:tblPr>
                  <a:tblGrid>
                    <a:gridCol w="3048000"/>
                    <a:gridCol w="3048000"/>
                  </a:tblGrid>
                  <a:tr h="370840">
                    <a:tc>
                      <a:txBody>
                        <a:bodyPr/>
                        <a:lstStyle/>
                        <a:p>
                          <a:pPr algn="ctr"/>
                          <a:r>
                            <a:rPr lang="en-GB" dirty="0" smtClean="0"/>
                            <a:t>Inputs</a:t>
                          </a:r>
                          <a:endParaRPr lang="en-GB" dirty="0"/>
                        </a:p>
                      </a:txBody>
                      <a:tcPr/>
                    </a:tc>
                    <a:tc>
                      <a:txBody>
                        <a:bodyPr/>
                        <a:lstStyle/>
                        <a:p>
                          <a:pPr algn="ctr"/>
                          <a:r>
                            <a:rPr lang="en-GB" dirty="0" smtClean="0"/>
                            <a:t>Outputs</a:t>
                          </a:r>
                          <a:endParaRPr lang="en-GB" dirty="0"/>
                        </a:p>
                      </a:txBody>
                      <a:tcPr/>
                    </a:tc>
                  </a:tr>
                  <a:tr h="370840">
                    <a:tc rowSpan="2">
                      <a:txBody>
                        <a:bodyPr/>
                        <a:lstStyle/>
                        <a:p>
                          <a:endParaRPr lang="it-IT"/>
                        </a:p>
                      </a:txBody>
                      <a:tcPr>
                        <a:blipFill rotWithShape="0">
                          <a:blip r:embed="rId4"/>
                          <a:stretch>
                            <a:fillRect l="-400" t="-50820" r="-101000" b="-1639"/>
                          </a:stretch>
                        </a:blipFill>
                      </a:tcPr>
                    </a:tc>
                    <a:tc>
                      <a:txBody>
                        <a:bodyPr/>
                        <a:lstStyle/>
                        <a:p>
                          <a:endParaRPr lang="it-IT"/>
                        </a:p>
                      </a:txBody>
                      <a:tcPr>
                        <a:blipFill rotWithShape="0">
                          <a:blip r:embed="rId4"/>
                          <a:stretch>
                            <a:fillRect l="-100400" t="-101639" r="-1000" b="-103279"/>
                          </a:stretch>
                        </a:blipFill>
                      </a:tcPr>
                    </a:tc>
                  </a:tr>
                  <a:tr h="370840">
                    <a:tc vMerge="1">
                      <a:txBody>
                        <a:bodyPr/>
                        <a:lstStyle/>
                        <a:p>
                          <a:pPr algn="ctr"/>
                          <a:endParaRPr lang="en-GB" dirty="0"/>
                        </a:p>
                      </a:txBody>
                      <a:tcPr/>
                    </a:tc>
                    <a:tc>
                      <a:txBody>
                        <a:bodyPr/>
                        <a:lstStyle/>
                        <a:p>
                          <a:endParaRPr lang="it-IT"/>
                        </a:p>
                      </a:txBody>
                      <a:tcPr>
                        <a:blipFill rotWithShape="0">
                          <a:blip r:embed="rId4"/>
                          <a:stretch>
                            <a:fillRect l="-100400" t="-201639" r="-1000" b="-3279"/>
                          </a:stretch>
                        </a:blipFill>
                      </a:tcPr>
                    </a:tc>
                  </a:tr>
                </a:tbl>
              </a:graphicData>
            </a:graphic>
          </p:graphicFrame>
        </mc:Fallback>
      </mc:AlternateContent>
    </p:spTree>
    <p:extLst>
      <p:ext uri="{BB962C8B-B14F-4D97-AF65-F5344CB8AC3E}">
        <p14:creationId xmlns:p14="http://schemas.microsoft.com/office/powerpoint/2010/main" val="1771384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21325" y="327259"/>
                <a:ext cx="8520600" cy="4335957"/>
              </a:xfrm>
            </p:spPr>
            <p:txBody>
              <a:bodyPr/>
              <a:lstStyle/>
              <a:p>
                <a:pPr marL="0" indent="0">
                  <a:lnSpc>
                    <a:spcPct val="100000"/>
                  </a:lnSpc>
                  <a:buClrTx/>
                  <a:buSzTx/>
                  <a:buNone/>
                </a:pPr>
                <a:r>
                  <a:rPr lang="en-GB" dirty="0">
                    <a:solidFill>
                      <a:srgbClr val="FF0000"/>
                    </a:solidFill>
                  </a:rPr>
                  <a:t>Example: </a:t>
                </a:r>
                <a:r>
                  <a:rPr lang="en-GB" dirty="0" smtClean="0">
                    <a:solidFill>
                      <a:srgbClr val="FF0000"/>
                    </a:solidFill>
                  </a:rPr>
                  <a:t>overflow</a:t>
                </a:r>
              </a:p>
              <a:p>
                <a:pPr marL="0" indent="0">
                  <a:lnSpc>
                    <a:spcPct val="100000"/>
                  </a:lnSpc>
                  <a:buClrTx/>
                  <a:buSzTx/>
                  <a:buNone/>
                </a:pPr>
                <a:r>
                  <a:rPr lang="en-GB" dirty="0" smtClean="0">
                    <a:solidFill>
                      <a:schemeClr val="tx1"/>
                    </a:solidFill>
                  </a:rPr>
                  <a:t>Let’s </a:t>
                </a:r>
                <a:r>
                  <a:rPr lang="en-GB" dirty="0">
                    <a:solidFill>
                      <a:schemeClr val="tx1"/>
                    </a:solidFill>
                  </a:rPr>
                  <a:t>consider </a:t>
                </a:r>
                <a14:m>
                  <m:oMath xmlns:m="http://schemas.openxmlformats.org/officeDocument/2006/math">
                    <m:r>
                      <a:rPr lang="en-GB" i="1" dirty="0" smtClean="0">
                        <a:solidFill>
                          <a:schemeClr val="tx1"/>
                        </a:solidFill>
                        <a:latin typeface="Cambria Math" charset="0"/>
                      </a:rPr>
                      <m:t>𝑝</m:t>
                    </m:r>
                    <m:r>
                      <a:rPr lang="en-GB" i="1" dirty="0" smtClean="0">
                        <a:solidFill>
                          <a:schemeClr val="tx1"/>
                        </a:solidFill>
                        <a:latin typeface="Cambria Math" charset="0"/>
                      </a:rPr>
                      <m:t> = 11</m:t>
                    </m:r>
                  </m:oMath>
                </a14:m>
                <a:r>
                  <a:rPr lang="en-GB" dirty="0">
                    <a:solidFill>
                      <a:schemeClr val="tx1"/>
                    </a:solidFill>
                  </a:rPr>
                  <a:t>. Here’s another way to construct </a:t>
                </a:r>
                <a:r>
                  <a:rPr lang="en-GB" i="1" dirty="0">
                    <a:solidFill>
                      <a:schemeClr val="tx1"/>
                    </a:solidFill>
                  </a:rPr>
                  <a:t>illegal</a:t>
                </a:r>
                <a:r>
                  <a:rPr lang="en-GB" dirty="0">
                    <a:solidFill>
                      <a:schemeClr val="tx1"/>
                    </a:solidFill>
                  </a:rPr>
                  <a:t>, </a:t>
                </a:r>
                <a:r>
                  <a:rPr lang="en-GB" dirty="0" smtClean="0">
                    <a:solidFill>
                      <a:schemeClr val="tx1"/>
                    </a:solidFill>
                  </a:rPr>
                  <a:t>but </a:t>
                </a:r>
                <a:r>
                  <a:rPr lang="en-GB" i="1" dirty="0" smtClean="0">
                    <a:solidFill>
                      <a:schemeClr val="tx1"/>
                    </a:solidFill>
                  </a:rPr>
                  <a:t>undetectable</a:t>
                </a:r>
                <a:r>
                  <a:rPr lang="en-GB" dirty="0" smtClean="0">
                    <a:solidFill>
                      <a:schemeClr val="tx1"/>
                    </a:solidFill>
                  </a:rPr>
                  <a:t> </a:t>
                </a:r>
                <a:r>
                  <a:rPr lang="en-GB" dirty="0">
                    <a:solidFill>
                      <a:schemeClr val="tx1"/>
                    </a:solidFill>
                  </a:rPr>
                  <a:t>free coins.</a:t>
                </a:r>
              </a:p>
              <a:p>
                <a:pPr marL="0" indent="0">
                  <a:lnSpc>
                    <a:spcPct val="100000"/>
                  </a:lnSpc>
                  <a:buClrTx/>
                  <a:buSzTx/>
                  <a:buNone/>
                </a:pPr>
                <a:endParaRPr lang="en-GB" dirty="0">
                  <a:solidFill>
                    <a:srgbClr val="FF0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285750" indent="-285750">
                  <a:lnSpc>
                    <a:spcPct val="100000"/>
                  </a:lnSpc>
                  <a:buClrTx/>
                  <a:buSzTx/>
                  <a:buFont typeface="Arial" charset="0"/>
                  <a:buChar char="•"/>
                </a:pPr>
                <a:r>
                  <a:rPr lang="en-GB" dirty="0">
                    <a:solidFill>
                      <a:schemeClr val="tx1"/>
                    </a:solidFill>
                  </a:rPr>
                  <a:t>Match of input and output commitments yields 0</a:t>
                </a:r>
                <a:r>
                  <a:rPr lang="en-GB" dirty="0" smtClean="0">
                    <a:solidFill>
                      <a:schemeClr val="tx1"/>
                    </a:solidFill>
                  </a:rPr>
                  <a:t>.</a:t>
                </a:r>
              </a:p>
              <a:p>
                <a:pPr marL="285750" indent="-285750">
                  <a:lnSpc>
                    <a:spcPct val="100000"/>
                  </a:lnSpc>
                  <a:buClrTx/>
                  <a:buSzTx/>
                  <a:buFont typeface="Arial" charset="0"/>
                  <a:buChar char="•"/>
                </a:pPr>
                <a:r>
                  <a:rPr lang="en-GB" dirty="0">
                    <a:solidFill>
                      <a:schemeClr val="tx1"/>
                    </a:solidFill>
                  </a:rPr>
                  <a:t>Meanwhile the attacker has created lots of free coin (11 of </a:t>
                </a:r>
                <a:r>
                  <a:rPr lang="en-GB" dirty="0" smtClean="0">
                    <a:solidFill>
                      <a:schemeClr val="tx1"/>
                    </a:solidFill>
                  </a:rPr>
                  <a:t>the </a:t>
                </a:r>
                <a:r>
                  <a:rPr lang="en-GB" dirty="0">
                    <a:solidFill>
                      <a:schemeClr val="tx1"/>
                    </a:solidFill>
                  </a:rPr>
                  <a:t>13 coins are illegal</a:t>
                </a:r>
                <a:r>
                  <a:rPr lang="en-GB" dirty="0" smtClean="0">
                    <a:solidFill>
                      <a:schemeClr val="tx1"/>
                    </a:solidFill>
                  </a:rPr>
                  <a:t>).</a:t>
                </a:r>
              </a:p>
              <a:p>
                <a:pPr marL="285750" indent="-285750">
                  <a:lnSpc>
                    <a:spcPct val="100000"/>
                  </a:lnSpc>
                  <a:buClrTx/>
                  <a:buSzTx/>
                  <a:buFont typeface="Arial" charset="0"/>
                  <a:buChar char="•"/>
                </a:pPr>
                <a:r>
                  <a:rPr lang="en-GB" dirty="0">
                    <a:solidFill>
                      <a:schemeClr val="tx1"/>
                    </a:solidFill>
                  </a:rPr>
                  <a:t>The network would never know and the attacker could </a:t>
                </a:r>
                <a:r>
                  <a:rPr lang="en-GB" dirty="0" smtClean="0">
                    <a:solidFill>
                      <a:schemeClr val="tx1"/>
                    </a:solidFill>
                  </a:rPr>
                  <a:t>spend these </a:t>
                </a:r>
                <a:r>
                  <a:rPr lang="en-GB" dirty="0">
                    <a:solidFill>
                      <a:schemeClr val="tx1"/>
                    </a:solidFill>
                  </a:rPr>
                  <a:t>outputs in new </a:t>
                </a:r>
                <a:r>
                  <a:rPr lang="en-GB" dirty="0" smtClean="0">
                    <a:solidFill>
                      <a:schemeClr val="tx1"/>
                    </a:solidFill>
                  </a:rPr>
                  <a:t>transactions.</a:t>
                </a: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21325" y="327259"/>
                <a:ext cx="8520600" cy="4335957"/>
              </a:xfrm>
              <a:blipFill rotWithShape="0">
                <a:blip r:embed="rId2"/>
                <a:stretch>
                  <a:fillRect l="-644" t="-844"/>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33</a:t>
            </a:fld>
            <a:endParaRPr lang="nb-NO"/>
          </a:p>
        </p:txBody>
      </p:sp>
      <mc:AlternateContent xmlns:mc="http://schemas.openxmlformats.org/markup-compatibility/2006">
        <mc:Choice xmlns:a14="http://schemas.microsoft.com/office/drawing/2010/main" Requires="a14">
          <p:graphicFrame>
            <p:nvGraphicFramePr>
              <p:cNvPr id="5" name="Tabella 4"/>
              <p:cNvGraphicFramePr>
                <a:graphicFrameLocks noGrp="1"/>
              </p:cNvGraphicFramePr>
              <p:nvPr>
                <p:extLst>
                  <p:ext uri="{D42A27DB-BD31-4B8C-83A1-F6EECF244321}">
                    <p14:modId xmlns:p14="http://schemas.microsoft.com/office/powerpoint/2010/main" val="1779201129"/>
                  </p:ext>
                </p:extLst>
              </p:nvPr>
            </p:nvGraphicFramePr>
            <p:xfrm>
              <a:off x="1533625" y="1309772"/>
              <a:ext cx="6096000" cy="1112520"/>
            </p:xfrm>
            <a:graphic>
              <a:graphicData uri="http://schemas.openxmlformats.org/drawingml/2006/table">
                <a:tbl>
                  <a:tblPr firstRow="1" bandRow="1">
                    <a:tableStyleId>{7DF18680-E054-41AD-8BC1-D1AEF772440D}</a:tableStyleId>
                  </a:tblPr>
                  <a:tblGrid>
                    <a:gridCol w="3048000"/>
                    <a:gridCol w="3048000"/>
                  </a:tblGrid>
                  <a:tr h="370840">
                    <a:tc>
                      <a:txBody>
                        <a:bodyPr/>
                        <a:lstStyle/>
                        <a:p>
                          <a:pPr algn="ctr"/>
                          <a:r>
                            <a:rPr lang="en-GB" dirty="0" smtClean="0"/>
                            <a:t>Inputs</a:t>
                          </a:r>
                          <a:endParaRPr lang="en-GB" dirty="0"/>
                        </a:p>
                      </a:txBody>
                      <a:tcPr/>
                    </a:tc>
                    <a:tc>
                      <a:txBody>
                        <a:bodyPr/>
                        <a:lstStyle/>
                        <a:p>
                          <a:pPr algn="ctr"/>
                          <a:r>
                            <a:rPr lang="en-GB" dirty="0" smtClean="0"/>
                            <a:t>Outputs</a:t>
                          </a:r>
                          <a:endParaRPr lang="en-GB" dirty="0"/>
                        </a:p>
                      </a:txBody>
                      <a:tcPr/>
                    </a:tc>
                  </a:tr>
                  <a:tr h="37084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(1,</m:t>
                                </m:r>
                                <m:r>
                                  <a:rPr lang="it-IT" b="0" i="1" smtClean="0">
                                    <a:latin typeface="Cambria Math" charset="0"/>
                                  </a:rPr>
                                  <m:t>𝑟𝐴</m:t>
                                </m:r>
                                <m:r>
                                  <a:rPr lang="it-IT" b="0" i="1" smtClean="0">
                                    <a:latin typeface="Cambria Math" charset="0"/>
                                  </a:rPr>
                                  <m:t>)</m:t>
                                </m:r>
                              </m:oMath>
                            </m:oMathPara>
                          </a14:m>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(9,</m:t>
                                </m:r>
                                <m:r>
                                  <a:rPr lang="it-IT" b="0" i="1" smtClean="0">
                                    <a:latin typeface="Cambria Math" charset="0"/>
                                  </a:rPr>
                                  <m:t>𝑟𝐶</m:t>
                                </m:r>
                                <m:r>
                                  <a:rPr lang="it-IT" b="0" i="1" smtClean="0">
                                    <a:latin typeface="Cambria Math" charset="0"/>
                                  </a:rPr>
                                  <m:t>)</m:t>
                                </m:r>
                              </m:oMath>
                            </m:oMathPara>
                          </a14:m>
                          <a:endParaRPr lang="en-GB" dirty="0"/>
                        </a:p>
                      </a:txBody>
                      <a:tcPr/>
                    </a:tc>
                  </a:tr>
                  <a:tr h="37084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(1,</m:t>
                                </m:r>
                                <m:r>
                                  <a:rPr lang="it-IT" b="0" i="1" smtClean="0">
                                    <a:latin typeface="Cambria Math" charset="0"/>
                                  </a:rPr>
                                  <m:t>𝑟𝐵</m:t>
                                </m:r>
                                <m:r>
                                  <a:rPr lang="it-IT" b="0" i="1" smtClean="0">
                                    <a:latin typeface="Cambria Math" charset="0"/>
                                  </a:rPr>
                                  <m:t>)</m:t>
                                </m:r>
                              </m:oMath>
                            </m:oMathPara>
                          </a14:m>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b="0" i="1" smtClean="0">
                                    <a:latin typeface="Cambria Math" charset="0"/>
                                  </a:rPr>
                                  <m:t>𝐶</m:t>
                                </m:r>
                                <m:r>
                                  <a:rPr lang="it-IT" b="0" i="1" smtClean="0">
                                    <a:latin typeface="Cambria Math" charset="0"/>
                                  </a:rPr>
                                  <m:t>(4,</m:t>
                                </m:r>
                                <m:r>
                                  <a:rPr lang="it-IT" b="0" i="1" smtClean="0">
                                    <a:latin typeface="Cambria Math" charset="0"/>
                                  </a:rPr>
                                  <m:t>𝑟𝐷</m:t>
                                </m:r>
                                <m:r>
                                  <a:rPr lang="it-IT" b="0" i="1" smtClean="0">
                                    <a:latin typeface="Cambria Math" charset="0"/>
                                  </a:rPr>
                                  <m:t>)</m:t>
                                </m:r>
                              </m:oMath>
                            </m:oMathPara>
                          </a14:m>
                          <a:endParaRPr lang="en-GB" dirty="0"/>
                        </a:p>
                      </a:txBody>
                      <a:tcPr/>
                    </a:tc>
                  </a:tr>
                </a:tbl>
              </a:graphicData>
            </a:graphic>
          </p:graphicFrame>
        </mc:Choice>
        <mc:Fallback>
          <p:graphicFrame>
            <p:nvGraphicFramePr>
              <p:cNvPr id="5" name="Tabella 4"/>
              <p:cNvGraphicFramePr>
                <a:graphicFrameLocks noGrp="1"/>
              </p:cNvGraphicFramePr>
              <p:nvPr>
                <p:extLst>
                  <p:ext uri="{D42A27DB-BD31-4B8C-83A1-F6EECF244321}">
                    <p14:modId xmlns:p14="http://schemas.microsoft.com/office/powerpoint/2010/main" val="1779201129"/>
                  </p:ext>
                </p:extLst>
              </p:nvPr>
            </p:nvGraphicFramePr>
            <p:xfrm>
              <a:off x="1533625" y="1309772"/>
              <a:ext cx="6096000" cy="1112520"/>
            </p:xfrm>
            <a:graphic>
              <a:graphicData uri="http://schemas.openxmlformats.org/drawingml/2006/table">
                <a:tbl>
                  <a:tblPr firstRow="1" bandRow="1">
                    <a:tableStyleId>{7DF18680-E054-41AD-8BC1-D1AEF772440D}</a:tableStyleId>
                  </a:tblPr>
                  <a:tblGrid>
                    <a:gridCol w="3048000"/>
                    <a:gridCol w="3048000"/>
                  </a:tblGrid>
                  <a:tr h="370840">
                    <a:tc>
                      <a:txBody>
                        <a:bodyPr/>
                        <a:lstStyle/>
                        <a:p>
                          <a:pPr algn="ctr"/>
                          <a:r>
                            <a:rPr lang="en-GB" dirty="0" smtClean="0"/>
                            <a:t>Inputs</a:t>
                          </a:r>
                          <a:endParaRPr lang="en-GB" dirty="0"/>
                        </a:p>
                      </a:txBody>
                      <a:tcPr/>
                    </a:tc>
                    <a:tc>
                      <a:txBody>
                        <a:bodyPr/>
                        <a:lstStyle/>
                        <a:p>
                          <a:pPr algn="ctr"/>
                          <a:r>
                            <a:rPr lang="en-GB" dirty="0" smtClean="0"/>
                            <a:t>Outputs</a:t>
                          </a:r>
                          <a:endParaRPr lang="en-GB" dirty="0"/>
                        </a:p>
                      </a:txBody>
                      <a:tcPr/>
                    </a:tc>
                  </a:tr>
                  <a:tr h="370840">
                    <a:tc>
                      <a:txBody>
                        <a:bodyPr/>
                        <a:lstStyle/>
                        <a:p>
                          <a:endParaRPr lang="it-IT"/>
                        </a:p>
                      </a:txBody>
                      <a:tcPr>
                        <a:blipFill rotWithShape="0">
                          <a:blip r:embed="rId3"/>
                          <a:stretch>
                            <a:fillRect l="-200" t="-100000" r="-100599" b="-101613"/>
                          </a:stretch>
                        </a:blipFill>
                      </a:tcPr>
                    </a:tc>
                    <a:tc>
                      <a:txBody>
                        <a:bodyPr/>
                        <a:lstStyle/>
                        <a:p>
                          <a:endParaRPr lang="it-IT"/>
                        </a:p>
                      </a:txBody>
                      <a:tcPr>
                        <a:blipFill rotWithShape="0">
                          <a:blip r:embed="rId3"/>
                          <a:stretch>
                            <a:fillRect l="-100400" t="-100000" r="-800" b="-101613"/>
                          </a:stretch>
                        </a:blipFill>
                      </a:tcPr>
                    </a:tc>
                  </a:tr>
                  <a:tr h="370840">
                    <a:tc>
                      <a:txBody>
                        <a:bodyPr/>
                        <a:lstStyle/>
                        <a:p>
                          <a:endParaRPr lang="it-IT"/>
                        </a:p>
                      </a:txBody>
                      <a:tcPr>
                        <a:blipFill rotWithShape="0">
                          <a:blip r:embed="rId3"/>
                          <a:stretch>
                            <a:fillRect l="-200" t="-203279" r="-100599" b="-3279"/>
                          </a:stretch>
                        </a:blipFill>
                      </a:tcPr>
                    </a:tc>
                    <a:tc>
                      <a:txBody>
                        <a:bodyPr/>
                        <a:lstStyle/>
                        <a:p>
                          <a:endParaRPr lang="it-IT"/>
                        </a:p>
                      </a:txBody>
                      <a:tcPr>
                        <a:blipFill rotWithShape="0">
                          <a:blip r:embed="rId3"/>
                          <a:stretch>
                            <a:fillRect l="-100400" t="-203279" r="-800" b="-3279"/>
                          </a:stretch>
                        </a:blipFill>
                      </a:tcPr>
                    </a:tc>
                  </a:tr>
                </a:tbl>
              </a:graphicData>
            </a:graphic>
          </p:graphicFrame>
        </mc:Fallback>
      </mc:AlternateContent>
    </p:spTree>
    <p:extLst>
      <p:ext uri="{BB962C8B-B14F-4D97-AF65-F5344CB8AC3E}">
        <p14:creationId xmlns:p14="http://schemas.microsoft.com/office/powerpoint/2010/main" val="1942673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21325" y="363784"/>
                <a:ext cx="8520600" cy="4468097"/>
              </a:xfrm>
            </p:spPr>
            <p:txBody>
              <a:bodyPr/>
              <a:lstStyle/>
              <a:p>
                <a:pPr marL="284400" indent="-284400">
                  <a:lnSpc>
                    <a:spcPct val="100000"/>
                  </a:lnSpc>
                  <a:buFont typeface="Arial" charset="0"/>
                  <a:buChar char="•"/>
                </a:pPr>
                <a:r>
                  <a:rPr lang="en-GB" dirty="0" smtClean="0">
                    <a:solidFill>
                      <a:schemeClr val="tx1"/>
                    </a:solidFill>
                  </a:rPr>
                  <a:t>Range proofs are a </a:t>
                </a:r>
                <a:r>
                  <a:rPr lang="en-GB" dirty="0">
                    <a:solidFill>
                      <a:schemeClr val="tx1"/>
                    </a:solidFill>
                  </a:rPr>
                  <a:t>c</a:t>
                </a:r>
                <a:r>
                  <a:rPr lang="en-GB" dirty="0" smtClean="0">
                    <a:solidFill>
                      <a:schemeClr val="tx1"/>
                    </a:solidFill>
                  </a:rPr>
                  <a:t>ryptographic </a:t>
                </a:r>
                <a:r>
                  <a:rPr lang="en-GB" dirty="0">
                    <a:solidFill>
                      <a:schemeClr val="tx1"/>
                    </a:solidFill>
                  </a:rPr>
                  <a:t>tool proving that each committed output </a:t>
                </a:r>
                <a:r>
                  <a:rPr lang="en-GB" dirty="0" smtClean="0">
                    <a:solidFill>
                      <a:schemeClr val="tx1"/>
                    </a:solidFill>
                  </a:rPr>
                  <a:t>is within </a:t>
                </a:r>
                <a:r>
                  <a:rPr lang="en-GB" dirty="0">
                    <a:solidFill>
                      <a:schemeClr val="tx1"/>
                    </a:solidFill>
                  </a:rPr>
                  <a:t>a </a:t>
                </a:r>
                <a:r>
                  <a:rPr lang="en-GB" dirty="0" smtClean="0">
                    <a:solidFill>
                      <a:schemeClr val="tx1"/>
                    </a:solidFill>
                  </a:rPr>
                  <a:t>certain range </a:t>
                </a:r>
                <a:r>
                  <a:rPr lang="en-GB" dirty="0">
                    <a:solidFill>
                      <a:schemeClr val="tx1"/>
                    </a:solidFill>
                  </a:rPr>
                  <a:t>which ensures that </a:t>
                </a:r>
                <a:r>
                  <a:rPr lang="en-GB" i="1" dirty="0">
                    <a:solidFill>
                      <a:schemeClr val="tx1"/>
                    </a:solidFill>
                  </a:rPr>
                  <a:t>no overflow</a:t>
                </a:r>
                <a:r>
                  <a:rPr lang="en-GB" dirty="0">
                    <a:solidFill>
                      <a:schemeClr val="tx1"/>
                    </a:solidFill>
                  </a:rPr>
                  <a:t> </a:t>
                </a:r>
                <a:r>
                  <a:rPr lang="en-GB" dirty="0" smtClean="0">
                    <a:solidFill>
                      <a:schemeClr val="tx1"/>
                    </a:solidFill>
                  </a:rPr>
                  <a:t>is possible </a:t>
                </a:r>
                <a:r>
                  <a:rPr lang="en-GB" dirty="0">
                    <a:solidFill>
                      <a:schemeClr val="tx1"/>
                    </a:solidFill>
                  </a:rPr>
                  <a:t>and </a:t>
                </a:r>
                <a:r>
                  <a:rPr lang="en-GB" i="1" dirty="0">
                    <a:solidFill>
                      <a:schemeClr val="tx1"/>
                    </a:solidFill>
                  </a:rPr>
                  <a:t>amounts are non-negative</a:t>
                </a:r>
                <a:r>
                  <a:rPr lang="en-GB" dirty="0">
                    <a:solidFill>
                      <a:schemeClr val="tx1"/>
                    </a:solidFill>
                  </a:rPr>
                  <a:t> ( e.g. [0, 2</a:t>
                </a:r>
                <a:r>
                  <a:rPr lang="en-GB" baseline="30000" dirty="0">
                    <a:solidFill>
                      <a:schemeClr val="tx1"/>
                    </a:solidFill>
                  </a:rPr>
                  <a:t>32</a:t>
                </a:r>
                <a:r>
                  <a:rPr lang="en-GB" dirty="0">
                    <a:solidFill>
                      <a:schemeClr val="tx1"/>
                    </a:solidFill>
                  </a:rPr>
                  <a:t>) ).</a:t>
                </a:r>
              </a:p>
              <a:p>
                <a:pPr marL="284400" indent="-284400">
                  <a:lnSpc>
                    <a:spcPct val="100000"/>
                  </a:lnSpc>
                  <a:buFont typeface="Arial" charset="0"/>
                  <a:buChar char="•"/>
                </a:pPr>
                <a:endParaRPr lang="en-GB" dirty="0" smtClean="0">
                  <a:solidFill>
                    <a:schemeClr val="tx1"/>
                  </a:solidFill>
                </a:endParaRPr>
              </a:p>
              <a:p>
                <a:pPr marL="284400" indent="-284400">
                  <a:lnSpc>
                    <a:spcPct val="100000"/>
                  </a:lnSpc>
                  <a:buFont typeface="Arial" charset="0"/>
                  <a:buChar char="•"/>
                </a:pPr>
                <a:r>
                  <a:rPr lang="en-GB" dirty="0">
                    <a:solidFill>
                      <a:schemeClr val="tx1"/>
                    </a:solidFill>
                  </a:rPr>
                  <a:t>Not possible to limit the amount the </a:t>
                </a:r>
                <a:r>
                  <a:rPr lang="en-GB" dirty="0" err="1">
                    <a:solidFill>
                      <a:schemeClr val="tx1"/>
                    </a:solidFill>
                  </a:rPr>
                  <a:t>tx</a:t>
                </a:r>
                <a:r>
                  <a:rPr lang="en-GB" dirty="0">
                    <a:solidFill>
                      <a:schemeClr val="tx1"/>
                    </a:solidFill>
                  </a:rPr>
                  <a:t> creator commits </a:t>
                </a:r>
                <a:r>
                  <a:rPr lang="en-GB" dirty="0" smtClean="0">
                    <a:solidFill>
                      <a:schemeClr val="tx1"/>
                    </a:solidFill>
                  </a:rPr>
                  <a:t>to, need </a:t>
                </a:r>
                <a:r>
                  <a:rPr lang="en-GB" dirty="0">
                    <a:solidFill>
                      <a:schemeClr val="tx1"/>
                    </a:solidFill>
                  </a:rPr>
                  <a:t>to add an extra piece of data to prove each </a:t>
                </a:r>
                <a:r>
                  <a:rPr lang="en-GB" dirty="0" smtClean="0">
                    <a:solidFill>
                      <a:schemeClr val="tx1"/>
                    </a:solidFill>
                  </a:rPr>
                  <a:t>commitment is </a:t>
                </a:r>
                <a:r>
                  <a:rPr lang="en-GB" dirty="0">
                    <a:solidFill>
                      <a:schemeClr val="tx1"/>
                    </a:solidFill>
                  </a:rPr>
                  <a:t>in range</a:t>
                </a:r>
                <a:r>
                  <a:rPr lang="en-GB" dirty="0" smtClean="0">
                    <a:solidFill>
                      <a:schemeClr val="tx1"/>
                    </a:solidFill>
                  </a:rPr>
                  <a:t>.</a:t>
                </a:r>
              </a:p>
              <a:p>
                <a:pPr marL="284400" indent="-284400">
                  <a:lnSpc>
                    <a:spcPct val="100000"/>
                  </a:lnSpc>
                  <a:buFont typeface="Arial" charset="0"/>
                  <a:buChar char="•"/>
                </a:pPr>
                <a:endParaRPr lang="en-GB" dirty="0">
                  <a:solidFill>
                    <a:schemeClr val="tx1"/>
                  </a:solidFill>
                </a:endParaRPr>
              </a:p>
              <a:p>
                <a:pPr marL="284400" indent="-284400">
                  <a:lnSpc>
                    <a:spcPct val="100000"/>
                  </a:lnSpc>
                  <a:buFont typeface="Arial" charset="0"/>
                  <a:buChar char="•"/>
                </a:pPr>
                <a:r>
                  <a:rPr lang="en-GB" dirty="0">
                    <a:solidFill>
                      <a:schemeClr val="tx1"/>
                    </a:solidFill>
                  </a:rPr>
                  <a:t>Range proofs are </a:t>
                </a:r>
                <a:r>
                  <a:rPr lang="en-GB" i="1" dirty="0">
                    <a:solidFill>
                      <a:schemeClr val="tx1"/>
                    </a:solidFill>
                  </a:rPr>
                  <a:t>zero-knowledge proofs of knowledge</a:t>
                </a:r>
                <a:r>
                  <a:rPr lang="en-GB" dirty="0" smtClean="0">
                    <a:solidFill>
                      <a:schemeClr val="tx1"/>
                    </a:solidFill>
                  </a:rPr>
                  <a:t>, they </a:t>
                </a:r>
                <a:r>
                  <a:rPr lang="en-GB" dirty="0">
                    <a:solidFill>
                      <a:schemeClr val="tx1"/>
                    </a:solidFill>
                  </a:rPr>
                  <a:t>prove a committed amount is within </a:t>
                </a:r>
                <a:r>
                  <a:rPr lang="en-GB" dirty="0" smtClean="0">
                    <a:solidFill>
                      <a:schemeClr val="tx1"/>
                    </a:solidFill>
                  </a:rPr>
                  <a:t>the range </a:t>
                </a:r>
                <a:r>
                  <a:rPr lang="en-GB" dirty="0">
                    <a:solidFill>
                      <a:schemeClr val="tx1"/>
                    </a:solidFill>
                  </a:rPr>
                  <a:t>without disclosing neither the amount nor the </a:t>
                </a:r>
                <a:r>
                  <a:rPr lang="en-GB" dirty="0" smtClean="0">
                    <a:solidFill>
                      <a:schemeClr val="tx1"/>
                    </a:solidFill>
                  </a:rPr>
                  <a:t>blinding factor.</a:t>
                </a:r>
                <a:r>
                  <a:rPr lang="en-GB" dirty="0">
                    <a:solidFill>
                      <a:schemeClr val="tx1"/>
                    </a:solidFill>
                  </a:rPr>
                  <a:t/>
                </a:r>
                <a:br>
                  <a:rPr lang="en-GB" dirty="0">
                    <a:solidFill>
                      <a:schemeClr val="tx1"/>
                    </a:solidFill>
                  </a:rPr>
                </a:br>
                <a:endParaRPr lang="en-GB"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is-IS" i="1" smtClean="0">
                        <a:solidFill>
                          <a:schemeClr val="tx1"/>
                        </a:solidFill>
                        <a:latin typeface="Cambria Math" charset="0"/>
                        <a:ea typeface="Cambria Math" charset="0"/>
                        <a:cs typeface="Cambria Math" charset="0"/>
                      </a:rPr>
                      <m:t>→</m:t>
                    </m:r>
                  </m:oMath>
                </a14:m>
                <a:r>
                  <a:rPr lang="en-GB" dirty="0" smtClean="0">
                    <a:solidFill>
                      <a:schemeClr val="tx1"/>
                    </a:solidFill>
                  </a:rPr>
                  <a:t> Two different approaches to range proof construction:</a:t>
                </a:r>
              </a:p>
              <a:p>
                <a:pPr marL="742950" lvl="1" indent="-285750">
                  <a:lnSpc>
                    <a:spcPct val="100000"/>
                  </a:lnSpc>
                  <a:buClrTx/>
                  <a:buSzTx/>
                  <a:buFont typeface="Arial" charset="0"/>
                  <a:buChar char="•"/>
                  <a:defRPr/>
                </a:pPr>
                <a:r>
                  <a:rPr lang="en-GB" sz="1600" b="1" dirty="0" smtClean="0">
                    <a:solidFill>
                      <a:schemeClr val="tx1"/>
                    </a:solidFill>
                  </a:rPr>
                  <a:t>Borromean ring signatures </a:t>
                </a:r>
              </a:p>
              <a:p>
                <a:pPr marL="742950" lvl="1" indent="-285750">
                  <a:lnSpc>
                    <a:spcPct val="100000"/>
                  </a:lnSpc>
                  <a:buClrTx/>
                  <a:buSzTx/>
                  <a:buFont typeface="Arial" charset="0"/>
                  <a:buChar char="•"/>
                  <a:defRPr/>
                </a:pPr>
                <a:r>
                  <a:rPr lang="en-GB" sz="1600" b="1" dirty="0" err="1" smtClean="0">
                    <a:solidFill>
                      <a:schemeClr val="tx1"/>
                    </a:solidFill>
                  </a:rPr>
                  <a:t>Bulletproofs</a:t>
                </a:r>
                <a:r>
                  <a:rPr lang="en-GB" sz="1600" b="1" dirty="0" smtClean="0">
                    <a:solidFill>
                      <a:schemeClr val="tx1"/>
                    </a:solidFill>
                  </a:rPr>
                  <a:t> </a:t>
                </a:r>
                <a:r>
                  <a:rPr lang="en-GB" sz="1600" dirty="0" smtClean="0">
                    <a:solidFill>
                      <a:schemeClr val="tx1"/>
                    </a:solidFill>
                  </a:rPr>
                  <a:t>(</a:t>
                </a:r>
                <a:r>
                  <a:rPr lang="en-GB" sz="1600" b="1" dirty="0" smtClean="0">
                    <a:solidFill>
                      <a:srgbClr val="FF0000"/>
                    </a:solidFill>
                  </a:rPr>
                  <a:t>*</a:t>
                </a:r>
                <a:r>
                  <a:rPr lang="en-GB" sz="1600" dirty="0" smtClean="0">
                    <a:solidFill>
                      <a:schemeClr val="tx1"/>
                    </a:solidFill>
                  </a:rPr>
                  <a:t>)</a:t>
                </a:r>
                <a:endParaRPr lang="en-GB" sz="1600" b="1"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21325" y="363784"/>
                <a:ext cx="8520600" cy="4468097"/>
              </a:xfrm>
              <a:blipFill rotWithShape="0">
                <a:blip r:embed="rId2"/>
                <a:stretch>
                  <a:fillRect l="-501" r="-1145"/>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34</a:t>
            </a:fld>
            <a:endParaRPr lang="nb-NO"/>
          </a:p>
        </p:txBody>
      </p:sp>
    </p:spTree>
    <p:extLst>
      <p:ext uri="{BB962C8B-B14F-4D97-AF65-F5344CB8AC3E}">
        <p14:creationId xmlns:p14="http://schemas.microsoft.com/office/powerpoint/2010/main" val="711620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35</a:t>
            </a:fld>
            <a:endParaRPr lang="nb-NO"/>
          </a:p>
        </p:txBody>
      </p:sp>
      <mc:AlternateContent xmlns:mc="http://schemas.openxmlformats.org/markup-compatibility/2006">
        <mc:Choice xmlns:a14="http://schemas.microsoft.com/office/drawing/2010/main" Requires="a14">
          <p:sp>
            <p:nvSpPr>
              <p:cNvPr id="5" name="Titolo 1"/>
              <p:cNvSpPr>
                <a:spLocks noGrp="1"/>
              </p:cNvSpPr>
              <p:nvPr>
                <p:ph type="body" idx="1"/>
              </p:nvPr>
            </p:nvSpPr>
            <p:spPr>
              <a:xfrm>
                <a:off x="320876" y="235134"/>
                <a:ext cx="8521700" cy="4428083"/>
              </a:xfrm>
            </p:spPr>
            <p:txBody>
              <a:bodyPr/>
              <a:lstStyle/>
              <a:p>
                <a:pPr marL="0" indent="0">
                  <a:lnSpc>
                    <a:spcPct val="100000"/>
                  </a:lnSpc>
                  <a:buClrTx/>
                  <a:buSzTx/>
                  <a:buNone/>
                </a:pPr>
                <a:r>
                  <a:rPr lang="en-GB" sz="2000" noProof="1" smtClean="0">
                    <a:solidFill>
                      <a:srgbClr val="FF0000"/>
                    </a:solidFill>
                  </a:rPr>
                  <a:t>Example: paving the way to range proof construction</a:t>
                </a:r>
              </a:p>
              <a:p>
                <a:pPr marL="342900">
                  <a:lnSpc>
                    <a:spcPct val="100000"/>
                  </a:lnSpc>
                  <a:buClrTx/>
                  <a:buSzTx/>
                </a:pPr>
                <a:endParaRPr lang="en-GB" sz="2000" noProof="1" smtClean="0">
                  <a:solidFill>
                    <a:schemeClr val="tx1"/>
                  </a:solidFill>
                </a:endParaRPr>
              </a:p>
              <a:p>
                <a:pPr marL="285750" indent="-285750">
                  <a:lnSpc>
                    <a:spcPct val="100000"/>
                  </a:lnSpc>
                  <a:buClrTx/>
                  <a:buSzTx/>
                  <a:buFont typeface="Arial" charset="0"/>
                  <a:buChar char="•"/>
                </a:pPr>
                <a:r>
                  <a:rPr lang="en-GB" noProof="1" smtClean="0">
                    <a:solidFill>
                      <a:schemeClr val="tx1"/>
                    </a:solidFill>
                  </a:rPr>
                  <a:t>Suppose Alice wants to prove to Bob that </a:t>
                </a:r>
                <a14:m>
                  <m:oMath xmlns:m="http://schemas.openxmlformats.org/officeDocument/2006/math">
                    <m:r>
                      <a:rPr lang="en-GB" i="1" noProof="1" smtClean="0">
                        <a:solidFill>
                          <a:schemeClr val="tx1"/>
                        </a:solidFill>
                        <a:latin typeface="Cambria Math" charset="0"/>
                      </a:rPr>
                      <m:t>𝐶</m:t>
                    </m:r>
                  </m:oMath>
                </a14:m>
                <a:r>
                  <a:rPr lang="en-GB" noProof="1" smtClean="0">
                    <a:solidFill>
                      <a:schemeClr val="tx1"/>
                    </a:solidFill>
                  </a:rPr>
                  <a:t> is a commitment to </a:t>
                </a:r>
                <a14:m>
                  <m:oMath xmlns:m="http://schemas.openxmlformats.org/officeDocument/2006/math">
                    <m:r>
                      <a:rPr lang="en-GB" i="1" noProof="1" smtClean="0">
                        <a:solidFill>
                          <a:schemeClr val="tx1"/>
                        </a:solidFill>
                        <a:latin typeface="Cambria Math" charset="0"/>
                      </a:rPr>
                      <m:t>𝑣</m:t>
                    </m:r>
                    <m:r>
                      <a:rPr lang="en-GB" i="1" noProof="1" smtClean="0">
                        <a:solidFill>
                          <a:schemeClr val="tx1"/>
                        </a:solidFill>
                        <a:latin typeface="Cambria Math" charset="0"/>
                      </a:rPr>
                      <m:t> = 1</m:t>
                    </m:r>
                  </m:oMath>
                </a14:m>
                <a:r>
                  <a:rPr lang="en-GB" noProof="1" smtClean="0">
                    <a:solidFill>
                      <a:schemeClr val="tx1"/>
                    </a:solidFill>
                  </a:rPr>
                  <a:t> (thus </a:t>
                </a:r>
                <a:r>
                  <a:rPr lang="en-GB" b="1" noProof="1" smtClean="0">
                    <a:solidFill>
                      <a:schemeClr val="tx1"/>
                    </a:solidFill>
                  </a:rPr>
                  <a:t>the value being known</a:t>
                </a:r>
                <a:r>
                  <a:rPr lang="en-GB" noProof="1" smtClean="0">
                    <a:solidFill>
                      <a:schemeClr val="tx1"/>
                    </a:solidFill>
                  </a:rPr>
                  <a:t>) without telling him the blinding factor </a:t>
                </a:r>
                <a14:m>
                  <m:oMath xmlns:m="http://schemas.openxmlformats.org/officeDocument/2006/math">
                    <m:r>
                      <a:rPr lang="en-GB" i="1" noProof="1" smtClean="0">
                        <a:solidFill>
                          <a:srgbClr val="FF0000"/>
                        </a:solidFill>
                        <a:latin typeface="Cambria Math" charset="0"/>
                      </a:rPr>
                      <m:t>𝑟</m:t>
                    </m:r>
                  </m:oMath>
                </a14:m>
                <a:r>
                  <a:rPr lang="en-GB" noProof="1" smtClean="0">
                    <a:solidFill>
                      <a:schemeClr val="tx1"/>
                    </a:solidFill>
                  </a:rPr>
                  <a:t>.</a:t>
                </a:r>
              </a:p>
              <a:p>
                <a:pPr marL="285750" indent="-285750">
                  <a:lnSpc>
                    <a:spcPct val="100000"/>
                  </a:lnSpc>
                  <a:buClrTx/>
                  <a:buSzTx/>
                  <a:buFont typeface="Arial" charset="0"/>
                  <a:buChar char="•"/>
                </a:pPr>
                <a:endParaRPr lang="en-GB" noProof="1">
                  <a:solidFill>
                    <a:schemeClr val="tx1"/>
                  </a:solidFill>
                </a:endParaRPr>
              </a:p>
              <a:p>
                <a:pPr marL="285750" indent="-285750">
                  <a:lnSpc>
                    <a:spcPct val="100000"/>
                  </a:lnSpc>
                  <a:buClrTx/>
                  <a:buSzTx/>
                  <a:buFont typeface="Arial" charset="0"/>
                  <a:buChar char="•"/>
                </a:pPr>
                <a:r>
                  <a:rPr lang="en-GB" noProof="1" smtClean="0">
                    <a:solidFill>
                      <a:schemeClr val="tx1"/>
                    </a:solidFill>
                  </a:rPr>
                  <a:t>What Bob can do is to compute </a:t>
                </a:r>
                <a14:m>
                  <m:oMath xmlns:m="http://schemas.openxmlformats.org/officeDocument/2006/math">
                    <m:r>
                      <a:rPr lang="en-GB" i="1" noProof="1" smtClean="0">
                        <a:solidFill>
                          <a:srgbClr val="00B050"/>
                        </a:solidFill>
                        <a:latin typeface="Cambria Math" charset="0"/>
                      </a:rPr>
                      <m:t>𝐶</m:t>
                    </m:r>
                    <m:r>
                      <a:rPr lang="en-GB" i="1" noProof="1" smtClean="0">
                        <a:solidFill>
                          <a:srgbClr val="00B050"/>
                        </a:solidFill>
                        <a:latin typeface="Cambria Math" charset="0"/>
                      </a:rPr>
                      <m:t>’ = </m:t>
                    </m:r>
                    <m:r>
                      <a:rPr lang="en-GB" i="1" noProof="1" smtClean="0">
                        <a:solidFill>
                          <a:srgbClr val="00B050"/>
                        </a:solidFill>
                        <a:latin typeface="Cambria Math" charset="0"/>
                      </a:rPr>
                      <m:t>𝐶</m:t>
                    </m:r>
                    <m:r>
                      <a:rPr lang="en-GB" i="1" noProof="1" smtClean="0">
                        <a:solidFill>
                          <a:schemeClr val="tx1"/>
                        </a:solidFill>
                        <a:latin typeface="Cambria Math" charset="0"/>
                      </a:rPr>
                      <m:t> </m:t>
                    </m:r>
                    <m:r>
                      <a:rPr lang="mr-IN" i="1" noProof="1" smtClean="0">
                        <a:solidFill>
                          <a:schemeClr val="tx1"/>
                        </a:solidFill>
                        <a:latin typeface="Cambria Math" charset="0"/>
                      </a:rPr>
                      <m:t>–</m:t>
                    </m:r>
                    <m:r>
                      <a:rPr lang="en-GB" i="1" noProof="1" smtClean="0">
                        <a:solidFill>
                          <a:schemeClr val="tx1"/>
                        </a:solidFill>
                        <a:latin typeface="Cambria Math" charset="0"/>
                      </a:rPr>
                      <m:t> </m:t>
                    </m:r>
                    <m:r>
                      <a:rPr lang="en-GB" i="1" noProof="1" smtClean="0">
                        <a:solidFill>
                          <a:srgbClr val="00B050"/>
                        </a:solidFill>
                        <a:latin typeface="Cambria Math" charset="0"/>
                      </a:rPr>
                      <m:t>1</m:t>
                    </m:r>
                    <m:r>
                      <a:rPr lang="en-GB" i="1" noProof="1" smtClean="0">
                        <a:solidFill>
                          <a:srgbClr val="00B050"/>
                        </a:solidFill>
                        <a:latin typeface="Cambria Math" charset="0"/>
                      </a:rPr>
                      <m:t>𝐻</m:t>
                    </m:r>
                  </m:oMath>
                </a14:m>
                <a:r>
                  <a:rPr lang="en-GB" noProof="1" smtClean="0">
                    <a:solidFill>
                      <a:srgbClr val="00B050"/>
                    </a:solidFill>
                  </a:rPr>
                  <a:t> </a:t>
                </a:r>
                <a:r>
                  <a:rPr lang="en-GB" noProof="1" smtClean="0">
                    <a:solidFill>
                      <a:schemeClr val="tx1"/>
                    </a:solidFill>
                  </a:rPr>
                  <a:t>and ask Alice to provide a signature (wrt </a:t>
                </a:r>
                <a14:m>
                  <m:oMath xmlns:m="http://schemas.openxmlformats.org/officeDocument/2006/math">
                    <m:r>
                      <a:rPr lang="en-GB" i="1" noProof="1" smtClean="0">
                        <a:solidFill>
                          <a:srgbClr val="00B050"/>
                        </a:solidFill>
                        <a:latin typeface="Cambria Math" charset="0"/>
                      </a:rPr>
                      <m:t>𝐺</m:t>
                    </m:r>
                  </m:oMath>
                </a14:m>
                <a:r>
                  <a:rPr lang="en-GB" noProof="1" smtClean="0">
                    <a:solidFill>
                      <a:schemeClr val="tx1"/>
                    </a:solidFill>
                  </a:rPr>
                  <a:t>) with pubkey </a:t>
                </a:r>
                <a14:m>
                  <m:oMath xmlns:m="http://schemas.openxmlformats.org/officeDocument/2006/math">
                    <m:r>
                      <a:rPr lang="en-GB" i="1" noProof="1" smtClean="0">
                        <a:solidFill>
                          <a:srgbClr val="00B050"/>
                        </a:solidFill>
                        <a:latin typeface="Cambria Math" charset="0"/>
                      </a:rPr>
                      <m:t>𝐶</m:t>
                    </m:r>
                    <m:r>
                      <a:rPr lang="en-GB" i="1" noProof="1" smtClean="0">
                        <a:solidFill>
                          <a:srgbClr val="00B050"/>
                        </a:solidFill>
                        <a:latin typeface="Cambria Math" charset="0"/>
                      </a:rPr>
                      <m:t>’</m:t>
                    </m:r>
                  </m:oMath>
                </a14:m>
                <a:r>
                  <a:rPr lang="en-GB" noProof="1" smtClean="0">
                    <a:solidFill>
                      <a:schemeClr val="tx1"/>
                    </a:solidFill>
                  </a:rPr>
                  <a:t>.</a:t>
                </a:r>
              </a:p>
              <a:p>
                <a:pPr marL="285750" indent="-285750">
                  <a:lnSpc>
                    <a:spcPct val="100000"/>
                  </a:lnSpc>
                  <a:buClrTx/>
                  <a:buSzTx/>
                  <a:buFont typeface="Arial" charset="0"/>
                  <a:buChar char="•"/>
                </a:pPr>
                <a:endParaRPr lang="en-GB" noProof="1">
                  <a:solidFill>
                    <a:schemeClr val="tx1"/>
                  </a:solidFill>
                </a:endParaRPr>
              </a:p>
              <a:p>
                <a:pPr marL="285750" indent="-285750">
                  <a:lnSpc>
                    <a:spcPct val="100000"/>
                  </a:lnSpc>
                  <a:buClrTx/>
                  <a:buSzTx/>
                  <a:buFont typeface="Arial" charset="0"/>
                  <a:buChar char="•"/>
                </a:pPr>
                <a:r>
                  <a:rPr lang="en-GB" noProof="1" smtClean="0">
                    <a:solidFill>
                      <a:schemeClr val="tx1"/>
                    </a:solidFill>
                  </a:rPr>
                  <a:t>If Alice is able to provide a valid one, then </a:t>
                </a:r>
                <a14:m>
                  <m:oMath xmlns:m="http://schemas.openxmlformats.org/officeDocument/2006/math">
                    <m:r>
                      <a:rPr lang="en-GB" i="1" noProof="1" smtClean="0">
                        <a:solidFill>
                          <a:schemeClr val="tx1"/>
                        </a:solidFill>
                        <a:latin typeface="Cambria Math" charset="0"/>
                      </a:rPr>
                      <m:t>𝐶</m:t>
                    </m:r>
                  </m:oMath>
                </a14:m>
                <a:r>
                  <a:rPr lang="en-GB" noProof="1" smtClean="0">
                    <a:solidFill>
                      <a:schemeClr val="tx1"/>
                    </a:solidFill>
                  </a:rPr>
                  <a:t> has to be a commitment to 1.</a:t>
                </a:r>
              </a:p>
              <a:p>
                <a:pPr marL="0" indent="0">
                  <a:lnSpc>
                    <a:spcPct val="100000"/>
                  </a:lnSpc>
                  <a:buClrTx/>
                  <a:buSzTx/>
                  <a:buNone/>
                </a:pPr>
                <a:r>
                  <a:rPr lang="en-GB" noProof="1" smtClean="0">
                    <a:solidFill>
                      <a:schemeClr val="tx1"/>
                    </a:solidFill>
                  </a:rPr>
                  <a:t>Indeed,			</a:t>
                </a:r>
                <a14:m>
                  <m:oMath xmlns:m="http://schemas.openxmlformats.org/officeDocument/2006/math">
                    <m:r>
                      <a:rPr lang="en-GB" i="1" noProof="1" smtClean="0">
                        <a:solidFill>
                          <a:srgbClr val="00B050"/>
                        </a:solidFill>
                        <a:latin typeface="Cambria Math" charset="0"/>
                      </a:rPr>
                      <m:t>𝐶</m:t>
                    </m:r>
                    <m:r>
                      <a:rPr lang="en-GB" i="1" noProof="1" smtClean="0">
                        <a:solidFill>
                          <a:schemeClr val="tx1"/>
                        </a:solidFill>
                        <a:latin typeface="Cambria Math" charset="0"/>
                      </a:rPr>
                      <m:t>=</m:t>
                    </m:r>
                    <m:r>
                      <a:rPr lang="en-GB" i="1" noProof="1" smtClean="0">
                        <a:solidFill>
                          <a:srgbClr val="00B050"/>
                        </a:solidFill>
                        <a:latin typeface="Cambria Math" charset="0"/>
                      </a:rPr>
                      <m:t>𝐶</m:t>
                    </m:r>
                    <m:r>
                      <a:rPr lang="en-GB" i="1" noProof="1" smtClean="0">
                        <a:solidFill>
                          <a:srgbClr val="00B050"/>
                        </a:solidFill>
                        <a:latin typeface="Cambria Math" charset="0"/>
                      </a:rPr>
                      <m:t>’+1</m:t>
                    </m:r>
                    <m:r>
                      <a:rPr lang="en-GB" i="1" noProof="1" smtClean="0">
                        <a:solidFill>
                          <a:srgbClr val="00B050"/>
                        </a:solidFill>
                        <a:latin typeface="Cambria Math" charset="0"/>
                      </a:rPr>
                      <m:t>𝐻</m:t>
                    </m:r>
                    <m:r>
                      <a:rPr lang="en-GB" i="1" noProof="1" smtClean="0">
                        <a:solidFill>
                          <a:srgbClr val="00B050"/>
                        </a:solidFill>
                        <a:latin typeface="Cambria Math" charset="0"/>
                      </a:rPr>
                      <m:t> =</m:t>
                    </m:r>
                    <m:r>
                      <a:rPr lang="en-GB" i="1" noProof="1" smtClean="0">
                        <a:solidFill>
                          <a:srgbClr val="FF0000"/>
                        </a:solidFill>
                        <a:latin typeface="Cambria Math" charset="0"/>
                      </a:rPr>
                      <m:t>𝑟</m:t>
                    </m:r>
                    <m:r>
                      <a:rPr lang="en-GB" i="1" noProof="1" smtClean="0">
                        <a:solidFill>
                          <a:srgbClr val="00B050"/>
                        </a:solidFill>
                        <a:latin typeface="Cambria Math" charset="0"/>
                      </a:rPr>
                      <m:t>𝐺</m:t>
                    </m:r>
                    <m:r>
                      <a:rPr lang="en-GB" i="1" noProof="1" smtClean="0">
                        <a:solidFill>
                          <a:schemeClr val="tx1"/>
                        </a:solidFill>
                        <a:latin typeface="Cambria Math" charset="0"/>
                      </a:rPr>
                      <m:t>+</m:t>
                    </m:r>
                    <m:r>
                      <a:rPr lang="en-GB" i="1" noProof="1" smtClean="0">
                        <a:solidFill>
                          <a:srgbClr val="00B050"/>
                        </a:solidFill>
                        <a:latin typeface="Cambria Math" charset="0"/>
                      </a:rPr>
                      <m:t>1</m:t>
                    </m:r>
                    <m:r>
                      <a:rPr lang="en-GB" i="1" noProof="1" smtClean="0">
                        <a:solidFill>
                          <a:srgbClr val="00B050"/>
                        </a:solidFill>
                        <a:latin typeface="Cambria Math" charset="0"/>
                      </a:rPr>
                      <m:t>𝐻</m:t>
                    </m:r>
                  </m:oMath>
                </a14:m>
                <a:r>
                  <a:rPr lang="en-GB" noProof="1" smtClean="0">
                    <a:solidFill>
                      <a:srgbClr val="00B050"/>
                    </a:solidFill>
                  </a:rPr>
                  <a:t> </a:t>
                </a:r>
              </a:p>
              <a:p>
                <a:pPr marL="0" indent="0">
                  <a:lnSpc>
                    <a:spcPct val="100000"/>
                  </a:lnSpc>
                  <a:buClrTx/>
                  <a:buSzTx/>
                  <a:buNone/>
                </a:pPr>
                <a:r>
                  <a:rPr lang="en-GB" noProof="1" smtClean="0">
                    <a:solidFill>
                      <a:schemeClr val="tx1"/>
                    </a:solidFill>
                  </a:rPr>
                  <a:t>that is, Alice needs to know </a:t>
                </a:r>
                <a14:m>
                  <m:oMath xmlns:m="http://schemas.openxmlformats.org/officeDocument/2006/math">
                    <m:r>
                      <a:rPr lang="en-GB" i="1" noProof="1" smtClean="0">
                        <a:solidFill>
                          <a:srgbClr val="FF0000"/>
                        </a:solidFill>
                        <a:latin typeface="Cambria Math" charset="0"/>
                      </a:rPr>
                      <m:t>𝑟</m:t>
                    </m:r>
                  </m:oMath>
                </a14:m>
                <a:r>
                  <a:rPr lang="en-GB" noProof="1" smtClean="0">
                    <a:solidFill>
                      <a:srgbClr val="FF0000"/>
                    </a:solidFill>
                  </a:rPr>
                  <a:t> </a:t>
                </a:r>
                <a:r>
                  <a:rPr lang="en-GB" noProof="1" smtClean="0">
                    <a:solidFill>
                      <a:schemeClr val="tx1"/>
                    </a:solidFill>
                  </a:rPr>
                  <a:t>to sign with </a:t>
                </a:r>
                <a14:m>
                  <m:oMath xmlns:m="http://schemas.openxmlformats.org/officeDocument/2006/math">
                    <m:r>
                      <a:rPr lang="en-GB" i="1" noProof="1" smtClean="0">
                        <a:solidFill>
                          <a:srgbClr val="00B050"/>
                        </a:solidFill>
                        <a:latin typeface="Cambria Math" charset="0"/>
                      </a:rPr>
                      <m:t>𝐶</m:t>
                    </m:r>
                    <m:r>
                      <a:rPr lang="en-GB" i="1" noProof="1" smtClean="0">
                        <a:solidFill>
                          <a:srgbClr val="00B050"/>
                        </a:solidFill>
                        <a:latin typeface="Cambria Math" charset="0"/>
                      </a:rPr>
                      <m:t>’</m:t>
                    </m:r>
                  </m:oMath>
                </a14:m>
                <a:r>
                  <a:rPr lang="en-GB" noProof="1" smtClean="0">
                    <a:solidFill>
                      <a:schemeClr val="tx1"/>
                    </a:solidFill>
                  </a:rPr>
                  <a:t>.</a:t>
                </a:r>
              </a:p>
              <a:p>
                <a:pPr marL="0" indent="0">
                  <a:lnSpc>
                    <a:spcPct val="100000"/>
                  </a:lnSpc>
                  <a:buClrTx/>
                  <a:buSzTx/>
                  <a:buNone/>
                </a:pPr>
                <a:endParaRPr lang="en-GB" noProof="1">
                  <a:solidFill>
                    <a:schemeClr val="tx1"/>
                  </a:solidFill>
                </a:endParaRPr>
              </a:p>
              <a:p>
                <a:pPr marL="0" indent="0">
                  <a:lnSpc>
                    <a:spcPct val="100000"/>
                  </a:lnSpc>
                  <a:buClrTx/>
                  <a:buSzTx/>
                  <a:buNone/>
                </a:pPr>
                <a:r>
                  <a:rPr lang="en-GB" b="1" u="sng" noProof="1" smtClean="0">
                    <a:solidFill>
                      <a:schemeClr val="tx1"/>
                    </a:solidFill>
                  </a:rPr>
                  <a:t>Problem</a:t>
                </a:r>
                <a:r>
                  <a:rPr lang="en-GB" noProof="1" smtClean="0">
                    <a:solidFill>
                      <a:schemeClr val="tx1"/>
                    </a:solidFill>
                  </a:rPr>
                  <a:t>: enforce </a:t>
                </a:r>
                <a:r>
                  <a:rPr lang="en-GB" i="1" noProof="1" smtClean="0">
                    <a:solidFill>
                      <a:schemeClr val="tx1"/>
                    </a:solidFill>
                  </a:rPr>
                  <a:t>zero-knowledegeness </a:t>
                </a:r>
                <a:r>
                  <a:rPr lang="en-GB" noProof="1" smtClean="0">
                    <a:solidFill>
                      <a:schemeClr val="tx1"/>
                    </a:solidFill>
                  </a:rPr>
                  <a:t>avoiding the exposition of the amount.</a:t>
                </a:r>
              </a:p>
              <a:p>
                <a:pPr marL="285750" indent="-285750">
                  <a:lnSpc>
                    <a:spcPct val="100000"/>
                  </a:lnSpc>
                  <a:buClrTx/>
                  <a:buSzTx/>
                  <a:buFont typeface="Arial" charset="0"/>
                  <a:buChar char="•"/>
                </a:pPr>
                <a:r>
                  <a:rPr lang="en-GB" noProof="1" smtClean="0">
                    <a:solidFill>
                      <a:schemeClr val="tx1"/>
                    </a:solidFill>
                  </a:rPr>
                  <a:t>Need of a third cryptographic primitive: </a:t>
                </a:r>
                <a:r>
                  <a:rPr lang="en-GB" b="1" i="1" noProof="1" smtClean="0">
                    <a:solidFill>
                      <a:schemeClr val="tx1"/>
                    </a:solidFill>
                  </a:rPr>
                  <a:t>ring signatures</a:t>
                </a:r>
                <a:r>
                  <a:rPr lang="en-GB" noProof="1" smtClean="0">
                    <a:solidFill>
                      <a:schemeClr val="tx1"/>
                    </a:solidFill>
                  </a:rPr>
                  <a:t>.</a:t>
                </a:r>
              </a:p>
            </p:txBody>
          </p:sp>
        </mc:Choice>
        <mc:Fallback>
          <p:sp>
            <p:nvSpPr>
              <p:cNvPr id="5" name="Titolo 1"/>
              <p:cNvSpPr>
                <a:spLocks noGrp="1" noRot="1" noChangeAspect="1" noMove="1" noResize="1" noEditPoints="1" noAdjustHandles="1" noChangeArrowheads="1" noChangeShapeType="1" noTextEdit="1"/>
              </p:cNvSpPr>
              <p:nvPr>
                <p:ph type="body" idx="1"/>
              </p:nvPr>
            </p:nvSpPr>
            <p:spPr>
              <a:xfrm>
                <a:off x="320876" y="235134"/>
                <a:ext cx="8521700" cy="4428083"/>
              </a:xfrm>
              <a:blipFill rotWithShape="0">
                <a:blip r:embed="rId2"/>
                <a:stretch>
                  <a:fillRect l="-787"/>
                </a:stretch>
              </a:blipFill>
            </p:spPr>
            <p:txBody>
              <a:bodyPr/>
              <a:lstStyle/>
              <a:p>
                <a:r>
                  <a:rPr lang="it-IT">
                    <a:noFill/>
                  </a:rPr>
                  <a:t> </a:t>
                </a:r>
              </a:p>
            </p:txBody>
          </p:sp>
        </mc:Fallback>
      </mc:AlternateContent>
    </p:spTree>
    <p:extLst>
      <p:ext uri="{BB962C8B-B14F-4D97-AF65-F5344CB8AC3E}">
        <p14:creationId xmlns:p14="http://schemas.microsoft.com/office/powerpoint/2010/main" val="19324968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66554"/>
            <a:ext cx="8520600" cy="572700"/>
          </a:xfrm>
        </p:spPr>
        <p:txBody>
          <a:bodyPr/>
          <a:lstStyle/>
          <a:p>
            <a:r>
              <a:rPr lang="it" sz="2400" dirty="0" smtClean="0">
                <a:solidFill>
                  <a:schemeClr val="accent1">
                    <a:lumMod val="75000"/>
                  </a:schemeClr>
                </a:solidFill>
              </a:rPr>
              <a:t>I</a:t>
            </a:r>
            <a:r>
              <a:rPr lang="it-IT" sz="2400" dirty="0" err="1" smtClean="0">
                <a:solidFill>
                  <a:schemeClr val="accent1">
                    <a:lumMod val="75000"/>
                  </a:schemeClr>
                </a:solidFill>
              </a:rPr>
              <a:t>II</a:t>
            </a:r>
            <a:r>
              <a:rPr lang="it-IT" sz="2400" baseline="30000" dirty="0" err="1" smtClean="0">
                <a:solidFill>
                  <a:schemeClr val="accent1">
                    <a:lumMod val="75000"/>
                  </a:schemeClr>
                </a:solidFill>
              </a:rPr>
              <a:t>rd</a:t>
            </a:r>
            <a:r>
              <a:rPr lang="it-IT" sz="2400" baseline="30000" dirty="0" smtClean="0">
                <a:solidFill>
                  <a:schemeClr val="accent1">
                    <a:lumMod val="75000"/>
                  </a:schemeClr>
                </a:solidFill>
              </a:rPr>
              <a:t> </a:t>
            </a:r>
            <a:r>
              <a:rPr lang="it-IT" sz="2400" dirty="0" err="1">
                <a:solidFill>
                  <a:schemeClr val="accent1">
                    <a:lumMod val="75000"/>
                  </a:schemeClr>
                </a:solidFill>
              </a:rPr>
              <a:t>cryptographic</a:t>
            </a:r>
            <a:r>
              <a:rPr lang="it-IT" sz="2400" dirty="0">
                <a:solidFill>
                  <a:schemeClr val="accent1">
                    <a:lumMod val="75000"/>
                  </a:schemeClr>
                </a:solidFill>
              </a:rPr>
              <a:t> </a:t>
            </a:r>
            <a:r>
              <a:rPr lang="it-IT" sz="2400" dirty="0" smtClean="0">
                <a:solidFill>
                  <a:schemeClr val="accent1">
                    <a:lumMod val="75000"/>
                  </a:schemeClr>
                </a:solidFill>
              </a:rPr>
              <a:t>primitive: ring </a:t>
            </a:r>
            <a:r>
              <a:rPr lang="it-IT" sz="2400" dirty="0" err="1">
                <a:solidFill>
                  <a:schemeClr val="accent1">
                    <a:lumMod val="75000"/>
                  </a:schemeClr>
                </a:solidFill>
              </a:rPr>
              <a:t>s</a:t>
            </a:r>
            <a:r>
              <a:rPr lang="it-IT" sz="2400" dirty="0" err="1" smtClean="0">
                <a:solidFill>
                  <a:schemeClr val="accent1">
                    <a:lumMod val="75000"/>
                  </a:schemeClr>
                </a:solidFill>
              </a:rPr>
              <a:t>ignatures</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866015"/>
            <a:ext cx="8520600" cy="3416400"/>
          </a:xfrm>
        </p:spPr>
        <p:txBody>
          <a:bodyPr/>
          <a:lstStyle/>
          <a:p>
            <a:pPr>
              <a:buFont typeface="Arial" charset="0"/>
              <a:buChar char="•"/>
            </a:pPr>
            <a:r>
              <a:rPr lang="en-GB" dirty="0" smtClean="0">
                <a:solidFill>
                  <a:schemeClr val="tx1"/>
                </a:solidFill>
              </a:rPr>
              <a:t>Ring signatures are a cryptographic tool allowing for any actor in a group to sign, without revealing which one did (</a:t>
            </a:r>
            <a:r>
              <a:rPr lang="en-GB" b="1" i="1" dirty="0" smtClean="0">
                <a:solidFill>
                  <a:schemeClr val="tx1"/>
                </a:solidFill>
              </a:rPr>
              <a:t>signer </a:t>
            </a:r>
            <a:r>
              <a:rPr lang="en-GB" b="1" i="1" smtClean="0">
                <a:solidFill>
                  <a:schemeClr val="tx1"/>
                </a:solidFill>
              </a:rPr>
              <a:t>ambiguity</a:t>
            </a:r>
            <a:r>
              <a:rPr lang="en-GB" smtClean="0">
                <a:solidFill>
                  <a:schemeClr val="tx1"/>
                </a:solidFill>
              </a:rPr>
              <a:t>).</a:t>
            </a:r>
            <a:endParaRPr lang="en-GB" dirty="0" smtClean="0">
              <a:solidFill>
                <a:schemeClr val="tx1"/>
              </a:solidFill>
            </a:endParaRPr>
          </a:p>
          <a:p>
            <a:pPr>
              <a:buFont typeface="Arial" charset="0"/>
              <a:buChar char="•"/>
            </a:pPr>
            <a:r>
              <a:rPr lang="en-GB" dirty="0" smtClean="0">
                <a:solidFill>
                  <a:schemeClr val="tx1"/>
                </a:solidFill>
              </a:rPr>
              <a:t>The signer signs on </a:t>
            </a:r>
            <a:r>
              <a:rPr lang="en-GB" dirty="0">
                <a:solidFill>
                  <a:schemeClr val="tx1"/>
                </a:solidFill>
              </a:rPr>
              <a:t>behalf of </a:t>
            </a:r>
            <a:r>
              <a:rPr lang="en-GB" dirty="0" smtClean="0">
                <a:solidFill>
                  <a:schemeClr val="tx1"/>
                </a:solidFill>
              </a:rPr>
              <a:t>an arbitrary group</a:t>
            </a:r>
            <a:r>
              <a:rPr lang="en-GB" dirty="0">
                <a:solidFill>
                  <a:schemeClr val="tx1"/>
                </a:solidFill>
              </a:rPr>
              <a:t> </a:t>
            </a:r>
            <a:r>
              <a:rPr lang="en-GB" dirty="0" smtClean="0">
                <a:solidFill>
                  <a:schemeClr val="tx1"/>
                </a:solidFill>
              </a:rPr>
              <a:t>(of possible signers) he chooses, without their approval. </a:t>
            </a:r>
          </a:p>
          <a:p>
            <a:pPr>
              <a:buFont typeface="Arial" charset="0"/>
              <a:buChar char="•"/>
            </a:pPr>
            <a:r>
              <a:rPr lang="en-GB" dirty="0" smtClean="0">
                <a:solidFill>
                  <a:schemeClr val="tx1"/>
                </a:solidFill>
              </a:rPr>
              <a:t>Variant of digital signatures in which the verification key is replaced by a set (actually a </a:t>
            </a:r>
            <a:r>
              <a:rPr lang="en-GB" i="1" dirty="0" smtClean="0">
                <a:solidFill>
                  <a:schemeClr val="tx1"/>
                </a:solidFill>
              </a:rPr>
              <a:t>ring</a:t>
            </a:r>
            <a:r>
              <a:rPr lang="en-GB" dirty="0" smtClean="0">
                <a:solidFill>
                  <a:schemeClr val="tx1"/>
                </a:solidFill>
              </a:rPr>
              <a:t>) of verification keys.</a:t>
            </a:r>
          </a:p>
          <a:p>
            <a:pPr lvl="1">
              <a:buFont typeface="Arial" charset="0"/>
              <a:buChar char="•"/>
            </a:pPr>
            <a:r>
              <a:rPr lang="en-GB" sz="1600" dirty="0" smtClean="0">
                <a:solidFill>
                  <a:schemeClr val="tx1"/>
                </a:solidFill>
              </a:rPr>
              <a:t>One private key only is required to produce a valid ring signature; the ones corresponding to the other pubkeys in the ring are forged.</a:t>
            </a:r>
          </a:p>
          <a:p>
            <a:pPr lvl="1">
              <a:buFont typeface="Arial" charset="0"/>
              <a:buChar char="•"/>
            </a:pPr>
            <a:r>
              <a:rPr lang="en-GB" sz="1600" dirty="0" smtClean="0">
                <a:solidFill>
                  <a:schemeClr val="tx1"/>
                </a:solidFill>
              </a:rPr>
              <a:t>The signature proves the signer knows the DL of one of the verification pubkeys.</a:t>
            </a:r>
          </a:p>
          <a:p>
            <a:pPr marL="457200" lvl="1" indent="-342000">
              <a:buFont typeface="Arial" charset="0"/>
              <a:buChar char="•"/>
            </a:pPr>
            <a:r>
              <a:rPr lang="en-GB" sz="1800" dirty="0" smtClean="0">
                <a:solidFill>
                  <a:schemeClr val="tx1"/>
                </a:solidFill>
              </a:rPr>
              <a:t>Specialization of group signature schemes.</a:t>
            </a:r>
          </a:p>
          <a:p>
            <a:pPr marL="457200" lvl="1" indent="-342000">
              <a:buFont typeface="Arial" charset="0"/>
              <a:buChar char="•"/>
            </a:pPr>
            <a:r>
              <a:rPr lang="en-GB" sz="1800" dirty="0" smtClean="0">
                <a:solidFill>
                  <a:schemeClr val="tx1"/>
                </a:solidFill>
              </a:rPr>
              <a:t>Introduced as a tool for </a:t>
            </a:r>
            <a:r>
              <a:rPr lang="en-GB" sz="1800" dirty="0" err="1" smtClean="0">
                <a:solidFill>
                  <a:schemeClr val="tx1"/>
                </a:solidFill>
              </a:rPr>
              <a:t>whistleblower</a:t>
            </a:r>
            <a:r>
              <a:rPr lang="en-GB" sz="1800" dirty="0" smtClean="0">
                <a:solidFill>
                  <a:schemeClr val="tx1"/>
                </a:solidFill>
              </a:rPr>
              <a:t>.</a:t>
            </a:r>
          </a:p>
          <a:p>
            <a:pPr marL="457200" lvl="1" indent="-342000">
              <a:buFont typeface="Arial" charset="0"/>
              <a:buChar char="•"/>
            </a:pPr>
            <a:endParaRPr lang="en-GB" sz="1800" dirty="0" smtClean="0">
              <a:solidFill>
                <a:schemeClr val="tx1"/>
              </a:solidFill>
            </a:endParaRPr>
          </a:p>
          <a:p>
            <a:pPr marL="457200" lvl="1" indent="-342000">
              <a:buFont typeface="Arial" charset="0"/>
              <a:buChar char="•"/>
            </a:pPr>
            <a:endParaRPr lang="en-GB" sz="1800" dirty="0" smtClean="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36</a:t>
            </a:fld>
            <a:endParaRPr lang="nb-NO"/>
          </a:p>
        </p:txBody>
      </p:sp>
    </p:spTree>
    <p:extLst>
      <p:ext uri="{BB962C8B-B14F-4D97-AF65-F5344CB8AC3E}">
        <p14:creationId xmlns:p14="http://schemas.microsoft.com/office/powerpoint/2010/main" val="16597480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it-IT" sz="2400" dirty="0">
                <a:solidFill>
                  <a:schemeClr val="accent1">
                    <a:lumMod val="75000"/>
                  </a:schemeClr>
                </a:solidFill>
              </a:rPr>
              <a:t>Ring </a:t>
            </a:r>
            <a:r>
              <a:rPr lang="it-IT" sz="2400" dirty="0" err="1" smtClean="0">
                <a:solidFill>
                  <a:schemeClr val="accent1">
                    <a:lumMod val="75000"/>
                  </a:schemeClr>
                </a:solidFill>
              </a:rPr>
              <a:t>signature</a:t>
            </a:r>
            <a:r>
              <a:rPr lang="it-IT" sz="2400" dirty="0" smtClean="0">
                <a:solidFill>
                  <a:schemeClr val="accent1">
                    <a:lumMod val="75000"/>
                  </a:schemeClr>
                </a:solidFill>
              </a:rPr>
              <a:t> </a:t>
            </a:r>
            <a:r>
              <a:rPr lang="it-IT" sz="2400" dirty="0" err="1" smtClean="0">
                <a:solidFill>
                  <a:schemeClr val="accent1">
                    <a:lumMod val="75000"/>
                  </a:schemeClr>
                </a:solidFill>
              </a:rPr>
              <a:t>scheme</a:t>
            </a:r>
            <a:r>
              <a:rPr lang="it-IT" sz="2400" dirty="0" smtClean="0">
                <a:solidFill>
                  <a:schemeClr val="accent1">
                    <a:lumMod val="75000"/>
                  </a:schemeClr>
                </a:solidFill>
              </a:rPr>
              <a:t> </a:t>
            </a:r>
            <a:r>
              <a:rPr lang="mr-IN" sz="2400" dirty="0" smtClean="0">
                <a:solidFill>
                  <a:schemeClr val="accent1">
                    <a:lumMod val="75000"/>
                  </a:schemeClr>
                </a:solidFill>
              </a:rPr>
              <a:t>–</a:t>
            </a:r>
            <a:r>
              <a:rPr lang="it-IT" sz="2400" dirty="0" smtClean="0">
                <a:solidFill>
                  <a:schemeClr val="accent1">
                    <a:lumMod val="75000"/>
                  </a:schemeClr>
                </a:solidFill>
              </a:rPr>
              <a:t> </a:t>
            </a:r>
            <a:r>
              <a:rPr lang="it-IT" sz="2400" dirty="0" err="1" smtClean="0">
                <a:solidFill>
                  <a:schemeClr val="accent1">
                    <a:lumMod val="75000"/>
                  </a:schemeClr>
                </a:solidFill>
              </a:rPr>
              <a:t>features</a:t>
            </a:r>
            <a:r>
              <a:rPr lang="it-IT" sz="2400" dirty="0" smtClean="0">
                <a:solidFill>
                  <a:schemeClr val="accent1">
                    <a:lumMod val="75000"/>
                  </a:schemeClr>
                </a:solidFill>
              </a:rPr>
              <a:t>:</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p>
        </p:txBody>
      </p:sp>
      <p:sp>
        <p:nvSpPr>
          <p:cNvPr id="3" name="Segnaposto testo 2"/>
          <p:cNvSpPr>
            <a:spLocks noGrp="1"/>
          </p:cNvSpPr>
          <p:nvPr>
            <p:ph type="body" idx="1"/>
          </p:nvPr>
        </p:nvSpPr>
        <p:spPr>
          <a:xfrm>
            <a:off x="311700" y="759666"/>
            <a:ext cx="8520600" cy="4079033"/>
          </a:xfrm>
        </p:spPr>
        <p:txBody>
          <a:bodyPr/>
          <a:lstStyle/>
          <a:p>
            <a:pPr marL="285750" indent="-285750">
              <a:lnSpc>
                <a:spcPct val="100000"/>
              </a:lnSpc>
              <a:buClrTx/>
              <a:buSzTx/>
              <a:buFont typeface="Arial" charset="0"/>
              <a:buChar char="•"/>
            </a:pPr>
            <a:r>
              <a:rPr lang="en-GB" i="1" dirty="0" smtClean="0">
                <a:solidFill>
                  <a:schemeClr val="tx1"/>
                </a:solidFill>
              </a:rPr>
              <a:t>Signer-ambiguous </a:t>
            </a:r>
            <a:r>
              <a:rPr lang="en-GB" dirty="0" smtClean="0">
                <a:solidFill>
                  <a:schemeClr val="tx1"/>
                </a:solidFill>
              </a:rPr>
              <a:t>signature scheme.</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i="1" dirty="0" smtClean="0">
                <a:solidFill>
                  <a:schemeClr val="tx1"/>
                </a:solidFill>
              </a:rPr>
              <a:t>Set-up free</a:t>
            </a:r>
            <a:r>
              <a:rPr lang="en-GB" dirty="0" smtClean="0">
                <a:solidFill>
                  <a:schemeClr val="tx1"/>
                </a:solidFill>
              </a:rPr>
              <a:t> signature scheme.</a:t>
            </a:r>
            <a:endParaRPr lang="en-GB" i="1" dirty="0" smtClean="0">
              <a:solidFill>
                <a:schemeClr val="tx1"/>
              </a:solidFill>
            </a:endParaRPr>
          </a:p>
          <a:p>
            <a:pPr marL="742950" lvl="1" indent="-285750">
              <a:lnSpc>
                <a:spcPct val="100000"/>
              </a:lnSpc>
              <a:buClrTx/>
              <a:buSzTx/>
              <a:buFont typeface="Arial" charset="0"/>
              <a:buChar char="•"/>
            </a:pPr>
            <a:r>
              <a:rPr lang="en-GB" sz="1600" dirty="0">
                <a:solidFill>
                  <a:schemeClr val="tx1"/>
                </a:solidFill>
              </a:rPr>
              <a:t>No </a:t>
            </a:r>
            <a:r>
              <a:rPr lang="en-GB" sz="1600" dirty="0" smtClean="0">
                <a:solidFill>
                  <a:schemeClr val="tx1"/>
                </a:solidFill>
              </a:rPr>
              <a:t>prearranged </a:t>
            </a:r>
            <a:r>
              <a:rPr lang="en-GB" sz="1600" dirty="0">
                <a:solidFill>
                  <a:schemeClr val="tx1"/>
                </a:solidFill>
              </a:rPr>
              <a:t>group of </a:t>
            </a:r>
            <a:r>
              <a:rPr lang="en-GB" sz="1600" dirty="0" smtClean="0">
                <a:solidFill>
                  <a:schemeClr val="tx1"/>
                </a:solidFill>
              </a:rPr>
              <a:t>members.</a:t>
            </a:r>
            <a:endParaRPr lang="en-GB" sz="1600" dirty="0">
              <a:solidFill>
                <a:schemeClr val="tx1"/>
              </a:solidFill>
            </a:endParaRPr>
          </a:p>
          <a:p>
            <a:pPr marL="742950" lvl="1" indent="-285750">
              <a:lnSpc>
                <a:spcPct val="100000"/>
              </a:lnSpc>
              <a:buClrTx/>
              <a:buSzTx/>
              <a:buFont typeface="Arial" charset="0"/>
              <a:buChar char="•"/>
            </a:pPr>
            <a:r>
              <a:rPr lang="en-GB" sz="1600" dirty="0" smtClean="0">
                <a:solidFill>
                  <a:schemeClr val="tx1"/>
                </a:solidFill>
              </a:rPr>
              <a:t>The signer chooses a group of pubkeys (of possible signers) to include in the ring </a:t>
            </a:r>
            <a:r>
              <a:rPr lang="en-GB" sz="1600" i="1" dirty="0" smtClean="0">
                <a:solidFill>
                  <a:schemeClr val="tx1"/>
                </a:solidFill>
              </a:rPr>
              <a:t>without any approval</a:t>
            </a:r>
            <a:r>
              <a:rPr lang="en-GB" sz="1600" dirty="0">
                <a:solidFill>
                  <a:schemeClr val="tx1"/>
                </a:solidFill>
              </a:rPr>
              <a:t> </a:t>
            </a:r>
            <a:r>
              <a:rPr lang="en-GB" sz="1600" dirty="0" smtClean="0">
                <a:solidFill>
                  <a:schemeClr val="tx1"/>
                </a:solidFill>
              </a:rPr>
              <a:t>(they could be completely unaware that someone has used their pubkeys to produce a ring signature).</a:t>
            </a:r>
          </a:p>
          <a:p>
            <a:pPr marL="742950" lvl="1" indent="-285750">
              <a:lnSpc>
                <a:spcPct val="100000"/>
              </a:lnSpc>
              <a:buClrTx/>
              <a:buSzTx/>
              <a:buFont typeface="Arial" charset="0"/>
              <a:buChar char="•"/>
            </a:pPr>
            <a:endParaRPr lang="en-GB" sz="1600"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No possibility to revoke the anonymity of the signer.</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r>
              <a:rPr lang="en-GB" dirty="0" smtClean="0">
                <a:solidFill>
                  <a:schemeClr val="tx1"/>
                </a:solidFill>
              </a:rPr>
              <a:t>Signature size growing linearly with the number of ring members.</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r>
              <a:rPr lang="en-GB" u="sng" dirty="0" smtClean="0">
                <a:solidFill>
                  <a:schemeClr val="tx1"/>
                </a:solidFill>
              </a:rPr>
              <a:t>Limit</a:t>
            </a:r>
            <a:r>
              <a:rPr lang="en-GB" dirty="0" smtClean="0">
                <a:solidFill>
                  <a:schemeClr val="tx1"/>
                </a:solidFill>
              </a:rPr>
              <a:t>: in the original paper, the scheme is built for RSA pubkeys only. However, several and more efficient solutions have been proposed.							</a:t>
            </a:r>
            <a:r>
              <a:rPr lang="en-GB" dirty="0">
                <a:solidFill>
                  <a:schemeClr val="tx1"/>
                </a:solidFill>
              </a:rPr>
              <a:t> </a:t>
            </a:r>
            <a:r>
              <a:rPr lang="en-GB" dirty="0" smtClean="0">
                <a:solidFill>
                  <a:schemeClr val="tx1"/>
                </a:solidFill>
              </a:rPr>
              <a:t>              </a:t>
            </a:r>
            <a:r>
              <a:rPr lang="en-GB" sz="1000" dirty="0" smtClean="0">
                <a:solidFill>
                  <a:schemeClr val="tx1"/>
                </a:solidFill>
              </a:rPr>
              <a:t>(original paper: </a:t>
            </a:r>
            <a:r>
              <a:rPr lang="en-GB" sz="1000" dirty="0" smtClean="0">
                <a:solidFill>
                  <a:schemeClr val="tx1"/>
                </a:solidFill>
                <a:hlinkClick r:id="rId3"/>
              </a:rPr>
              <a:t>https</a:t>
            </a:r>
            <a:r>
              <a:rPr lang="en-GB" sz="1000" dirty="0">
                <a:solidFill>
                  <a:schemeClr val="tx1"/>
                </a:solidFill>
                <a:hlinkClick r:id="rId3"/>
              </a:rPr>
              <a:t>://people.csail.mit.edu/rivest/pubs/RST01.pdf</a:t>
            </a:r>
            <a:r>
              <a:rPr lang="en-GB" sz="1000" dirty="0" smtClean="0">
                <a:solidFill>
                  <a:schemeClr val="tx1"/>
                </a:solidFill>
              </a:rPr>
              <a:t>)</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endParaRPr lang="en-GB"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37</a:t>
            </a:fld>
            <a:endParaRPr lang="nb-NO"/>
          </a:p>
        </p:txBody>
      </p:sp>
    </p:spTree>
    <p:extLst>
      <p:ext uri="{BB962C8B-B14F-4D97-AF65-F5344CB8AC3E}">
        <p14:creationId xmlns:p14="http://schemas.microsoft.com/office/powerpoint/2010/main" val="649405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Specific role of ring signatures into CT</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768141"/>
            <a:ext cx="8520600" cy="4000649"/>
          </a:xfrm>
        </p:spPr>
        <p:txBody>
          <a:bodyPr/>
          <a:lstStyle/>
          <a:p>
            <a:pPr marL="285750" indent="-285750">
              <a:lnSpc>
                <a:spcPct val="100000"/>
              </a:lnSpc>
              <a:buFont typeface="Arial" charset="0"/>
              <a:buChar char="•"/>
            </a:pPr>
            <a:r>
              <a:rPr lang="en-GB" dirty="0" smtClean="0">
                <a:solidFill>
                  <a:schemeClr val="tx1"/>
                </a:solidFill>
              </a:rPr>
              <a:t>In CTs, the original purpose of ring signatures is specialized.</a:t>
            </a:r>
          </a:p>
          <a:p>
            <a:pPr marL="742950" lvl="1" indent="-285750">
              <a:lnSpc>
                <a:spcPct val="100000"/>
              </a:lnSpc>
              <a:buFont typeface="Arial" charset="0"/>
              <a:buChar char="•"/>
            </a:pPr>
            <a:r>
              <a:rPr lang="en-GB" sz="1600" b="1" i="1" dirty="0" smtClean="0">
                <a:solidFill>
                  <a:schemeClr val="tx1"/>
                </a:solidFill>
              </a:rPr>
              <a:t>Ambiguity</a:t>
            </a:r>
            <a:r>
              <a:rPr lang="en-GB" sz="1600" dirty="0" smtClean="0">
                <a:solidFill>
                  <a:schemeClr val="tx1"/>
                </a:solidFill>
              </a:rPr>
              <a:t> shifted to transaction amount rather than on signer’s identity.</a:t>
            </a:r>
          </a:p>
          <a:p>
            <a:pPr marL="742950" lvl="1" indent="-285750">
              <a:lnSpc>
                <a:spcPct val="100000"/>
              </a:lnSpc>
              <a:buFont typeface="Arial" charset="0"/>
              <a:buChar char="•"/>
            </a:pPr>
            <a:r>
              <a:rPr lang="en-GB" sz="1600" dirty="0" smtClean="0">
                <a:solidFill>
                  <a:schemeClr val="tx1"/>
                </a:solidFill>
              </a:rPr>
              <a:t>The reason of this specialization is of course due to the intrinsic nature and aim of CTs.</a:t>
            </a:r>
          </a:p>
          <a:p>
            <a:pPr marL="285750" indent="-285750">
              <a:lnSpc>
                <a:spcPct val="100000"/>
              </a:lnSpc>
              <a:buFont typeface="Arial" charset="0"/>
              <a:buChar char="•"/>
            </a:pPr>
            <a:endParaRPr lang="en-GB" dirty="0">
              <a:solidFill>
                <a:schemeClr val="tx1"/>
              </a:solidFill>
            </a:endParaRPr>
          </a:p>
          <a:p>
            <a:pPr marL="284400" lvl="1" indent="-285750">
              <a:lnSpc>
                <a:spcPct val="100000"/>
              </a:lnSpc>
              <a:buFont typeface="Arial" charset="0"/>
              <a:buChar char="•"/>
            </a:pPr>
            <a:r>
              <a:rPr lang="mr-IN" sz="1800" dirty="0" smtClean="0">
                <a:solidFill>
                  <a:schemeClr val="tx1"/>
                </a:solidFill>
              </a:rPr>
              <a:t>…</a:t>
            </a:r>
            <a:r>
              <a:rPr lang="it-IT" sz="1800" dirty="0" err="1" smtClean="0">
                <a:solidFill>
                  <a:schemeClr val="tx1"/>
                </a:solidFill>
              </a:rPr>
              <a:t>r</a:t>
            </a:r>
            <a:r>
              <a:rPr lang="en-GB" sz="1800" dirty="0" err="1" smtClean="0">
                <a:solidFill>
                  <a:schemeClr val="tx1"/>
                </a:solidFill>
              </a:rPr>
              <a:t>ather</a:t>
            </a:r>
            <a:r>
              <a:rPr lang="en-GB" sz="1800" dirty="0" smtClean="0">
                <a:solidFill>
                  <a:schemeClr val="tx1"/>
                </a:solidFill>
              </a:rPr>
              <a:t> than </a:t>
            </a:r>
            <a:r>
              <a:rPr lang="en-GB" sz="1800" i="1" dirty="0" smtClean="0">
                <a:solidFill>
                  <a:schemeClr val="tx1"/>
                </a:solidFill>
              </a:rPr>
              <a:t>hiding the transaction creator</a:t>
            </a:r>
            <a:r>
              <a:rPr lang="en-GB" sz="1800" dirty="0" smtClean="0">
                <a:solidFill>
                  <a:schemeClr val="tx1"/>
                </a:solidFill>
              </a:rPr>
              <a:t> among a group by signing the transaction with a ring signature,</a:t>
            </a:r>
          </a:p>
          <a:p>
            <a:pPr marL="284400" lvl="1" indent="-285750">
              <a:lnSpc>
                <a:spcPct val="100000"/>
              </a:lnSpc>
              <a:buFont typeface="Arial" charset="0"/>
              <a:buChar char="•"/>
            </a:pPr>
            <a:endParaRPr lang="en-GB" sz="1800" dirty="0" smtClean="0">
              <a:solidFill>
                <a:schemeClr val="tx1"/>
              </a:solidFill>
            </a:endParaRPr>
          </a:p>
          <a:p>
            <a:pPr marL="284400" lvl="1" indent="-285750">
              <a:lnSpc>
                <a:spcPct val="100000"/>
              </a:lnSpc>
              <a:buFont typeface="Arial" charset="0"/>
              <a:buChar char="•"/>
            </a:pPr>
            <a:r>
              <a:rPr lang="en-GB" sz="1800" dirty="0" smtClean="0">
                <a:solidFill>
                  <a:schemeClr val="tx1"/>
                </a:solidFill>
              </a:rPr>
              <a:t>CT’s ring signatures are used to prove </a:t>
            </a:r>
            <a:r>
              <a:rPr lang="en-GB" sz="1800" b="1" i="1" dirty="0" smtClean="0">
                <a:solidFill>
                  <a:schemeClr val="tx1"/>
                </a:solidFill>
              </a:rPr>
              <a:t>single bits</a:t>
            </a:r>
            <a:r>
              <a:rPr lang="en-GB" sz="1800" dirty="0" smtClean="0">
                <a:solidFill>
                  <a:schemeClr val="tx1"/>
                </a:solidFill>
              </a:rPr>
              <a:t> of the encrypted transaction amount (i.e. of the Pedersen commitment on transaction amount) are in a certain range (e.g. {0,1}) without giving away the actual number,</a:t>
            </a:r>
          </a:p>
          <a:p>
            <a:pPr marL="284400" lvl="1" indent="-285750">
              <a:lnSpc>
                <a:spcPct val="100000"/>
              </a:lnSpc>
              <a:buFont typeface="Arial" charset="0"/>
              <a:buChar char="•"/>
            </a:pPr>
            <a:endParaRPr lang="en-GB" sz="1800" dirty="0">
              <a:solidFill>
                <a:schemeClr val="tx1"/>
              </a:solidFill>
            </a:endParaRPr>
          </a:p>
          <a:p>
            <a:pPr marL="284400" lvl="1" indent="-285750">
              <a:lnSpc>
                <a:spcPct val="100000"/>
              </a:lnSpc>
              <a:buFont typeface="Arial" charset="0"/>
              <a:buChar char="•"/>
            </a:pPr>
            <a:r>
              <a:rPr lang="en-GB" sz="1800" dirty="0" smtClean="0">
                <a:solidFill>
                  <a:schemeClr val="tx1"/>
                </a:solidFill>
              </a:rPr>
              <a:t>thus in turn proving the same for the </a:t>
            </a:r>
            <a:r>
              <a:rPr lang="en-GB" sz="1800" b="1" i="1" dirty="0" smtClean="0">
                <a:solidFill>
                  <a:schemeClr val="tx1"/>
                </a:solidFill>
              </a:rPr>
              <a:t>entire </a:t>
            </a:r>
            <a:r>
              <a:rPr lang="en-GB" sz="1800" dirty="0" smtClean="0">
                <a:solidFill>
                  <a:schemeClr val="tx1"/>
                </a:solidFill>
              </a:rPr>
              <a:t>commitment to the amount. </a:t>
            </a: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38</a:t>
            </a:fld>
            <a:endParaRPr lang="nb-NO"/>
          </a:p>
        </p:txBody>
      </p:sp>
    </p:spTree>
    <p:extLst>
      <p:ext uri="{BB962C8B-B14F-4D97-AF65-F5344CB8AC3E}">
        <p14:creationId xmlns:p14="http://schemas.microsoft.com/office/powerpoint/2010/main" val="95524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39</a:t>
            </a:fld>
            <a:endParaRPr lang="nb-NO"/>
          </a:p>
        </p:txBody>
      </p:sp>
      <mc:AlternateContent xmlns:mc="http://schemas.openxmlformats.org/markup-compatibility/2006">
        <mc:Choice xmlns:a14="http://schemas.microsoft.com/office/drawing/2010/main" Requires="a14">
          <p:sp>
            <p:nvSpPr>
              <p:cNvPr id="6" name="Titolo 1"/>
              <p:cNvSpPr>
                <a:spLocks noGrp="1"/>
              </p:cNvSpPr>
              <p:nvPr>
                <p:ph type="body" idx="1"/>
              </p:nvPr>
            </p:nvSpPr>
            <p:spPr>
              <a:xfrm>
                <a:off x="302175" y="283874"/>
                <a:ext cx="8520600" cy="4269076"/>
              </a:xfrm>
            </p:spPr>
            <p:txBody>
              <a:bodyPr/>
              <a:lstStyle/>
              <a:p>
                <a:pPr marL="0" indent="0">
                  <a:lnSpc>
                    <a:spcPct val="100000"/>
                  </a:lnSpc>
                  <a:buClrTx/>
                  <a:buSzTx/>
                  <a:buNone/>
                </a:pPr>
                <a:r>
                  <a:rPr lang="en-GB" sz="2000" noProof="1" smtClean="0">
                    <a:solidFill>
                      <a:srgbClr val="FF0000"/>
                    </a:solidFill>
                  </a:rPr>
                  <a:t>Specializing previous example with ring signatures</a:t>
                </a:r>
              </a:p>
              <a:p>
                <a:pPr marL="342900">
                  <a:lnSpc>
                    <a:spcPct val="100000"/>
                  </a:lnSpc>
                  <a:buClrTx/>
                  <a:buSzTx/>
                </a:pPr>
                <a:endParaRPr lang="en-GB" sz="2000" noProof="1" smtClean="0">
                  <a:solidFill>
                    <a:schemeClr val="tx1"/>
                  </a:solidFill>
                </a:endParaRPr>
              </a:p>
              <a:p>
                <a:pPr marL="285750" indent="-285750">
                  <a:lnSpc>
                    <a:spcPct val="100000"/>
                  </a:lnSpc>
                  <a:buClrTx/>
                  <a:buSzTx/>
                  <a:buFont typeface="Arial" charset="0"/>
                  <a:buChar char="•"/>
                </a:pPr>
                <a:r>
                  <a:rPr lang="en-GB" noProof="1" smtClean="0">
                    <a:solidFill>
                      <a:schemeClr val="tx1"/>
                    </a:solidFill>
                  </a:rPr>
                  <a:t>With ring signatures, Alice can prove to Bob that </a:t>
                </a:r>
                <a14:m>
                  <m:oMath xmlns:m="http://schemas.openxmlformats.org/officeDocument/2006/math">
                    <m:r>
                      <a:rPr lang="en-GB" i="1" noProof="1" smtClean="0">
                        <a:solidFill>
                          <a:schemeClr val="tx1"/>
                        </a:solidFill>
                        <a:latin typeface="Cambria Math" charset="0"/>
                      </a:rPr>
                      <m:t>𝐶</m:t>
                    </m:r>
                  </m:oMath>
                </a14:m>
                <a:r>
                  <a:rPr lang="en-GB" noProof="1" smtClean="0">
                    <a:solidFill>
                      <a:schemeClr val="tx1"/>
                    </a:solidFill>
                  </a:rPr>
                  <a:t> is </a:t>
                </a:r>
                <a:r>
                  <a:rPr lang="en-GB" i="1" noProof="1" smtClean="0">
                    <a:solidFill>
                      <a:schemeClr val="tx1"/>
                    </a:solidFill>
                  </a:rPr>
                  <a:t>either</a:t>
                </a:r>
                <a:r>
                  <a:rPr lang="en-GB" noProof="1" smtClean="0">
                    <a:solidFill>
                      <a:schemeClr val="tx1"/>
                    </a:solidFill>
                  </a:rPr>
                  <a:t> a commitment to    </a:t>
                </a:r>
                <a14:m>
                  <m:oMath xmlns:m="http://schemas.openxmlformats.org/officeDocument/2006/math">
                    <m:r>
                      <a:rPr lang="en-GB" i="1" noProof="1" smtClean="0">
                        <a:solidFill>
                          <a:schemeClr val="tx1"/>
                        </a:solidFill>
                        <a:latin typeface="Cambria Math" charset="0"/>
                      </a:rPr>
                      <m:t>𝑣</m:t>
                    </m:r>
                    <m:r>
                      <a:rPr lang="en-GB" i="1" noProof="1" smtClean="0">
                        <a:solidFill>
                          <a:schemeClr val="tx1"/>
                        </a:solidFill>
                        <a:latin typeface="Cambria Math" charset="0"/>
                      </a:rPr>
                      <m:t> = 0</m:t>
                    </m:r>
                  </m:oMath>
                </a14:m>
                <a:r>
                  <a:rPr lang="en-GB" noProof="1" smtClean="0">
                    <a:solidFill>
                      <a:schemeClr val="tx1"/>
                    </a:solidFill>
                  </a:rPr>
                  <a:t> or to </a:t>
                </a:r>
                <a14:m>
                  <m:oMath xmlns:m="http://schemas.openxmlformats.org/officeDocument/2006/math">
                    <m:r>
                      <a:rPr lang="en-GB" i="1" noProof="1" smtClean="0">
                        <a:solidFill>
                          <a:schemeClr val="tx1"/>
                        </a:solidFill>
                        <a:latin typeface="Cambria Math" charset="0"/>
                      </a:rPr>
                      <m:t>𝑣</m:t>
                    </m:r>
                    <m:r>
                      <a:rPr lang="en-GB" i="1" noProof="1" smtClean="0">
                        <a:solidFill>
                          <a:schemeClr val="tx1"/>
                        </a:solidFill>
                        <a:latin typeface="Cambria Math" charset="0"/>
                      </a:rPr>
                      <m:t> = 1</m:t>
                    </m:r>
                  </m:oMath>
                </a14:m>
                <a:r>
                  <a:rPr lang="en-GB" noProof="1" smtClean="0">
                    <a:solidFill>
                      <a:schemeClr val="tx1"/>
                    </a:solidFill>
                  </a:rPr>
                  <a:t>.</a:t>
                </a:r>
              </a:p>
              <a:p>
                <a:pPr marL="285750" indent="-285750">
                  <a:lnSpc>
                    <a:spcPct val="100000"/>
                  </a:lnSpc>
                  <a:buClrTx/>
                  <a:buSzTx/>
                  <a:buFont typeface="Arial" charset="0"/>
                  <a:buChar char="•"/>
                </a:pPr>
                <a:endParaRPr lang="en-GB" noProof="1">
                  <a:solidFill>
                    <a:schemeClr val="tx1"/>
                  </a:solidFill>
                </a:endParaRPr>
              </a:p>
              <a:p>
                <a:pPr marL="285750" indent="-285750">
                  <a:lnSpc>
                    <a:spcPct val="100000"/>
                  </a:lnSpc>
                  <a:buClrTx/>
                  <a:buSzTx/>
                  <a:buFont typeface="Arial" charset="0"/>
                  <a:buChar char="•"/>
                </a:pPr>
                <a:r>
                  <a:rPr lang="en-GB" noProof="1" smtClean="0">
                    <a:solidFill>
                      <a:schemeClr val="tx1"/>
                    </a:solidFill>
                  </a:rPr>
                  <a:t>What Bob can do is to compute </a:t>
                </a:r>
                <a14:m>
                  <m:oMath xmlns:m="http://schemas.openxmlformats.org/officeDocument/2006/math">
                    <m:r>
                      <a:rPr lang="en-GB" i="1" noProof="1" smtClean="0">
                        <a:solidFill>
                          <a:srgbClr val="00B050"/>
                        </a:solidFill>
                        <a:latin typeface="Cambria Math" charset="0"/>
                      </a:rPr>
                      <m:t>𝐶</m:t>
                    </m:r>
                    <m:r>
                      <a:rPr lang="en-GB" i="1" noProof="1" smtClean="0">
                        <a:solidFill>
                          <a:srgbClr val="00B050"/>
                        </a:solidFill>
                        <a:latin typeface="Cambria Math" charset="0"/>
                      </a:rPr>
                      <m:t>’ = </m:t>
                    </m:r>
                    <m:r>
                      <a:rPr lang="en-GB" i="1" noProof="1" smtClean="0">
                        <a:solidFill>
                          <a:srgbClr val="00B050"/>
                        </a:solidFill>
                        <a:latin typeface="Cambria Math" charset="0"/>
                      </a:rPr>
                      <m:t>𝐶</m:t>
                    </m:r>
                    <m:r>
                      <a:rPr lang="en-GB" i="1" noProof="1" smtClean="0">
                        <a:solidFill>
                          <a:schemeClr val="tx1"/>
                        </a:solidFill>
                        <a:latin typeface="Cambria Math" charset="0"/>
                      </a:rPr>
                      <m:t> </m:t>
                    </m:r>
                    <m:r>
                      <a:rPr lang="mr-IN" i="1" noProof="1" smtClean="0">
                        <a:solidFill>
                          <a:schemeClr val="tx1"/>
                        </a:solidFill>
                        <a:latin typeface="Cambria Math" charset="0"/>
                      </a:rPr>
                      <m:t>–</m:t>
                    </m:r>
                    <m:r>
                      <a:rPr lang="en-GB" i="1" noProof="1" smtClean="0">
                        <a:solidFill>
                          <a:schemeClr val="tx1"/>
                        </a:solidFill>
                        <a:latin typeface="Cambria Math" charset="0"/>
                      </a:rPr>
                      <m:t> </m:t>
                    </m:r>
                    <m:r>
                      <a:rPr lang="en-GB" i="1" noProof="1" smtClean="0">
                        <a:solidFill>
                          <a:srgbClr val="00B050"/>
                        </a:solidFill>
                        <a:latin typeface="Cambria Math" charset="0"/>
                      </a:rPr>
                      <m:t>1</m:t>
                    </m:r>
                    <m:r>
                      <a:rPr lang="en-GB" i="1" noProof="1" smtClean="0">
                        <a:solidFill>
                          <a:srgbClr val="00B050"/>
                        </a:solidFill>
                        <a:latin typeface="Cambria Math" charset="0"/>
                      </a:rPr>
                      <m:t>𝐻</m:t>
                    </m:r>
                  </m:oMath>
                </a14:m>
                <a:r>
                  <a:rPr lang="en-GB" noProof="1" smtClean="0">
                    <a:solidFill>
                      <a:schemeClr val="tx1"/>
                    </a:solidFill>
                  </a:rPr>
                  <a:t>, while Alice provides a ring signature over </a:t>
                </a:r>
                <a14:m>
                  <m:oMath xmlns:m="http://schemas.openxmlformats.org/officeDocument/2006/math">
                    <m:r>
                      <a:rPr lang="en-GB" i="1" noProof="1" smtClean="0">
                        <a:solidFill>
                          <a:schemeClr val="tx1"/>
                        </a:solidFill>
                        <a:latin typeface="Cambria Math" charset="0"/>
                      </a:rPr>
                      <m:t>{</m:t>
                    </m:r>
                    <m:r>
                      <a:rPr lang="en-GB" i="1" noProof="1" smtClean="0">
                        <a:solidFill>
                          <a:srgbClr val="00B050"/>
                        </a:solidFill>
                        <a:latin typeface="Cambria Math" charset="0"/>
                      </a:rPr>
                      <m:t>𝐶</m:t>
                    </m:r>
                    <m:r>
                      <a:rPr lang="en-GB" i="1" noProof="1" smtClean="0">
                        <a:solidFill>
                          <a:schemeClr val="tx1"/>
                        </a:solidFill>
                        <a:latin typeface="Cambria Math" charset="0"/>
                      </a:rPr>
                      <m:t>, </m:t>
                    </m:r>
                    <m:r>
                      <a:rPr lang="en-GB" i="1" noProof="1" smtClean="0">
                        <a:solidFill>
                          <a:srgbClr val="00B050"/>
                        </a:solidFill>
                        <a:latin typeface="Cambria Math" charset="0"/>
                      </a:rPr>
                      <m:t>𝐶</m:t>
                    </m:r>
                    <m:r>
                      <a:rPr lang="en-GB" i="1" noProof="1" smtClean="0">
                        <a:solidFill>
                          <a:srgbClr val="00B050"/>
                        </a:solidFill>
                        <a:latin typeface="Cambria Math" charset="0"/>
                      </a:rPr>
                      <m:t>’}</m:t>
                    </m:r>
                  </m:oMath>
                </a14:m>
                <a:r>
                  <a:rPr lang="en-GB" noProof="1" smtClean="0">
                    <a:solidFill>
                      <a:schemeClr val="tx1"/>
                    </a:solidFill>
                  </a:rPr>
                  <a:t>.</a:t>
                </a:r>
              </a:p>
              <a:p>
                <a:pPr marL="742950" lvl="1" indent="-285750">
                  <a:lnSpc>
                    <a:spcPct val="100000"/>
                  </a:lnSpc>
                  <a:buClrTx/>
                  <a:buSzTx/>
                  <a:buFont typeface="Arial" charset="0"/>
                  <a:buChar char="•"/>
                </a:pPr>
                <a:r>
                  <a:rPr lang="en-GB" sz="1600" noProof="1" smtClean="0">
                    <a:solidFill>
                      <a:schemeClr val="tx1"/>
                    </a:solidFill>
                  </a:rPr>
                  <a:t>If </a:t>
                </a:r>
                <a14:m>
                  <m:oMath xmlns:m="http://schemas.openxmlformats.org/officeDocument/2006/math">
                    <m:r>
                      <a:rPr lang="en-GB" sz="1600" i="1" noProof="1" smtClean="0">
                        <a:solidFill>
                          <a:srgbClr val="00B050"/>
                        </a:solidFill>
                        <a:latin typeface="Cambria Math" charset="0"/>
                      </a:rPr>
                      <m:t>𝐶</m:t>
                    </m:r>
                  </m:oMath>
                </a14:m>
                <a:r>
                  <a:rPr lang="en-GB" sz="1600" noProof="1" smtClean="0">
                    <a:solidFill>
                      <a:srgbClr val="00B050"/>
                    </a:solidFill>
                  </a:rPr>
                  <a:t> </a:t>
                </a:r>
                <a:r>
                  <a:rPr lang="en-GB" sz="1600" noProof="1" smtClean="0">
                    <a:solidFill>
                      <a:schemeClr val="tx1"/>
                    </a:solidFill>
                  </a:rPr>
                  <a:t>is a commitment to 1, Alice doesn’t know its discrete log. However, </a:t>
                </a:r>
                <a14:m>
                  <m:oMath xmlns:m="http://schemas.openxmlformats.org/officeDocument/2006/math">
                    <m:r>
                      <a:rPr lang="en-GB" sz="1600" i="1" noProof="1" smtClean="0">
                        <a:solidFill>
                          <a:srgbClr val="00B050"/>
                        </a:solidFill>
                        <a:latin typeface="Cambria Math" charset="0"/>
                      </a:rPr>
                      <m:t>𝐶</m:t>
                    </m:r>
                    <m:r>
                      <a:rPr lang="en-GB" sz="1600" i="1" noProof="1" smtClean="0">
                        <a:solidFill>
                          <a:srgbClr val="00B050"/>
                        </a:solidFill>
                        <a:latin typeface="Cambria Math" charset="0"/>
                      </a:rPr>
                      <m:t>’ </m:t>
                    </m:r>
                  </m:oMath>
                </a14:m>
                <a:r>
                  <a:rPr lang="en-GB" sz="1600" noProof="1" smtClean="0">
                    <a:solidFill>
                      <a:schemeClr val="tx1"/>
                    </a:solidFill>
                  </a:rPr>
                  <a:t>becomes a commitment to 0 (and thus she knows its discrete log) making her able to provide a valid signature over the ring.</a:t>
                </a:r>
              </a:p>
              <a:p>
                <a:pPr marL="742950" lvl="1" indent="-285750">
                  <a:lnSpc>
                    <a:spcPct val="100000"/>
                  </a:lnSpc>
                  <a:buClrTx/>
                  <a:buSzTx/>
                  <a:buFont typeface="Arial" charset="0"/>
                  <a:buChar char="•"/>
                </a:pPr>
                <a:r>
                  <a:rPr lang="en-GB" sz="1600" dirty="0" smtClean="0">
                    <a:solidFill>
                      <a:schemeClr val="tx1"/>
                    </a:solidFill>
                  </a:rPr>
                  <a:t>On </a:t>
                </a:r>
                <a:r>
                  <a:rPr lang="en-GB" sz="1600" dirty="0">
                    <a:solidFill>
                      <a:schemeClr val="tx1"/>
                    </a:solidFill>
                  </a:rPr>
                  <a:t>the contrary, if </a:t>
                </a:r>
                <a14:m>
                  <m:oMath xmlns:m="http://schemas.openxmlformats.org/officeDocument/2006/math">
                    <m:r>
                      <a:rPr lang="en-GB" sz="1600" i="1" dirty="0" smtClean="0">
                        <a:solidFill>
                          <a:srgbClr val="00B050"/>
                        </a:solidFill>
                        <a:latin typeface="Cambria Math" charset="0"/>
                      </a:rPr>
                      <m:t>𝐶</m:t>
                    </m:r>
                  </m:oMath>
                </a14:m>
                <a:r>
                  <a:rPr lang="en-GB" sz="1600" dirty="0"/>
                  <a:t> </a:t>
                </a:r>
                <a:r>
                  <a:rPr lang="en-GB" sz="1600" dirty="0">
                    <a:solidFill>
                      <a:schemeClr val="tx1"/>
                    </a:solidFill>
                  </a:rPr>
                  <a:t>is a commitment to 0, she knows </a:t>
                </a:r>
                <a:r>
                  <a:rPr lang="en-GB" sz="1600" dirty="0" smtClean="0">
                    <a:solidFill>
                      <a:schemeClr val="tx1"/>
                    </a:solidFill>
                  </a:rPr>
                  <a:t>its discrete </a:t>
                </a:r>
                <a:r>
                  <a:rPr lang="en-GB" sz="1600" dirty="0">
                    <a:solidFill>
                      <a:schemeClr val="tx1"/>
                    </a:solidFill>
                  </a:rPr>
                  <a:t>log, she doesn’t for </a:t>
                </a:r>
                <a14:m>
                  <m:oMath xmlns:m="http://schemas.openxmlformats.org/officeDocument/2006/math">
                    <m:r>
                      <a:rPr lang="en-GB" sz="1600" i="1" dirty="0" smtClean="0">
                        <a:solidFill>
                          <a:srgbClr val="00B050"/>
                        </a:solidFill>
                        <a:latin typeface="Cambria Math" charset="0"/>
                      </a:rPr>
                      <m:t>𝐶</m:t>
                    </m:r>
                    <m:r>
                      <a:rPr lang="en-GB" sz="1600" i="1" dirty="0" smtClean="0">
                        <a:solidFill>
                          <a:srgbClr val="00B050"/>
                        </a:solidFill>
                        <a:latin typeface="Cambria Math" charset="0"/>
                      </a:rPr>
                      <m:t>’</m:t>
                    </m:r>
                  </m:oMath>
                </a14:m>
                <a:r>
                  <a:rPr lang="en-GB" sz="1600" dirty="0" smtClean="0">
                    <a:solidFill>
                      <a:schemeClr val="tx1"/>
                    </a:solidFill>
                  </a:rPr>
                  <a:t>.</a:t>
                </a:r>
              </a:p>
              <a:p>
                <a:pPr marL="742950" lvl="1" indent="-285750">
                  <a:lnSpc>
                    <a:spcPct val="100000"/>
                  </a:lnSpc>
                  <a:buClrTx/>
                  <a:buSzTx/>
                  <a:buFont typeface="Arial" charset="0"/>
                  <a:buChar char="•"/>
                </a:pPr>
                <a:r>
                  <a:rPr lang="en-GB" sz="1600" dirty="0">
                    <a:solidFill>
                      <a:schemeClr val="tx1"/>
                    </a:solidFill>
                  </a:rPr>
                  <a:t>If </a:t>
                </a:r>
                <a14:m>
                  <m:oMath xmlns:m="http://schemas.openxmlformats.org/officeDocument/2006/math">
                    <m:r>
                      <a:rPr lang="en-GB" sz="1600" i="1" dirty="0" smtClean="0">
                        <a:solidFill>
                          <a:srgbClr val="00B050"/>
                        </a:solidFill>
                        <a:latin typeface="Cambria Math" charset="0"/>
                      </a:rPr>
                      <m:t>𝐶</m:t>
                    </m:r>
                  </m:oMath>
                </a14:m>
                <a:r>
                  <a:rPr lang="en-GB" sz="1600" dirty="0">
                    <a:solidFill>
                      <a:schemeClr val="tx1"/>
                    </a:solidFill>
                  </a:rPr>
                  <a:t> is a commitment to any other amount, none of </a:t>
                </a:r>
                <a:r>
                  <a:rPr lang="en-GB" sz="1600" dirty="0" smtClean="0">
                    <a:solidFill>
                      <a:schemeClr val="tx1"/>
                    </a:solidFill>
                  </a:rPr>
                  <a:t>them commits </a:t>
                </a:r>
                <a:r>
                  <a:rPr lang="en-GB" sz="1600" dirty="0">
                    <a:solidFill>
                      <a:schemeClr val="tx1"/>
                    </a:solidFill>
                  </a:rPr>
                  <a:t>to 0, </a:t>
                </a:r>
                <a:r>
                  <a:rPr lang="en-GB" sz="1600" dirty="0" smtClean="0">
                    <a:solidFill>
                      <a:schemeClr val="tx1"/>
                    </a:solidFill>
                  </a:rPr>
                  <a:t>thus preventing </a:t>
                </a:r>
                <a:r>
                  <a:rPr lang="en-GB" sz="1600" dirty="0">
                    <a:solidFill>
                      <a:schemeClr val="tx1"/>
                    </a:solidFill>
                  </a:rPr>
                  <a:t>Alice to be able to sign</a:t>
                </a:r>
                <a:r>
                  <a:rPr lang="en-GB" sz="1600" dirty="0" smtClean="0">
                    <a:solidFill>
                      <a:schemeClr val="tx1"/>
                    </a:solidFill>
                  </a:rPr>
                  <a:t>.</a:t>
                </a:r>
              </a:p>
              <a:p>
                <a:pPr marL="742950" lvl="1" indent="-285750">
                  <a:lnSpc>
                    <a:spcPct val="100000"/>
                  </a:lnSpc>
                  <a:buClrTx/>
                  <a:buSzTx/>
                  <a:buFont typeface="Arial" charset="0"/>
                  <a:buChar char="•"/>
                </a:pPr>
                <a:endParaRPr lang="en-GB" dirty="0"/>
              </a:p>
              <a:p>
                <a:pPr marL="0" lvl="1" indent="0">
                  <a:lnSpc>
                    <a:spcPct val="100000"/>
                  </a:lnSpc>
                  <a:buClrTx/>
                  <a:buSzTx/>
                  <a:buNone/>
                </a:pPr>
                <a:r>
                  <a:rPr lang="en-GB" sz="1600" noProof="1" smtClean="0">
                    <a:solidFill>
                      <a:schemeClr val="tx1"/>
                    </a:solidFill>
                  </a:rPr>
                  <a:t>This can work for any pair of numbers or it can even work to process larger rings (as the ultimate range proof construction will point out).</a:t>
                </a:r>
              </a:p>
              <a:p>
                <a:pPr marL="285750" indent="-285750">
                  <a:lnSpc>
                    <a:spcPct val="100000"/>
                  </a:lnSpc>
                  <a:buClrTx/>
                  <a:buSzTx/>
                  <a:buFont typeface="Arial" charset="0"/>
                  <a:buChar char="•"/>
                </a:pPr>
                <a:endParaRPr lang="en-GB" noProof="1" smtClean="0">
                  <a:solidFill>
                    <a:schemeClr val="tx1"/>
                  </a:solidFill>
                </a:endParaRPr>
              </a:p>
            </p:txBody>
          </p:sp>
        </mc:Choice>
        <mc:Fallback>
          <p:sp>
            <p:nvSpPr>
              <p:cNvPr id="6" name="Titolo 1"/>
              <p:cNvSpPr>
                <a:spLocks noGrp="1" noRot="1" noChangeAspect="1" noMove="1" noResize="1" noEditPoints="1" noAdjustHandles="1" noChangeArrowheads="1" noChangeShapeType="1" noTextEdit="1"/>
              </p:cNvSpPr>
              <p:nvPr>
                <p:ph type="body" idx="1"/>
              </p:nvPr>
            </p:nvSpPr>
            <p:spPr>
              <a:xfrm>
                <a:off x="302175" y="283874"/>
                <a:ext cx="8520600" cy="4269076"/>
              </a:xfrm>
              <a:blipFill rotWithShape="0">
                <a:blip r:embed="rId2"/>
                <a:stretch>
                  <a:fillRect l="-787" b="-7857"/>
                </a:stretch>
              </a:blipFill>
            </p:spPr>
            <p:txBody>
              <a:bodyPr/>
              <a:lstStyle/>
              <a:p>
                <a:r>
                  <a:rPr lang="it-IT">
                    <a:noFill/>
                  </a:rPr>
                  <a:t> </a:t>
                </a:r>
              </a:p>
            </p:txBody>
          </p:sp>
        </mc:Fallback>
      </mc:AlternateContent>
    </p:spTree>
    <p:extLst>
      <p:ext uri="{BB962C8B-B14F-4D97-AF65-F5344CB8AC3E}">
        <p14:creationId xmlns:p14="http://schemas.microsoft.com/office/powerpoint/2010/main" val="1253569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103842"/>
            <a:ext cx="8520600" cy="572700"/>
          </a:xfrm>
          <a:prstGeom prst="rect">
            <a:avLst/>
          </a:prstGeom>
        </p:spPr>
        <p:txBody>
          <a:bodyPr spcFirstLastPara="1" wrap="square" lIns="91425" tIns="91425" rIns="91425" bIns="91425" anchor="t" anchorCtr="0">
            <a:noAutofit/>
          </a:bodyPr>
          <a:lstStyle/>
          <a:p>
            <a:pPr lvl="0"/>
            <a:r>
              <a:rPr lang="it-IT" sz="2400" dirty="0">
                <a:solidFill>
                  <a:schemeClr val="accent1">
                    <a:lumMod val="75000"/>
                  </a:schemeClr>
                </a:solidFill>
              </a:rPr>
              <a:t>CT: </a:t>
            </a:r>
            <a:r>
              <a:rPr lang="it-IT" sz="2400" dirty="0" err="1">
                <a:solidFill>
                  <a:schemeClr val="accent1">
                    <a:lumMod val="75000"/>
                  </a:schemeClr>
                </a:solidFill>
              </a:rPr>
              <a:t>making</a:t>
            </a:r>
            <a:r>
              <a:rPr lang="it-IT" sz="2400" dirty="0">
                <a:solidFill>
                  <a:schemeClr val="accent1">
                    <a:lumMod val="75000"/>
                  </a:schemeClr>
                </a:solidFill>
              </a:rPr>
              <a:t> </a:t>
            </a:r>
            <a:r>
              <a:rPr lang="it-IT" sz="2400" dirty="0" err="1">
                <a:solidFill>
                  <a:schemeClr val="accent1">
                    <a:lumMod val="75000"/>
                  </a:schemeClr>
                </a:solidFill>
              </a:rPr>
              <a:t>transaction</a:t>
            </a:r>
            <a:r>
              <a:rPr lang="it-IT" sz="2400" dirty="0">
                <a:solidFill>
                  <a:schemeClr val="accent1">
                    <a:lumMod val="75000"/>
                  </a:schemeClr>
                </a:solidFill>
              </a:rPr>
              <a:t> </a:t>
            </a:r>
            <a:r>
              <a:rPr lang="it-IT" sz="2400" dirty="0" err="1">
                <a:solidFill>
                  <a:schemeClr val="accent1">
                    <a:lumMod val="75000"/>
                  </a:schemeClr>
                </a:solidFill>
              </a:rPr>
              <a:t>amounts</a:t>
            </a:r>
            <a:r>
              <a:rPr lang="it-IT" sz="2400" dirty="0">
                <a:solidFill>
                  <a:schemeClr val="accent1">
                    <a:lumMod val="75000"/>
                  </a:schemeClr>
                </a:solidFill>
              </a:rPr>
              <a:t> </a:t>
            </a:r>
            <a:r>
              <a:rPr lang="it-IT" sz="2400" b="1" dirty="0">
                <a:solidFill>
                  <a:schemeClr val="accent1">
                    <a:lumMod val="75000"/>
                  </a:schemeClr>
                </a:solidFill>
              </a:rPr>
              <a:t>private</a:t>
            </a:r>
            <a:endParaRPr sz="2400" b="1" dirty="0">
              <a:solidFill>
                <a:schemeClr val="accent1">
                  <a:lumMod val="75000"/>
                </a:schemeClr>
              </a:solidFill>
            </a:endParaRPr>
          </a:p>
        </p:txBody>
      </p:sp>
      <p:sp>
        <p:nvSpPr>
          <p:cNvPr id="76" name="Google Shape;76;p16"/>
          <p:cNvSpPr txBox="1">
            <a:spLocks noGrp="1"/>
          </p:cNvSpPr>
          <p:nvPr>
            <p:ph type="body" idx="1"/>
          </p:nvPr>
        </p:nvSpPr>
        <p:spPr>
          <a:xfrm>
            <a:off x="311700" y="589914"/>
            <a:ext cx="8520600" cy="4351399"/>
          </a:xfrm>
          <a:prstGeom prst="rect">
            <a:avLst/>
          </a:prstGeom>
        </p:spPr>
        <p:txBody>
          <a:bodyPr spcFirstLastPara="1" wrap="square" lIns="91425" tIns="91425" rIns="91425" bIns="91425" anchor="t" anchorCtr="0">
            <a:noAutofit/>
          </a:bodyPr>
          <a:lstStyle/>
          <a:p>
            <a:pPr marL="285750" lvl="0" indent="-285750">
              <a:buFont typeface="Arial" charset="0"/>
              <a:buChar char="•"/>
            </a:pPr>
            <a:r>
              <a:rPr lang="en-GB" b="1" noProof="1" smtClean="0">
                <a:solidFill>
                  <a:schemeClr val="tx1"/>
                </a:solidFill>
              </a:rPr>
              <a:t>Encrypt transaction amounts</a:t>
            </a:r>
            <a:r>
              <a:rPr lang="en-GB" noProof="1" smtClean="0">
                <a:solidFill>
                  <a:schemeClr val="tx1"/>
                </a:solidFill>
              </a:rPr>
              <a:t> so as to make them visible only to participants in the transaction, but still </a:t>
            </a:r>
            <a:r>
              <a:rPr lang="en-GB" b="1" noProof="1" smtClean="0">
                <a:solidFill>
                  <a:schemeClr val="tx1"/>
                </a:solidFill>
              </a:rPr>
              <a:t>preserving the ability of the network to verify</a:t>
            </a:r>
            <a:r>
              <a:rPr lang="en-GB" noProof="1" smtClean="0">
                <a:solidFill>
                  <a:schemeClr val="tx1"/>
                </a:solidFill>
              </a:rPr>
              <a:t> that inputs and outputs match.</a:t>
            </a:r>
          </a:p>
          <a:p>
            <a:pPr marL="742950" lvl="1" indent="-285750">
              <a:buFont typeface="Arial" charset="0"/>
              <a:buChar char="•"/>
            </a:pPr>
            <a:r>
              <a:rPr lang="en-GB" sz="1600" noProof="1" smtClean="0">
                <a:solidFill>
                  <a:schemeClr val="tx1"/>
                </a:solidFill>
              </a:rPr>
              <a:t>Prevent </a:t>
            </a:r>
            <a:r>
              <a:rPr lang="en-GB" sz="1600" noProof="1">
                <a:solidFill>
                  <a:schemeClr val="tx1"/>
                </a:solidFill>
              </a:rPr>
              <a:t>sensitive information from becoming known to all participants on a blockchain network</a:t>
            </a:r>
            <a:r>
              <a:rPr lang="en-GB" sz="1600" noProof="1" smtClean="0">
                <a:solidFill>
                  <a:schemeClr val="tx1"/>
                </a:solidFill>
              </a:rPr>
              <a:t>.</a:t>
            </a:r>
          </a:p>
          <a:p>
            <a:pPr marL="742950" lvl="1" indent="-285750">
              <a:buFont typeface="Arial" charset="0"/>
              <a:buChar char="•"/>
            </a:pPr>
            <a:r>
              <a:rPr lang="en-GB" sz="1600" noProof="1">
                <a:solidFill>
                  <a:schemeClr val="tx1"/>
                </a:solidFill>
              </a:rPr>
              <a:t>Replace plain amounts by commitments to the amounts</a:t>
            </a:r>
            <a:r>
              <a:rPr lang="en-GB" sz="1600" noProof="1" smtClean="0">
                <a:solidFill>
                  <a:schemeClr val="tx1"/>
                </a:solidFill>
              </a:rPr>
              <a:t>.</a:t>
            </a:r>
          </a:p>
          <a:p>
            <a:pPr marL="742950" lvl="1" indent="-285750">
              <a:buFont typeface="Arial" charset="0"/>
              <a:buChar char="•"/>
            </a:pPr>
            <a:endParaRPr lang="en-GB" sz="1600" noProof="1" smtClean="0">
              <a:solidFill>
                <a:schemeClr val="tx1"/>
              </a:solidFill>
            </a:endParaRPr>
          </a:p>
          <a:p>
            <a:pPr marL="285750" lvl="0" indent="-285750">
              <a:buFont typeface="Arial" charset="0"/>
              <a:buChar char="•"/>
            </a:pPr>
            <a:r>
              <a:rPr lang="en-GB" noProof="1" smtClean="0">
                <a:solidFill>
                  <a:schemeClr val="tx1"/>
                </a:solidFill>
              </a:rPr>
              <a:t>This makes the transaction graph “faceless” (actually, the transaction amounts push towards tracing the transaction graph).</a:t>
            </a:r>
          </a:p>
          <a:p>
            <a:pPr marL="285750" lvl="0" indent="-285750">
              <a:buFont typeface="Arial" charset="0"/>
              <a:buChar char="•"/>
            </a:pPr>
            <a:endParaRPr lang="en-GB" noProof="1">
              <a:solidFill>
                <a:schemeClr val="tx1"/>
              </a:solidFill>
            </a:endParaRPr>
          </a:p>
          <a:p>
            <a:pPr marL="285750" lvl="0" indent="-285750">
              <a:buFont typeface="Arial" charset="0"/>
              <a:buChar char="•"/>
            </a:pPr>
            <a:r>
              <a:rPr lang="en-GB" dirty="0">
                <a:solidFill>
                  <a:schemeClr val="tx1"/>
                </a:solidFill>
              </a:rPr>
              <a:t>A</a:t>
            </a:r>
            <a:r>
              <a:rPr lang="en-GB" dirty="0" smtClean="0">
                <a:solidFill>
                  <a:schemeClr val="tx1"/>
                </a:solidFill>
              </a:rPr>
              <a:t>chieved </a:t>
            </a:r>
            <a:r>
              <a:rPr lang="en-GB" dirty="0">
                <a:solidFill>
                  <a:schemeClr val="tx1"/>
                </a:solidFill>
              </a:rPr>
              <a:t>w/o adding any </a:t>
            </a:r>
            <a:r>
              <a:rPr lang="en-GB" dirty="0" smtClean="0">
                <a:solidFill>
                  <a:schemeClr val="tx1"/>
                </a:solidFill>
              </a:rPr>
              <a:t>new cryptographic </a:t>
            </a:r>
            <a:r>
              <a:rPr lang="en-GB" dirty="0">
                <a:solidFill>
                  <a:schemeClr val="tx1"/>
                </a:solidFill>
              </a:rPr>
              <a:t>assumptions to the Bitcoin system</a:t>
            </a:r>
            <a:r>
              <a:rPr lang="en-GB" dirty="0" smtClean="0">
                <a:solidFill>
                  <a:schemeClr val="tx1"/>
                </a:solidFill>
              </a:rPr>
              <a:t>.</a:t>
            </a:r>
          </a:p>
          <a:p>
            <a:pPr marL="285750" lvl="0" indent="-285750">
              <a:buFont typeface="Arial" charset="0"/>
              <a:buChar char="•"/>
            </a:pPr>
            <a:endParaRPr lang="en-GB" noProof="1">
              <a:solidFill>
                <a:schemeClr val="tx1"/>
              </a:solidFill>
            </a:endParaRPr>
          </a:p>
          <a:p>
            <a:pPr marL="285750" lvl="0" indent="-285750">
              <a:buFont typeface="Arial" charset="0"/>
              <a:buChar char="•"/>
            </a:pPr>
            <a:r>
              <a:rPr lang="en-GB" dirty="0">
                <a:solidFill>
                  <a:schemeClr val="tx1"/>
                </a:solidFill>
              </a:rPr>
              <a:t>CT is possible due to the cryptographic technique </a:t>
            </a:r>
            <a:r>
              <a:rPr lang="en-GB" dirty="0" smtClean="0">
                <a:solidFill>
                  <a:schemeClr val="tx1"/>
                </a:solidFill>
              </a:rPr>
              <a:t>of </a:t>
            </a:r>
            <a:r>
              <a:rPr lang="en-GB" b="1" dirty="0" smtClean="0">
                <a:solidFill>
                  <a:schemeClr val="tx1"/>
                </a:solidFill>
              </a:rPr>
              <a:t>additively </a:t>
            </a:r>
            <a:r>
              <a:rPr lang="en-GB" b="1" dirty="0">
                <a:solidFill>
                  <a:schemeClr val="tx1"/>
                </a:solidFill>
              </a:rPr>
              <a:t>homomorphic commitments</a:t>
            </a:r>
            <a:r>
              <a:rPr lang="en-GB" dirty="0">
                <a:solidFill>
                  <a:schemeClr val="tx1"/>
                </a:solidFill>
              </a:rPr>
              <a:t> (A. Back). </a:t>
            </a:r>
            <a:r>
              <a:rPr lang="en-GB" dirty="0" smtClean="0">
                <a:solidFill>
                  <a:schemeClr val="tx1"/>
                </a:solidFill>
              </a:rPr>
              <a:t> 			</a:t>
            </a:r>
            <a:r>
              <a:rPr lang="en-GB" dirty="0">
                <a:solidFill>
                  <a:schemeClr val="tx1"/>
                </a:solidFill>
              </a:rPr>
              <a:t> </a:t>
            </a:r>
            <a:r>
              <a:rPr lang="en-GB" sz="1000" dirty="0" smtClean="0">
                <a:solidFill>
                  <a:schemeClr val="tx1"/>
                </a:solidFill>
              </a:rPr>
              <a:t>(</a:t>
            </a:r>
            <a:r>
              <a:rPr lang="en-GB" sz="1000" dirty="0" smtClean="0">
                <a:solidFill>
                  <a:schemeClr val="tx1"/>
                </a:solidFill>
                <a:hlinkClick r:id="rId3"/>
              </a:rPr>
              <a:t>https</a:t>
            </a:r>
            <a:r>
              <a:rPr lang="en-GB" sz="1000" dirty="0">
                <a:solidFill>
                  <a:schemeClr val="tx1"/>
                </a:solidFill>
                <a:hlinkClick r:id="rId3"/>
              </a:rPr>
              <a:t>://</a:t>
            </a:r>
            <a:r>
              <a:rPr lang="en-GB" sz="1000" dirty="0" smtClean="0">
                <a:solidFill>
                  <a:schemeClr val="tx1"/>
                </a:solidFill>
                <a:hlinkClick r:id="rId3"/>
              </a:rPr>
              <a:t>bitcointalk.org/index.php?topic=305791.0</a:t>
            </a:r>
            <a:r>
              <a:rPr lang="en-GB" sz="1000" dirty="0">
                <a:solidFill>
                  <a:schemeClr val="tx1"/>
                </a:solidFill>
              </a:rPr>
              <a:t>)</a:t>
            </a:r>
            <a:endParaRPr lang="en-GB" noProof="1">
              <a:solidFill>
                <a:schemeClr val="tx1"/>
              </a:solidFill>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76349"/>
            <a:ext cx="8520600" cy="572700"/>
          </a:xfrm>
        </p:spPr>
        <p:txBody>
          <a:bodyPr/>
          <a:lstStyle/>
          <a:p>
            <a:r>
              <a:rPr lang="it-IT" sz="2400" dirty="0">
                <a:solidFill>
                  <a:schemeClr val="accent1">
                    <a:lumMod val="75000"/>
                  </a:schemeClr>
                </a:solidFill>
              </a:rPr>
              <a:t>Ring </a:t>
            </a:r>
            <a:r>
              <a:rPr lang="it-IT" sz="2400" dirty="0" err="1">
                <a:solidFill>
                  <a:schemeClr val="accent1">
                    <a:lumMod val="75000"/>
                  </a:schemeClr>
                </a:solidFill>
              </a:rPr>
              <a:t>signature</a:t>
            </a:r>
            <a:r>
              <a:rPr lang="it-IT" sz="2400" dirty="0">
                <a:solidFill>
                  <a:schemeClr val="accent1">
                    <a:lumMod val="75000"/>
                  </a:schemeClr>
                </a:solidFill>
              </a:rPr>
              <a:t> </a:t>
            </a:r>
            <a:r>
              <a:rPr lang="it-IT" sz="2400" dirty="0" err="1">
                <a:solidFill>
                  <a:schemeClr val="accent1">
                    <a:lumMod val="75000"/>
                  </a:schemeClr>
                </a:solidFill>
              </a:rPr>
              <a:t>scheme</a:t>
            </a:r>
            <a:r>
              <a:rPr lang="it-IT" sz="2400" dirty="0">
                <a:solidFill>
                  <a:schemeClr val="accent1">
                    <a:lumMod val="75000"/>
                  </a:schemeClr>
                </a:solidFill>
              </a:rPr>
              <a:t> </a:t>
            </a:r>
            <a:r>
              <a:rPr lang="mr-IN" sz="2400" dirty="0">
                <a:solidFill>
                  <a:schemeClr val="accent1">
                    <a:lumMod val="75000"/>
                  </a:schemeClr>
                </a:solidFill>
              </a:rPr>
              <a:t>–</a:t>
            </a:r>
            <a:r>
              <a:rPr lang="it-IT" sz="2400" dirty="0">
                <a:solidFill>
                  <a:schemeClr val="accent1">
                    <a:lumMod val="75000"/>
                  </a:schemeClr>
                </a:solidFill>
              </a:rPr>
              <a:t> </a:t>
            </a:r>
            <a:r>
              <a:rPr lang="it-IT" sz="2400" dirty="0" err="1" smtClean="0">
                <a:solidFill>
                  <a:schemeClr val="accent1">
                    <a:lumMod val="75000"/>
                  </a:schemeClr>
                </a:solidFill>
              </a:rPr>
              <a:t>definition</a:t>
            </a:r>
            <a:r>
              <a:rPr lang="it-IT" sz="2400" dirty="0" smtClean="0">
                <a:solidFill>
                  <a:schemeClr val="accent1">
                    <a:lumMod val="75000"/>
                  </a:schemeClr>
                </a:solidFill>
              </a:rPr>
              <a:t>:</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892055"/>
                <a:ext cx="8520600" cy="3416400"/>
              </a:xfrm>
            </p:spPr>
            <p:txBody>
              <a:bodyPr/>
              <a:lstStyle/>
              <a:p>
                <a:pPr marL="285750" indent="-285750">
                  <a:lnSpc>
                    <a:spcPct val="100000"/>
                  </a:lnSpc>
                  <a:buClrTx/>
                  <a:buSzTx/>
                  <a:buFont typeface="Arial" charset="0"/>
                  <a:buChar char="•"/>
                </a:pPr>
                <a:r>
                  <a:rPr lang="en-GB" dirty="0" smtClean="0">
                    <a:solidFill>
                      <a:schemeClr val="tx1"/>
                    </a:solidFill>
                  </a:rPr>
                  <a:t>A ring signature scheme as defined by the original paper involves two procedures:</a:t>
                </a:r>
              </a:p>
              <a:p>
                <a:pPr marL="285750" indent="-285750">
                  <a:lnSpc>
                    <a:spcPct val="100000"/>
                  </a:lnSpc>
                  <a:buClrTx/>
                  <a:buSzTx/>
                  <a:buFont typeface="Arial" charset="0"/>
                  <a:buChar char="•"/>
                </a:pPr>
                <a:endParaRPr lang="en-GB" dirty="0" smtClean="0">
                  <a:solidFill>
                    <a:schemeClr val="tx1"/>
                  </a:solidFill>
                </a:endParaRPr>
              </a:p>
              <a:p>
                <a:pPr marL="742950" lvl="1" indent="-285750">
                  <a:lnSpc>
                    <a:spcPct val="100000"/>
                  </a:lnSpc>
                  <a:buClrTx/>
                  <a:buSzTx/>
                  <a:buFont typeface="Arial" charset="0"/>
                  <a:buChar char="•"/>
                </a:pPr>
                <a14:m>
                  <m:oMath xmlns:m="http://schemas.openxmlformats.org/officeDocument/2006/math">
                    <m:r>
                      <a:rPr lang="en-GB" sz="1600" b="1" i="1" dirty="0" smtClean="0">
                        <a:solidFill>
                          <a:schemeClr val="tx1"/>
                        </a:solidFill>
                        <a:latin typeface="Cambria Math" charset="0"/>
                      </a:rPr>
                      <m:t>𝒓𝒊𝒏𝒈</m:t>
                    </m:r>
                    <m:r>
                      <a:rPr lang="en-GB" sz="1600" b="1" i="1" dirty="0" smtClean="0">
                        <a:solidFill>
                          <a:schemeClr val="tx1"/>
                        </a:solidFill>
                        <a:latin typeface="Cambria Math" charset="0"/>
                      </a:rPr>
                      <m:t>−</m:t>
                    </m:r>
                    <m:r>
                      <a:rPr lang="en-GB" sz="1600" b="1" i="1" dirty="0" smtClean="0">
                        <a:solidFill>
                          <a:schemeClr val="tx1"/>
                        </a:solidFill>
                        <a:latin typeface="Cambria Math" charset="0"/>
                      </a:rPr>
                      <m:t>𝒔𝒊𝒈𝒏</m:t>
                    </m:r>
                    <m:r>
                      <a:rPr lang="en-GB" sz="1600" b="1" i="1" dirty="0" smtClean="0">
                        <a:solidFill>
                          <a:schemeClr val="tx1"/>
                        </a:solidFill>
                        <a:latin typeface="Cambria Math" charset="0"/>
                      </a:rPr>
                      <m:t>(</m:t>
                    </m:r>
                    <m:r>
                      <a:rPr lang="en-GB" sz="1600" b="1" i="1" dirty="0" smtClean="0">
                        <a:solidFill>
                          <a:schemeClr val="tx1"/>
                        </a:solidFill>
                        <a:latin typeface="Cambria Math" charset="0"/>
                      </a:rPr>
                      <m:t>𝒎</m:t>
                    </m:r>
                    <m:r>
                      <a:rPr lang="en-GB" sz="1600" b="1" i="1" dirty="0" smtClean="0">
                        <a:solidFill>
                          <a:schemeClr val="tx1"/>
                        </a:solidFill>
                        <a:latin typeface="Cambria Math" charset="0"/>
                      </a:rPr>
                      <m:t>, </m:t>
                    </m:r>
                    <m:r>
                      <a:rPr lang="en-GB" sz="1600" b="1" i="1" dirty="0" smtClean="0">
                        <a:solidFill>
                          <a:schemeClr val="tx1"/>
                        </a:solidFill>
                        <a:latin typeface="Cambria Math" charset="0"/>
                      </a:rPr>
                      <m:t>𝑷</m:t>
                    </m:r>
                    <m:r>
                      <a:rPr lang="en-GB" sz="1600" b="1" i="1" baseline="-25000" dirty="0" smtClean="0">
                        <a:solidFill>
                          <a:schemeClr val="tx1"/>
                        </a:solidFill>
                        <a:latin typeface="Cambria Math" charset="0"/>
                      </a:rPr>
                      <m:t>𝟏</m:t>
                    </m:r>
                    <m:r>
                      <a:rPr lang="en-GB" sz="1600" b="1" i="1" dirty="0" smtClean="0">
                        <a:solidFill>
                          <a:schemeClr val="tx1"/>
                        </a:solidFill>
                        <a:latin typeface="Cambria Math" charset="0"/>
                      </a:rPr>
                      <m:t>, </m:t>
                    </m:r>
                    <m:r>
                      <a:rPr lang="en-GB" sz="1600" b="1" i="1" dirty="0" smtClean="0">
                        <a:solidFill>
                          <a:schemeClr val="tx1"/>
                        </a:solidFill>
                        <a:latin typeface="Cambria Math" charset="0"/>
                      </a:rPr>
                      <m:t>𝑷</m:t>
                    </m:r>
                    <m:r>
                      <a:rPr lang="en-GB" sz="1600" b="1" i="1" baseline="-25000" dirty="0" smtClean="0">
                        <a:solidFill>
                          <a:schemeClr val="tx1"/>
                        </a:solidFill>
                        <a:latin typeface="Cambria Math" charset="0"/>
                      </a:rPr>
                      <m:t>𝟐</m:t>
                    </m:r>
                    <m:r>
                      <a:rPr lang="en-GB" sz="1600" b="1" i="1" dirty="0" smtClean="0">
                        <a:solidFill>
                          <a:schemeClr val="tx1"/>
                        </a:solidFill>
                        <a:latin typeface="Cambria Math" charset="0"/>
                      </a:rPr>
                      <m:t>, </m:t>
                    </m:r>
                    <m:r>
                      <a:rPr lang="mr-IN" sz="1600" b="1" i="1" dirty="0" smtClean="0">
                        <a:solidFill>
                          <a:schemeClr val="tx1"/>
                        </a:solidFill>
                        <a:latin typeface="Cambria Math" charset="0"/>
                      </a:rPr>
                      <m:t>…</m:t>
                    </m:r>
                    <m:r>
                      <a:rPr lang="it-IT" sz="1600" b="1" i="1" dirty="0" smtClean="0">
                        <a:solidFill>
                          <a:schemeClr val="tx1"/>
                        </a:solidFill>
                        <a:latin typeface="Cambria Math" charset="0"/>
                      </a:rPr>
                      <m:t>,</m:t>
                    </m:r>
                    <m:r>
                      <a:rPr lang="en-GB" sz="1600" b="1" i="1" dirty="0" smtClean="0">
                        <a:solidFill>
                          <a:schemeClr val="tx1"/>
                        </a:solidFill>
                        <a:latin typeface="Cambria Math" charset="0"/>
                      </a:rPr>
                      <m:t> </m:t>
                    </m:r>
                    <m:r>
                      <a:rPr lang="en-GB" sz="1600" b="1" i="1" dirty="0" smtClean="0">
                        <a:solidFill>
                          <a:schemeClr val="tx1"/>
                        </a:solidFill>
                        <a:latin typeface="Cambria Math" charset="0"/>
                      </a:rPr>
                      <m:t>𝑷𝒓</m:t>
                    </m:r>
                    <m:r>
                      <a:rPr lang="en-GB" sz="1600" b="1" i="1" dirty="0" smtClean="0">
                        <a:solidFill>
                          <a:schemeClr val="tx1"/>
                        </a:solidFill>
                        <a:latin typeface="Cambria Math" charset="0"/>
                      </a:rPr>
                      <m:t>, </m:t>
                    </m:r>
                    <m:r>
                      <a:rPr lang="it-IT" sz="1600" b="1" i="1" dirty="0" smtClean="0">
                        <a:solidFill>
                          <a:schemeClr val="tx1"/>
                        </a:solidFill>
                        <a:latin typeface="Cambria Math" charset="0"/>
                      </a:rPr>
                      <m:t>𝑷</m:t>
                    </m:r>
                    <m:r>
                      <a:rPr lang="it-IT" sz="1600" b="1" i="1" baseline="-25000" dirty="0" smtClean="0">
                        <a:solidFill>
                          <a:schemeClr val="tx1"/>
                        </a:solidFill>
                        <a:latin typeface="Cambria Math" charset="0"/>
                      </a:rPr>
                      <m:t>𝒔</m:t>
                    </m:r>
                    <m:r>
                      <a:rPr lang="en-GB" sz="1600" b="1" i="1" dirty="0" smtClean="0">
                        <a:solidFill>
                          <a:schemeClr val="tx1"/>
                        </a:solidFill>
                        <a:latin typeface="Cambria Math" charset="0"/>
                      </a:rPr>
                      <m:t>, </m:t>
                    </m:r>
                    <m:r>
                      <a:rPr lang="en-GB" sz="1600" b="1" i="1" dirty="0" smtClean="0">
                        <a:solidFill>
                          <a:schemeClr val="tx1"/>
                        </a:solidFill>
                        <a:latin typeface="Cambria Math" charset="0"/>
                      </a:rPr>
                      <m:t>𝒒𝒔</m:t>
                    </m:r>
                    <m:r>
                      <a:rPr lang="en-GB" sz="1600" b="1" i="1" dirty="0" smtClean="0">
                        <a:solidFill>
                          <a:schemeClr val="tx1"/>
                        </a:solidFill>
                        <a:latin typeface="Cambria Math" charset="0"/>
                      </a:rPr>
                      <m:t>)</m:t>
                    </m:r>
                  </m:oMath>
                </a14:m>
                <a:r>
                  <a:rPr lang="en-GB" sz="1600" dirty="0" smtClean="0">
                    <a:solidFill>
                      <a:schemeClr val="tx1"/>
                    </a:solidFill>
                  </a:rPr>
                  <a:t>: it produces a ring signature </a:t>
                </a:r>
                <a14:m>
                  <m:oMath xmlns:m="http://schemas.openxmlformats.org/officeDocument/2006/math">
                    <m:r>
                      <a:rPr lang="el-GR" sz="1600" b="1" i="1" dirty="0" smtClean="0">
                        <a:solidFill>
                          <a:schemeClr val="tx1"/>
                        </a:solidFill>
                        <a:latin typeface="Cambria Math" charset="0"/>
                      </a:rPr>
                      <m:t>𝝈</m:t>
                    </m:r>
                  </m:oMath>
                </a14:m>
                <a:r>
                  <a:rPr lang="it-IT" sz="1600" dirty="0" smtClean="0">
                    <a:solidFill>
                      <a:schemeClr val="tx1"/>
                    </a:solidFill>
                  </a:rPr>
                  <a:t> for the </a:t>
                </a:r>
                <a:r>
                  <a:rPr lang="it-IT" sz="1600" dirty="0" err="1" smtClean="0">
                    <a:solidFill>
                      <a:schemeClr val="tx1"/>
                    </a:solidFill>
                  </a:rPr>
                  <a:t>message</a:t>
                </a:r>
                <a:r>
                  <a:rPr lang="it-IT" sz="1600" dirty="0" smtClean="0">
                    <a:solidFill>
                      <a:schemeClr val="tx1"/>
                    </a:solidFill>
                  </a:rPr>
                  <a:t> </a:t>
                </a:r>
                <a14:m>
                  <m:oMath xmlns:m="http://schemas.openxmlformats.org/officeDocument/2006/math">
                    <m:r>
                      <a:rPr lang="it-IT" sz="1600" i="1" dirty="0" smtClean="0">
                        <a:solidFill>
                          <a:schemeClr val="tx1"/>
                        </a:solidFill>
                        <a:latin typeface="Cambria Math" charset="0"/>
                      </a:rPr>
                      <m:t>𝑚</m:t>
                    </m:r>
                  </m:oMath>
                </a14:m>
                <a:r>
                  <a:rPr lang="it-IT" sz="1600" dirty="0" smtClean="0">
                    <a:solidFill>
                      <a:schemeClr val="tx1"/>
                    </a:solidFill>
                  </a:rPr>
                  <a:t>, </a:t>
                </a:r>
                <a:r>
                  <a:rPr lang="it-IT" sz="1600" dirty="0" err="1" smtClean="0">
                    <a:solidFill>
                      <a:schemeClr val="tx1"/>
                    </a:solidFill>
                  </a:rPr>
                  <a:t>given</a:t>
                </a:r>
                <a:r>
                  <a:rPr lang="it-IT" sz="1600" dirty="0" smtClean="0">
                    <a:solidFill>
                      <a:schemeClr val="tx1"/>
                    </a:solidFill>
                  </a:rPr>
                  <a:t> the </a:t>
                </a:r>
                <a:r>
                  <a:rPr lang="it-IT" sz="1600" dirty="0" err="1" smtClean="0">
                    <a:solidFill>
                      <a:schemeClr val="tx1"/>
                    </a:solidFill>
                  </a:rPr>
                  <a:t>pubkeys</a:t>
                </a:r>
                <a:r>
                  <a:rPr lang="it-IT" sz="1600" dirty="0" smtClean="0">
                    <a:solidFill>
                      <a:schemeClr val="tx1"/>
                    </a:solidFill>
                  </a:rPr>
                  <a:t> </a:t>
                </a:r>
                <a14:m>
                  <m:oMath xmlns:m="http://schemas.openxmlformats.org/officeDocument/2006/math">
                    <m:r>
                      <a:rPr lang="en-GB" sz="1600" i="1" dirty="0" smtClean="0">
                        <a:solidFill>
                          <a:schemeClr val="tx1"/>
                        </a:solidFill>
                        <a:latin typeface="Cambria Math" charset="0"/>
                      </a:rPr>
                      <m:t>𝑃</m:t>
                    </m:r>
                    <m:r>
                      <a:rPr lang="en-GB" sz="1600" i="1" baseline="-25000" dirty="0">
                        <a:solidFill>
                          <a:schemeClr val="tx1"/>
                        </a:solidFill>
                        <a:latin typeface="Cambria Math" charset="0"/>
                      </a:rPr>
                      <m:t>1</m:t>
                    </m:r>
                    <m:r>
                      <a:rPr lang="en-GB" sz="1600" i="1" dirty="0">
                        <a:solidFill>
                          <a:schemeClr val="tx1"/>
                        </a:solidFill>
                        <a:latin typeface="Cambria Math" charset="0"/>
                      </a:rPr>
                      <m:t>, </m:t>
                    </m:r>
                    <m:r>
                      <a:rPr lang="en-GB" sz="1600" i="1" dirty="0">
                        <a:solidFill>
                          <a:schemeClr val="tx1"/>
                        </a:solidFill>
                        <a:latin typeface="Cambria Math" charset="0"/>
                      </a:rPr>
                      <m:t>𝑃</m:t>
                    </m:r>
                    <m:r>
                      <a:rPr lang="en-GB" sz="1600" i="1" baseline="-25000" dirty="0">
                        <a:solidFill>
                          <a:schemeClr val="tx1"/>
                        </a:solidFill>
                        <a:latin typeface="Cambria Math" charset="0"/>
                      </a:rPr>
                      <m:t>2</m:t>
                    </m:r>
                    <m:r>
                      <a:rPr lang="en-GB" sz="1600" i="1" dirty="0" smtClean="0">
                        <a:solidFill>
                          <a:schemeClr val="tx1"/>
                        </a:solidFill>
                        <a:latin typeface="Cambria Math" charset="0"/>
                      </a:rPr>
                      <m:t>, </m:t>
                    </m:r>
                    <m:r>
                      <a:rPr lang="mr-IN" sz="1600" i="1" dirty="0" smtClean="0">
                        <a:solidFill>
                          <a:schemeClr val="tx1"/>
                        </a:solidFill>
                        <a:latin typeface="Cambria Math" charset="0"/>
                      </a:rPr>
                      <m:t>…</m:t>
                    </m:r>
                    <m:r>
                      <a:rPr lang="it-IT" sz="1600" i="1" dirty="0">
                        <a:solidFill>
                          <a:schemeClr val="tx1"/>
                        </a:solidFill>
                        <a:latin typeface="Cambria Math" charset="0"/>
                      </a:rPr>
                      <m:t>,</m:t>
                    </m:r>
                    <m:r>
                      <a:rPr lang="en-GB" sz="1600" i="1" dirty="0">
                        <a:solidFill>
                          <a:schemeClr val="tx1"/>
                        </a:solidFill>
                        <a:latin typeface="Cambria Math" charset="0"/>
                      </a:rPr>
                      <m:t> </m:t>
                    </m:r>
                    <m:r>
                      <a:rPr lang="en-GB" sz="1600" i="1" dirty="0" err="1" smtClean="0">
                        <a:solidFill>
                          <a:schemeClr val="tx1"/>
                        </a:solidFill>
                        <a:latin typeface="Cambria Math" charset="0"/>
                      </a:rPr>
                      <m:t>𝑃</m:t>
                    </m:r>
                    <m:r>
                      <a:rPr lang="it-IT" sz="1600" b="0" i="1" baseline="-25000" dirty="0" smtClean="0">
                        <a:solidFill>
                          <a:schemeClr val="tx1"/>
                        </a:solidFill>
                        <a:latin typeface="Cambria Math" charset="0"/>
                      </a:rPr>
                      <m:t>𝑠</m:t>
                    </m:r>
                  </m:oMath>
                </a14:m>
                <a:r>
                  <a:rPr lang="en-GB" sz="1600" dirty="0" smtClean="0">
                    <a:solidFill>
                      <a:schemeClr val="tx1"/>
                    </a:solidFill>
                  </a:rPr>
                  <a:t> </a:t>
                </a:r>
                <a:r>
                  <a:rPr lang="en-GB" sz="1600" baseline="-25000" dirty="0" smtClean="0">
                    <a:solidFill>
                      <a:schemeClr val="tx1"/>
                    </a:solidFill>
                  </a:rPr>
                  <a:t> </a:t>
                </a:r>
                <a:r>
                  <a:rPr lang="en-GB" sz="1600" dirty="0" smtClean="0">
                    <a:solidFill>
                      <a:schemeClr val="tx1"/>
                    </a:solidFill>
                  </a:rPr>
                  <a:t>of the s ring members, together with the secret key </a:t>
                </a:r>
                <a14:m>
                  <m:oMath xmlns:m="http://schemas.openxmlformats.org/officeDocument/2006/math">
                    <m:r>
                      <a:rPr lang="en-GB" sz="1600" i="1" dirty="0" smtClean="0">
                        <a:solidFill>
                          <a:schemeClr val="tx1"/>
                        </a:solidFill>
                        <a:latin typeface="Cambria Math" charset="0"/>
                      </a:rPr>
                      <m:t>𝑞</m:t>
                    </m:r>
                    <m:r>
                      <a:rPr lang="en-GB" sz="1600" i="1" baseline="-25000" dirty="0" smtClean="0">
                        <a:solidFill>
                          <a:schemeClr val="tx1"/>
                        </a:solidFill>
                        <a:latin typeface="Cambria Math" charset="0"/>
                      </a:rPr>
                      <m:t>𝑠</m:t>
                    </m:r>
                  </m:oMath>
                </a14:m>
                <a:r>
                  <a:rPr lang="en-GB" sz="1600" dirty="0" smtClean="0">
                    <a:solidFill>
                      <a:schemeClr val="tx1"/>
                    </a:solidFill>
                  </a:rPr>
                  <a:t> of the </a:t>
                </a:r>
                <a:r>
                  <a:rPr lang="en-GB" sz="1600" dirty="0" err="1" smtClean="0">
                    <a:solidFill>
                      <a:schemeClr val="tx1"/>
                    </a:solidFill>
                  </a:rPr>
                  <a:t>s</a:t>
                </a:r>
                <a:r>
                  <a:rPr lang="en-GB" sz="1600" baseline="30000" dirty="0" err="1" smtClean="0">
                    <a:solidFill>
                      <a:schemeClr val="tx1"/>
                    </a:solidFill>
                  </a:rPr>
                  <a:t>th</a:t>
                </a:r>
                <a:r>
                  <a:rPr lang="en-GB" sz="1600" dirty="0" smtClean="0">
                    <a:solidFill>
                      <a:schemeClr val="tx1"/>
                    </a:solidFill>
                  </a:rPr>
                  <a:t> member (the signer).</a:t>
                </a:r>
                <a:endParaRPr lang="en-GB" sz="1600" baseline="30000" dirty="0" smtClean="0">
                  <a:solidFill>
                    <a:schemeClr val="tx1"/>
                  </a:solidFill>
                </a:endParaRPr>
              </a:p>
              <a:p>
                <a:pPr marL="742950" lvl="1" indent="-285750">
                  <a:lnSpc>
                    <a:spcPct val="100000"/>
                  </a:lnSpc>
                  <a:buClrTx/>
                  <a:buSzTx/>
                  <a:buFont typeface="Arial" charset="0"/>
                  <a:buChar char="•"/>
                </a:pPr>
                <a14:m>
                  <m:oMath xmlns:m="http://schemas.openxmlformats.org/officeDocument/2006/math">
                    <m:r>
                      <a:rPr lang="en-GB" sz="1600" b="1" i="1" dirty="0" smtClean="0">
                        <a:solidFill>
                          <a:schemeClr val="tx1"/>
                        </a:solidFill>
                        <a:latin typeface="Cambria Math" charset="0"/>
                      </a:rPr>
                      <m:t>𝒓𝒊𝒏𝒈</m:t>
                    </m:r>
                    <m:r>
                      <a:rPr lang="en-GB" sz="1600" b="1" i="1" dirty="0" smtClean="0">
                        <a:solidFill>
                          <a:schemeClr val="tx1"/>
                        </a:solidFill>
                        <a:latin typeface="Cambria Math" charset="0"/>
                      </a:rPr>
                      <m:t>−</m:t>
                    </m:r>
                    <m:r>
                      <a:rPr lang="en-GB" sz="1600" b="1" i="1" dirty="0" smtClean="0">
                        <a:solidFill>
                          <a:schemeClr val="tx1"/>
                        </a:solidFill>
                        <a:latin typeface="Cambria Math" charset="0"/>
                      </a:rPr>
                      <m:t>𝒗𝒆𝒓𝒊𝒇𝒚</m:t>
                    </m:r>
                    <m:r>
                      <a:rPr lang="en-GB" sz="1600" b="1" i="1" dirty="0" smtClean="0">
                        <a:solidFill>
                          <a:schemeClr val="tx1"/>
                        </a:solidFill>
                        <a:latin typeface="Cambria Math" charset="0"/>
                      </a:rPr>
                      <m:t>(</m:t>
                    </m:r>
                    <m:r>
                      <a:rPr lang="en-GB" sz="1600" b="1" i="1" dirty="0" smtClean="0">
                        <a:solidFill>
                          <a:schemeClr val="tx1"/>
                        </a:solidFill>
                        <a:latin typeface="Cambria Math" charset="0"/>
                      </a:rPr>
                      <m:t>𝒎</m:t>
                    </m:r>
                    <m:r>
                      <a:rPr lang="en-GB" sz="1600" b="1" i="1" dirty="0" smtClean="0">
                        <a:solidFill>
                          <a:schemeClr val="tx1"/>
                        </a:solidFill>
                        <a:latin typeface="Cambria Math" charset="0"/>
                      </a:rPr>
                      <m:t>, </m:t>
                    </m:r>
                    <m:r>
                      <a:rPr lang="el-GR" sz="1600" b="1" i="1" dirty="0">
                        <a:solidFill>
                          <a:schemeClr val="tx1"/>
                        </a:solidFill>
                        <a:latin typeface="Cambria Math" charset="0"/>
                      </a:rPr>
                      <m:t>𝝈</m:t>
                    </m:r>
                    <m:r>
                      <a:rPr lang="en-GB" sz="1600" b="1" i="1" dirty="0" smtClean="0">
                        <a:solidFill>
                          <a:schemeClr val="tx1"/>
                        </a:solidFill>
                        <a:latin typeface="Cambria Math" charset="0"/>
                      </a:rPr>
                      <m:t>)</m:t>
                    </m:r>
                  </m:oMath>
                </a14:m>
                <a:r>
                  <a:rPr lang="en-GB" sz="1600" dirty="0" smtClean="0">
                    <a:solidFill>
                      <a:schemeClr val="tx1"/>
                    </a:solidFill>
                  </a:rPr>
                  <a:t>: it accepts a message </a:t>
                </a:r>
                <a14:m>
                  <m:oMath xmlns:m="http://schemas.openxmlformats.org/officeDocument/2006/math">
                    <m:r>
                      <a:rPr lang="en-GB" sz="1600" i="1" dirty="0" smtClean="0">
                        <a:solidFill>
                          <a:schemeClr val="tx1"/>
                        </a:solidFill>
                        <a:latin typeface="Cambria Math" charset="0"/>
                      </a:rPr>
                      <m:t>𝑚</m:t>
                    </m:r>
                  </m:oMath>
                </a14:m>
                <a:r>
                  <a:rPr lang="en-GB" sz="1600" dirty="0" smtClean="0">
                    <a:solidFill>
                      <a:schemeClr val="tx1"/>
                    </a:solidFill>
                  </a:rPr>
                  <a:t> and a signature </a:t>
                </a:r>
                <a14:m>
                  <m:oMath xmlns:m="http://schemas.openxmlformats.org/officeDocument/2006/math">
                    <m:r>
                      <a:rPr lang="el-GR" sz="1600" i="1" dirty="0" smtClean="0">
                        <a:solidFill>
                          <a:schemeClr val="tx1"/>
                        </a:solidFill>
                        <a:latin typeface="Cambria Math" charset="0"/>
                      </a:rPr>
                      <m:t>𝜎</m:t>
                    </m:r>
                  </m:oMath>
                </a14:m>
                <a:r>
                  <a:rPr lang="it-IT" sz="1600" dirty="0" smtClean="0">
                    <a:solidFill>
                      <a:schemeClr val="tx1"/>
                    </a:solidFill>
                  </a:rPr>
                  <a:t> (</a:t>
                </a:r>
                <a:r>
                  <a:rPr lang="it-IT" sz="1600" dirty="0" err="1" smtClean="0">
                    <a:solidFill>
                      <a:schemeClr val="tx1"/>
                    </a:solidFill>
                  </a:rPr>
                  <a:t>including</a:t>
                </a:r>
                <a:r>
                  <a:rPr lang="it-IT" sz="1600" dirty="0" smtClean="0">
                    <a:solidFill>
                      <a:schemeClr val="tx1"/>
                    </a:solidFill>
                  </a:rPr>
                  <a:t> the </a:t>
                </a:r>
                <a:r>
                  <a:rPr lang="it-IT" sz="1600" dirty="0" err="1" smtClean="0">
                    <a:solidFill>
                      <a:schemeClr val="tx1"/>
                    </a:solidFill>
                  </a:rPr>
                  <a:t>pubkeys</a:t>
                </a:r>
                <a:r>
                  <a:rPr lang="it-IT" sz="1600" dirty="0" smtClean="0">
                    <a:solidFill>
                      <a:schemeClr val="tx1"/>
                    </a:solidFill>
                  </a:rPr>
                  <a:t> of </a:t>
                </a:r>
                <a:r>
                  <a:rPr lang="it-IT" sz="1600" dirty="0" err="1" smtClean="0">
                    <a:solidFill>
                      <a:schemeClr val="tx1"/>
                    </a:solidFill>
                  </a:rPr>
                  <a:t>all</a:t>
                </a:r>
                <a:r>
                  <a:rPr lang="it-IT" sz="1600" dirty="0" smtClean="0">
                    <a:solidFill>
                      <a:schemeClr val="tx1"/>
                    </a:solidFill>
                  </a:rPr>
                  <a:t> the </a:t>
                </a:r>
                <a:r>
                  <a:rPr lang="it-IT" sz="1600" dirty="0" err="1" smtClean="0">
                    <a:solidFill>
                      <a:schemeClr val="tx1"/>
                    </a:solidFill>
                  </a:rPr>
                  <a:t>possible</a:t>
                </a:r>
                <a:r>
                  <a:rPr lang="it-IT" sz="1600" dirty="0" smtClean="0">
                    <a:solidFill>
                      <a:schemeClr val="tx1"/>
                    </a:solidFill>
                  </a:rPr>
                  <a:t> </a:t>
                </a:r>
                <a:r>
                  <a:rPr lang="it-IT" sz="1600" dirty="0" err="1" smtClean="0">
                    <a:solidFill>
                      <a:schemeClr val="tx1"/>
                    </a:solidFill>
                  </a:rPr>
                  <a:t>signers</a:t>
                </a:r>
                <a:r>
                  <a:rPr lang="it-IT" sz="1600" dirty="0" smtClean="0">
                    <a:solidFill>
                      <a:schemeClr val="tx1"/>
                    </a:solidFill>
                  </a:rPr>
                  <a:t>) and </a:t>
                </a:r>
                <a:r>
                  <a:rPr lang="it-IT" sz="1600" dirty="0" err="1" smtClean="0">
                    <a:solidFill>
                      <a:schemeClr val="tx1"/>
                    </a:solidFill>
                  </a:rPr>
                  <a:t>outputs</a:t>
                </a:r>
                <a:r>
                  <a:rPr lang="it-IT" sz="1600" dirty="0" smtClean="0">
                    <a:solidFill>
                      <a:schemeClr val="tx1"/>
                    </a:solidFill>
                  </a:rPr>
                  <a:t> </a:t>
                </a:r>
                <a:r>
                  <a:rPr lang="it-IT" sz="1600" dirty="0" err="1" smtClean="0">
                    <a:solidFill>
                      <a:schemeClr val="tx1"/>
                    </a:solidFill>
                  </a:rPr>
                  <a:t>either</a:t>
                </a:r>
                <a:r>
                  <a:rPr lang="it-IT" sz="1600" dirty="0" smtClean="0">
                    <a:solidFill>
                      <a:schemeClr val="tx1"/>
                    </a:solidFill>
                  </a:rPr>
                  <a:t> </a:t>
                </a:r>
                <a14:m>
                  <m:oMath xmlns:m="http://schemas.openxmlformats.org/officeDocument/2006/math">
                    <m:r>
                      <a:rPr lang="it-IT" sz="1600" i="1" dirty="0" smtClean="0">
                        <a:solidFill>
                          <a:schemeClr val="tx1"/>
                        </a:solidFill>
                        <a:latin typeface="Cambria Math" charset="0"/>
                      </a:rPr>
                      <m:t>𝑡𝑟𝑢𝑒</m:t>
                    </m:r>
                    <m:r>
                      <a:rPr lang="it-IT" sz="1600" i="1" dirty="0" smtClean="0">
                        <a:solidFill>
                          <a:schemeClr val="tx1"/>
                        </a:solidFill>
                        <a:latin typeface="Cambria Math" charset="0"/>
                      </a:rPr>
                      <m:t> </m:t>
                    </m:r>
                    <m:r>
                      <a:rPr lang="it-IT" sz="1600" i="1" dirty="0" smtClean="0">
                        <a:solidFill>
                          <a:schemeClr val="tx1"/>
                        </a:solidFill>
                        <a:latin typeface="Cambria Math" charset="0"/>
                      </a:rPr>
                      <m:t>𝑜𝑟</m:t>
                    </m:r>
                    <m:r>
                      <a:rPr lang="it-IT" sz="1600" i="1" dirty="0" smtClean="0">
                        <a:solidFill>
                          <a:schemeClr val="tx1"/>
                        </a:solidFill>
                        <a:latin typeface="Cambria Math" charset="0"/>
                      </a:rPr>
                      <m:t> </m:t>
                    </m:r>
                    <m:r>
                      <a:rPr lang="it-IT" sz="1600" i="1" dirty="0" smtClean="0">
                        <a:solidFill>
                          <a:schemeClr val="tx1"/>
                        </a:solidFill>
                        <a:latin typeface="Cambria Math" charset="0"/>
                      </a:rPr>
                      <m:t>𝑓𝑎𝑙𝑠𝑒</m:t>
                    </m:r>
                  </m:oMath>
                </a14:m>
                <a:r>
                  <a:rPr lang="it-IT" sz="1600" dirty="0" smtClean="0">
                    <a:solidFill>
                      <a:schemeClr val="tx1"/>
                    </a:solidFill>
                  </a:rPr>
                  <a:t>.</a:t>
                </a:r>
                <a:r>
                  <a:rPr lang="en-GB" sz="1600" dirty="0" smtClean="0">
                    <a:solidFill>
                      <a:schemeClr val="tx1"/>
                    </a:solidFill>
                  </a:rPr>
                  <a:t> </a:t>
                </a:r>
                <a:endParaRPr lang="en-GB" sz="1600" b="1" dirty="0" smtClean="0">
                  <a:solidFill>
                    <a:schemeClr val="tx1"/>
                  </a:solidFill>
                </a:endParaRPr>
              </a:p>
              <a:p>
                <a:pPr marL="285750" indent="-285750">
                  <a:lnSpc>
                    <a:spcPct val="100000"/>
                  </a:lnSpc>
                  <a:buClrTx/>
                  <a:buSzTx/>
                  <a:buFont typeface="Arial" charset="0"/>
                  <a:buChar char="•"/>
                </a:pPr>
                <a:endParaRPr lang="en-GB" sz="1600" dirty="0">
                  <a:solidFill>
                    <a:schemeClr val="tx1"/>
                  </a:solidFill>
                </a:endParaRPr>
              </a:p>
              <a:p>
                <a:pPr marL="285750" indent="-285750">
                  <a:lnSpc>
                    <a:spcPct val="100000"/>
                  </a:lnSpc>
                  <a:buClrTx/>
                  <a:buSzTx/>
                  <a:buFont typeface="Arial" charset="0"/>
                  <a:buChar char="•"/>
                </a:pPr>
                <a:r>
                  <a:rPr lang="en-GB" dirty="0" smtClean="0">
                    <a:solidFill>
                      <a:schemeClr val="tx1"/>
                    </a:solidFill>
                  </a:rPr>
                  <a:t>Generation and verification schemes are not presented here in full details as they would involve migrating to RSA setting.</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r>
                  <a:rPr lang="en-GB" dirty="0" smtClean="0">
                    <a:solidFill>
                      <a:schemeClr val="tx1"/>
                    </a:solidFill>
                  </a:rPr>
                  <a:t>The schemes’ description would follow later when presenting the ECDL-based solution.</a:t>
                </a:r>
              </a:p>
              <a:p>
                <a:pPr marL="285750" indent="-285750">
                  <a:lnSpc>
                    <a:spcPct val="100000"/>
                  </a:lnSpc>
                  <a:buClrTx/>
                  <a:buSzTx/>
                  <a:buFont typeface="Arial" charset="0"/>
                  <a:buChar char="•"/>
                </a:pPr>
                <a:endParaRPr lang="en-GB" dirty="0">
                  <a:solidFill>
                    <a:schemeClr val="tx1"/>
                  </a:solidFill>
                </a:endParaRPr>
              </a:p>
              <a:p>
                <a:pPr marL="285750" indent="-285750">
                  <a:lnSpc>
                    <a:spcPct val="100000"/>
                  </a:lnSpc>
                  <a:buClrTx/>
                  <a:buSzTx/>
                  <a:buFont typeface="Arial" charset="0"/>
                  <a:buChar char="•"/>
                </a:pPr>
                <a:endParaRPr lang="en-GB" dirty="0" smtClean="0">
                  <a:solidFill>
                    <a:schemeClr val="tx1"/>
                  </a:solidFill>
                </a:endParaRPr>
              </a:p>
              <a:p>
                <a:pPr marL="742950" lvl="1" indent="-285750">
                  <a:lnSpc>
                    <a:spcPct val="100000"/>
                  </a:lnSpc>
                  <a:buClrTx/>
                  <a:buSzTx/>
                  <a:buFont typeface="Arial" charset="0"/>
                  <a:buChar char="•"/>
                </a:pPr>
                <a:endParaRPr lang="en-GB" sz="1600"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892055"/>
                <a:ext cx="8520600" cy="3416400"/>
              </a:xfrm>
              <a:blipFill rotWithShape="0">
                <a:blip r:embed="rId2"/>
                <a:stretch>
                  <a:fillRect l="-429" b="-13904"/>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40</a:t>
            </a:fld>
            <a:endParaRPr lang="nb-NO"/>
          </a:p>
        </p:txBody>
      </p:sp>
    </p:spTree>
    <p:extLst>
      <p:ext uri="{BB962C8B-B14F-4D97-AF65-F5344CB8AC3E}">
        <p14:creationId xmlns:p14="http://schemas.microsoft.com/office/powerpoint/2010/main" val="20390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82675"/>
            <a:ext cx="8520600" cy="572700"/>
          </a:xfrm>
        </p:spPr>
        <p:txBody>
          <a:bodyPr/>
          <a:lstStyle/>
          <a:p>
            <a:r>
              <a:rPr lang="it-IT" sz="2400" dirty="0">
                <a:solidFill>
                  <a:schemeClr val="accent1">
                    <a:lumMod val="75000"/>
                  </a:schemeClr>
                </a:solidFill>
              </a:rPr>
              <a:t>AOS Ring </a:t>
            </a:r>
            <a:r>
              <a:rPr lang="it-IT" sz="2400" dirty="0" err="1">
                <a:solidFill>
                  <a:schemeClr val="accent1">
                    <a:lumMod val="75000"/>
                  </a:schemeClr>
                </a:solidFill>
              </a:rPr>
              <a:t>Signatures</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942003"/>
            <a:ext cx="8520600" cy="3807842"/>
          </a:xfrm>
        </p:spPr>
        <p:txBody>
          <a:bodyPr/>
          <a:lstStyle/>
          <a:p>
            <a:pPr marL="285750" indent="-285750">
              <a:lnSpc>
                <a:spcPct val="100000"/>
              </a:lnSpc>
              <a:buClrTx/>
              <a:buSzTx/>
              <a:buFont typeface="Arial" charset="0"/>
              <a:buChar char="•"/>
            </a:pPr>
            <a:r>
              <a:rPr lang="it-IT" dirty="0" err="1">
                <a:solidFill>
                  <a:schemeClr val="tx1"/>
                </a:solidFill>
              </a:rPr>
              <a:t>Type</a:t>
            </a:r>
            <a:r>
              <a:rPr lang="it-IT" dirty="0">
                <a:solidFill>
                  <a:schemeClr val="tx1"/>
                </a:solidFill>
              </a:rPr>
              <a:t> of ring </a:t>
            </a:r>
            <a:r>
              <a:rPr lang="it-IT" dirty="0" err="1">
                <a:solidFill>
                  <a:schemeClr val="tx1"/>
                </a:solidFill>
              </a:rPr>
              <a:t>signatures</a:t>
            </a:r>
            <a:r>
              <a:rPr lang="it-IT" dirty="0">
                <a:solidFill>
                  <a:schemeClr val="tx1"/>
                </a:solidFill>
              </a:rPr>
              <a:t> </a:t>
            </a:r>
            <a:r>
              <a:rPr lang="it-IT" dirty="0" err="1">
                <a:solidFill>
                  <a:schemeClr val="tx1"/>
                </a:solidFill>
              </a:rPr>
              <a:t>based</a:t>
            </a:r>
            <a:r>
              <a:rPr lang="it-IT" dirty="0">
                <a:solidFill>
                  <a:schemeClr val="tx1"/>
                </a:solidFill>
              </a:rPr>
              <a:t> on the </a:t>
            </a:r>
            <a:r>
              <a:rPr lang="it-IT" i="1" dirty="0">
                <a:solidFill>
                  <a:schemeClr val="tx1"/>
                </a:solidFill>
              </a:rPr>
              <a:t>ECDLP</a:t>
            </a:r>
            <a:r>
              <a:rPr lang="it-IT" dirty="0" smtClean="0">
                <a:solidFill>
                  <a:schemeClr val="tx1"/>
                </a:solidFill>
              </a:rPr>
              <a:t>.</a:t>
            </a:r>
          </a:p>
          <a:p>
            <a:pPr marL="0" indent="0">
              <a:lnSpc>
                <a:spcPct val="100000"/>
              </a:lnSpc>
              <a:buClrTx/>
              <a:buSzTx/>
              <a:buNone/>
            </a:pPr>
            <a:r>
              <a:rPr lang="en-GB" sz="1000" dirty="0" smtClean="0">
                <a:solidFill>
                  <a:schemeClr val="tx1"/>
                </a:solidFill>
              </a:rPr>
              <a:t>				                        (</a:t>
            </a:r>
            <a:r>
              <a:rPr lang="en-GB" sz="1000" dirty="0">
                <a:solidFill>
                  <a:schemeClr val="tx1"/>
                </a:solidFill>
                <a:hlinkClick r:id="rId3"/>
              </a:rPr>
              <a:t>https://www.iacr.org/archive/asiacrypt2002/25010414/25010414.ps</a:t>
            </a:r>
            <a:r>
              <a:rPr lang="en-GB" sz="1000" dirty="0" smtClean="0">
                <a:solidFill>
                  <a:schemeClr val="tx1"/>
                </a:solidFill>
              </a:rPr>
              <a:t>)</a:t>
            </a:r>
            <a:endParaRPr lang="it-IT" sz="1000" dirty="0" smtClean="0">
              <a:solidFill>
                <a:schemeClr val="tx1"/>
              </a:solidFill>
            </a:endParaRPr>
          </a:p>
          <a:p>
            <a:pPr marL="285750" indent="-285750">
              <a:lnSpc>
                <a:spcPct val="100000"/>
              </a:lnSpc>
              <a:buClrTx/>
              <a:buSzTx/>
              <a:buFont typeface="Arial" charset="0"/>
              <a:buChar char="•"/>
            </a:pPr>
            <a:r>
              <a:rPr lang="it-IT" dirty="0">
                <a:solidFill>
                  <a:schemeClr val="tx1"/>
                </a:solidFill>
              </a:rPr>
              <a:t>“Design” of a ring: </a:t>
            </a:r>
            <a:r>
              <a:rPr lang="it-IT" b="1" dirty="0" err="1">
                <a:solidFill>
                  <a:schemeClr val="tx1"/>
                </a:solidFill>
              </a:rPr>
              <a:t>n</a:t>
            </a:r>
            <a:r>
              <a:rPr lang="it-IT" dirty="0">
                <a:solidFill>
                  <a:schemeClr val="tx1"/>
                </a:solidFill>
              </a:rPr>
              <a:t> </a:t>
            </a:r>
            <a:r>
              <a:rPr lang="it-IT" dirty="0" err="1">
                <a:solidFill>
                  <a:schemeClr val="tx1"/>
                </a:solidFill>
              </a:rPr>
              <a:t>verification</a:t>
            </a:r>
            <a:r>
              <a:rPr lang="it-IT" dirty="0">
                <a:solidFill>
                  <a:schemeClr val="tx1"/>
                </a:solidFill>
              </a:rPr>
              <a:t> </a:t>
            </a:r>
            <a:r>
              <a:rPr lang="it-IT" dirty="0" err="1">
                <a:solidFill>
                  <a:schemeClr val="tx1"/>
                </a:solidFill>
              </a:rPr>
              <a:t>keys</a:t>
            </a:r>
            <a:r>
              <a:rPr lang="it-IT" dirty="0">
                <a:solidFill>
                  <a:schemeClr val="tx1"/>
                </a:solidFill>
              </a:rPr>
              <a:t> (</a:t>
            </a:r>
            <a:r>
              <a:rPr lang="it-IT" dirty="0" err="1">
                <a:solidFill>
                  <a:schemeClr val="tx1"/>
                </a:solidFill>
              </a:rPr>
              <a:t>pubkeys</a:t>
            </a:r>
            <a:r>
              <a:rPr lang="it-IT" dirty="0">
                <a:solidFill>
                  <a:schemeClr val="tx1"/>
                </a:solidFill>
              </a:rPr>
              <a:t>) </a:t>
            </a:r>
            <a:r>
              <a:rPr lang="it-IT" dirty="0" err="1" smtClean="0">
                <a:solidFill>
                  <a:schemeClr val="tx1"/>
                </a:solidFill>
              </a:rPr>
              <a:t>requiring</a:t>
            </a:r>
            <a:r>
              <a:rPr lang="it-IT" dirty="0">
                <a:solidFill>
                  <a:schemeClr val="tx1"/>
                </a:solidFill>
              </a:rPr>
              <a:t> </a:t>
            </a:r>
            <a:r>
              <a:rPr lang="it-IT" dirty="0" err="1" smtClean="0">
                <a:solidFill>
                  <a:schemeClr val="tx1"/>
                </a:solidFill>
              </a:rPr>
              <a:t>knowledge</a:t>
            </a:r>
            <a:r>
              <a:rPr lang="it-IT" dirty="0" smtClean="0">
                <a:solidFill>
                  <a:schemeClr val="tx1"/>
                </a:solidFill>
              </a:rPr>
              <a:t> </a:t>
            </a:r>
            <a:r>
              <a:rPr lang="it-IT" dirty="0">
                <a:solidFill>
                  <a:schemeClr val="tx1"/>
                </a:solidFill>
              </a:rPr>
              <a:t>of </a:t>
            </a:r>
            <a:r>
              <a:rPr lang="it-IT" b="1" dirty="0" err="1">
                <a:solidFill>
                  <a:schemeClr val="tx1"/>
                </a:solidFill>
              </a:rPr>
              <a:t>one</a:t>
            </a:r>
            <a:r>
              <a:rPr lang="it-IT" dirty="0">
                <a:solidFill>
                  <a:schemeClr val="tx1"/>
                </a:solidFill>
              </a:rPr>
              <a:t> </a:t>
            </a:r>
            <a:r>
              <a:rPr lang="it-IT" dirty="0" smtClean="0">
                <a:solidFill>
                  <a:schemeClr val="tx1"/>
                </a:solidFill>
              </a:rPr>
              <a:t>of the </a:t>
            </a:r>
            <a:r>
              <a:rPr lang="it-IT" dirty="0" err="1">
                <a:solidFill>
                  <a:schemeClr val="tx1"/>
                </a:solidFill>
              </a:rPr>
              <a:t>corresponding</a:t>
            </a:r>
            <a:r>
              <a:rPr lang="it-IT" dirty="0">
                <a:solidFill>
                  <a:schemeClr val="tx1"/>
                </a:solidFill>
              </a:rPr>
              <a:t> secret </a:t>
            </a:r>
            <a:r>
              <a:rPr lang="it-IT" dirty="0" err="1">
                <a:solidFill>
                  <a:schemeClr val="tx1"/>
                </a:solidFill>
              </a:rPr>
              <a:t>keys</a:t>
            </a:r>
            <a:r>
              <a:rPr lang="it-IT" dirty="0">
                <a:solidFill>
                  <a:schemeClr val="tx1"/>
                </a:solidFill>
              </a:rPr>
              <a:t>.</a:t>
            </a:r>
            <a:br>
              <a:rPr lang="it-IT" dirty="0">
                <a:solidFill>
                  <a:schemeClr val="tx1"/>
                </a:solidFill>
              </a:rPr>
            </a:br>
            <a:r>
              <a:rPr lang="it-IT" dirty="0" smtClean="0">
                <a:solidFill>
                  <a:schemeClr val="tx1"/>
                </a:solidFill>
              </a:rPr>
              <a:t>		       ⇒ </a:t>
            </a:r>
            <a:r>
              <a:rPr lang="it-IT" dirty="0">
                <a:solidFill>
                  <a:schemeClr val="tx1"/>
                </a:solidFill>
              </a:rPr>
              <a:t>“I </a:t>
            </a:r>
            <a:r>
              <a:rPr lang="it-IT" dirty="0" err="1">
                <a:solidFill>
                  <a:schemeClr val="tx1"/>
                </a:solidFill>
              </a:rPr>
              <a:t>know</a:t>
            </a:r>
            <a:r>
              <a:rPr lang="it-IT" dirty="0">
                <a:solidFill>
                  <a:schemeClr val="tx1"/>
                </a:solidFill>
              </a:rPr>
              <a:t> </a:t>
            </a:r>
            <a:r>
              <a:rPr lang="it-IT" dirty="0" smtClean="0">
                <a:solidFill>
                  <a:schemeClr val="tx1"/>
                </a:solidFill>
              </a:rPr>
              <a:t>{q</a:t>
            </a:r>
            <a:r>
              <a:rPr lang="it-IT" baseline="-25000" dirty="0">
                <a:solidFill>
                  <a:schemeClr val="tx1"/>
                </a:solidFill>
              </a:rPr>
              <a:t>0</a:t>
            </a:r>
            <a:r>
              <a:rPr lang="it-IT" dirty="0" smtClean="0">
                <a:solidFill>
                  <a:schemeClr val="tx1"/>
                </a:solidFill>
              </a:rPr>
              <a:t> </a:t>
            </a:r>
            <a:r>
              <a:rPr lang="it-IT" b="1" dirty="0">
                <a:solidFill>
                  <a:schemeClr val="tx1"/>
                </a:solidFill>
              </a:rPr>
              <a:t>OR</a:t>
            </a:r>
            <a:r>
              <a:rPr lang="it-IT" dirty="0">
                <a:solidFill>
                  <a:schemeClr val="tx1"/>
                </a:solidFill>
              </a:rPr>
              <a:t> </a:t>
            </a:r>
            <a:r>
              <a:rPr lang="it-IT" dirty="0" smtClean="0">
                <a:solidFill>
                  <a:schemeClr val="tx1"/>
                </a:solidFill>
              </a:rPr>
              <a:t>q</a:t>
            </a:r>
            <a:r>
              <a:rPr lang="it-IT" baseline="-25000" dirty="0">
                <a:solidFill>
                  <a:schemeClr val="tx1"/>
                </a:solidFill>
              </a:rPr>
              <a:t>1</a:t>
            </a:r>
            <a:r>
              <a:rPr lang="it-IT" dirty="0" smtClean="0">
                <a:solidFill>
                  <a:schemeClr val="tx1"/>
                </a:solidFill>
              </a:rPr>
              <a:t> </a:t>
            </a:r>
            <a:r>
              <a:rPr lang="it-IT" b="1" dirty="0">
                <a:solidFill>
                  <a:schemeClr val="tx1"/>
                </a:solidFill>
              </a:rPr>
              <a:t>OR</a:t>
            </a:r>
            <a:r>
              <a:rPr lang="it-IT" dirty="0">
                <a:solidFill>
                  <a:schemeClr val="tx1"/>
                </a:solidFill>
              </a:rPr>
              <a:t> </a:t>
            </a:r>
            <a:r>
              <a:rPr lang="it-IT" dirty="0" smtClean="0">
                <a:solidFill>
                  <a:schemeClr val="tx1"/>
                </a:solidFill>
              </a:rPr>
              <a:t>...}”</a:t>
            </a:r>
          </a:p>
          <a:p>
            <a:pPr marL="285750" indent="-285750">
              <a:lnSpc>
                <a:spcPct val="100000"/>
              </a:lnSpc>
              <a:buClrTx/>
              <a:buSzTx/>
              <a:buFont typeface="Arial" charset="0"/>
              <a:buChar char="•"/>
            </a:pPr>
            <a:endParaRPr lang="it-IT" dirty="0" smtClean="0">
              <a:solidFill>
                <a:schemeClr val="tx1"/>
              </a:solidFill>
            </a:endParaRPr>
          </a:p>
          <a:p>
            <a:pPr marL="742950" lvl="1" indent="-285750">
              <a:lnSpc>
                <a:spcPct val="100000"/>
              </a:lnSpc>
              <a:buClrTx/>
              <a:buSzTx/>
              <a:buFont typeface="Arial" charset="0"/>
              <a:buChar char="•"/>
            </a:pPr>
            <a:r>
              <a:rPr lang="it-IT" sz="1600" dirty="0" err="1">
                <a:solidFill>
                  <a:schemeClr val="tx1"/>
                </a:solidFill>
              </a:rPr>
              <a:t>All</a:t>
            </a:r>
            <a:r>
              <a:rPr lang="it-IT" sz="1600" dirty="0">
                <a:solidFill>
                  <a:schemeClr val="tx1"/>
                </a:solidFill>
              </a:rPr>
              <a:t> of the </a:t>
            </a:r>
            <a:r>
              <a:rPr lang="it-IT" sz="1600" dirty="0" err="1">
                <a:solidFill>
                  <a:schemeClr val="tx1"/>
                </a:solidFill>
              </a:rPr>
              <a:t>verification</a:t>
            </a:r>
            <a:r>
              <a:rPr lang="it-IT" sz="1600" dirty="0">
                <a:solidFill>
                  <a:schemeClr val="tx1"/>
                </a:solidFill>
              </a:rPr>
              <a:t> </a:t>
            </a:r>
            <a:r>
              <a:rPr lang="it-IT" sz="1600" dirty="0" err="1">
                <a:solidFill>
                  <a:schemeClr val="tx1"/>
                </a:solidFill>
              </a:rPr>
              <a:t>keys</a:t>
            </a:r>
            <a:r>
              <a:rPr lang="it-IT" sz="1600" dirty="0">
                <a:solidFill>
                  <a:schemeClr val="tx1"/>
                </a:solidFill>
              </a:rPr>
              <a:t> play the </a:t>
            </a:r>
            <a:r>
              <a:rPr lang="it-IT" sz="1600" dirty="0" err="1">
                <a:solidFill>
                  <a:schemeClr val="tx1"/>
                </a:solidFill>
              </a:rPr>
              <a:t>same</a:t>
            </a:r>
            <a:r>
              <a:rPr lang="it-IT" sz="1600" dirty="0">
                <a:solidFill>
                  <a:schemeClr val="tx1"/>
                </a:solidFill>
              </a:rPr>
              <a:t> </a:t>
            </a:r>
            <a:r>
              <a:rPr lang="it-IT" sz="1600" dirty="0" err="1">
                <a:solidFill>
                  <a:schemeClr val="tx1"/>
                </a:solidFill>
              </a:rPr>
              <a:t>role</a:t>
            </a:r>
            <a:r>
              <a:rPr lang="it-IT" sz="1600" dirty="0">
                <a:solidFill>
                  <a:schemeClr val="tx1"/>
                </a:solidFill>
              </a:rPr>
              <a:t> in </a:t>
            </a:r>
            <a:r>
              <a:rPr lang="it-IT" sz="1600" dirty="0" err="1">
                <a:solidFill>
                  <a:schemeClr val="tx1"/>
                </a:solidFill>
              </a:rPr>
              <a:t>verifying</a:t>
            </a:r>
            <a:r>
              <a:rPr lang="it-IT" sz="1600" dirty="0">
                <a:solidFill>
                  <a:schemeClr val="tx1"/>
                </a:solidFill>
              </a:rPr>
              <a:t> the </a:t>
            </a:r>
            <a:r>
              <a:rPr lang="it-IT" sz="1600" dirty="0" err="1">
                <a:solidFill>
                  <a:schemeClr val="tx1"/>
                </a:solidFill>
              </a:rPr>
              <a:t>signature</a:t>
            </a:r>
            <a:r>
              <a:rPr lang="it-IT" sz="1600" dirty="0">
                <a:solidFill>
                  <a:schemeClr val="tx1"/>
                </a:solidFill>
              </a:rPr>
              <a:t>, </a:t>
            </a:r>
            <a:r>
              <a:rPr lang="it-IT" sz="1600" dirty="0" err="1">
                <a:solidFill>
                  <a:schemeClr val="tx1"/>
                </a:solidFill>
              </a:rPr>
              <a:t>thus</a:t>
            </a:r>
            <a:r>
              <a:rPr lang="it-IT" sz="1600" dirty="0">
                <a:solidFill>
                  <a:schemeClr val="tx1"/>
                </a:solidFill>
              </a:rPr>
              <a:t> the </a:t>
            </a:r>
            <a:r>
              <a:rPr lang="it-IT" sz="1600" dirty="0" err="1">
                <a:solidFill>
                  <a:schemeClr val="tx1"/>
                </a:solidFill>
              </a:rPr>
              <a:t>specific</a:t>
            </a:r>
            <a:r>
              <a:rPr lang="it-IT" sz="1600" dirty="0">
                <a:solidFill>
                  <a:schemeClr val="tx1"/>
                </a:solidFill>
              </a:rPr>
              <a:t> </a:t>
            </a:r>
            <a:r>
              <a:rPr lang="it-IT" sz="1600" dirty="0" err="1">
                <a:solidFill>
                  <a:schemeClr val="tx1"/>
                </a:solidFill>
              </a:rPr>
              <a:t>signing</a:t>
            </a:r>
            <a:r>
              <a:rPr lang="it-IT" sz="1600" dirty="0">
                <a:solidFill>
                  <a:schemeClr val="tx1"/>
                </a:solidFill>
              </a:rPr>
              <a:t> </a:t>
            </a:r>
            <a:r>
              <a:rPr lang="it-IT" sz="1600" dirty="0" err="1">
                <a:solidFill>
                  <a:schemeClr val="tx1"/>
                </a:solidFill>
              </a:rPr>
              <a:t>key</a:t>
            </a:r>
            <a:r>
              <a:rPr lang="it-IT" sz="1600" dirty="0">
                <a:solidFill>
                  <a:schemeClr val="tx1"/>
                </a:solidFill>
              </a:rPr>
              <a:t> </a:t>
            </a:r>
            <a:r>
              <a:rPr lang="it-IT" sz="1600" dirty="0" err="1">
                <a:solidFill>
                  <a:schemeClr val="tx1"/>
                </a:solidFill>
              </a:rPr>
              <a:t>remains</a:t>
            </a:r>
            <a:r>
              <a:rPr lang="it-IT" sz="1600" dirty="0">
                <a:solidFill>
                  <a:schemeClr val="tx1"/>
                </a:solidFill>
              </a:rPr>
              <a:t> secret</a:t>
            </a:r>
            <a:r>
              <a:rPr lang="it-IT" sz="1600" dirty="0" smtClean="0">
                <a:solidFill>
                  <a:schemeClr val="tx1"/>
                </a:solidFill>
              </a:rPr>
              <a:t>.</a:t>
            </a:r>
          </a:p>
          <a:p>
            <a:pPr marL="742950" lvl="1" indent="-285750">
              <a:lnSpc>
                <a:spcPct val="100000"/>
              </a:lnSpc>
              <a:buClrTx/>
              <a:buSzTx/>
              <a:buFont typeface="Arial" charset="0"/>
              <a:buChar char="•"/>
            </a:pPr>
            <a:endParaRPr lang="it-IT" sz="1600" dirty="0" smtClean="0">
              <a:solidFill>
                <a:schemeClr val="tx1"/>
              </a:solidFill>
            </a:endParaRPr>
          </a:p>
          <a:p>
            <a:pPr marL="284400" indent="-284400">
              <a:lnSpc>
                <a:spcPct val="100000"/>
              </a:lnSpc>
              <a:buFont typeface="Arial" charset="0"/>
              <a:buChar char="•"/>
            </a:pPr>
            <a:r>
              <a:rPr lang="it-IT" dirty="0" smtClean="0">
                <a:solidFill>
                  <a:schemeClr val="tx1"/>
                </a:solidFill>
              </a:rPr>
              <a:t>Commitment </a:t>
            </a:r>
            <a:r>
              <a:rPr lang="it-IT" dirty="0" err="1">
                <a:solidFill>
                  <a:schemeClr val="tx1"/>
                </a:solidFill>
              </a:rPr>
              <a:t>structure</a:t>
            </a:r>
            <a:r>
              <a:rPr lang="it-IT" dirty="0">
                <a:solidFill>
                  <a:schemeClr val="tx1"/>
                </a:solidFill>
              </a:rPr>
              <a:t> by </a:t>
            </a:r>
            <a:r>
              <a:rPr lang="it-IT" dirty="0" err="1">
                <a:solidFill>
                  <a:schemeClr val="tx1"/>
                </a:solidFill>
              </a:rPr>
              <a:t>which</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possible</a:t>
            </a:r>
            <a:r>
              <a:rPr lang="it-IT" dirty="0">
                <a:solidFill>
                  <a:schemeClr val="tx1"/>
                </a:solidFill>
              </a:rPr>
              <a:t> to </a:t>
            </a:r>
            <a:r>
              <a:rPr lang="it-IT" dirty="0" smtClean="0">
                <a:solidFill>
                  <a:schemeClr val="tx1"/>
                </a:solidFill>
              </a:rPr>
              <a:t>gain </a:t>
            </a:r>
            <a:r>
              <a:rPr lang="it-IT" dirty="0" err="1">
                <a:solidFill>
                  <a:schemeClr val="tx1"/>
                </a:solidFill>
              </a:rPr>
              <a:t>significant</a:t>
            </a:r>
            <a:r>
              <a:rPr lang="it-IT" dirty="0">
                <a:solidFill>
                  <a:schemeClr val="tx1"/>
                </a:solidFill>
              </a:rPr>
              <a:t> </a:t>
            </a:r>
            <a:r>
              <a:rPr lang="it-IT" dirty="0" err="1">
                <a:solidFill>
                  <a:schemeClr val="tx1"/>
                </a:solidFill>
              </a:rPr>
              <a:t>reductions</a:t>
            </a:r>
            <a:r>
              <a:rPr lang="it-IT" dirty="0">
                <a:solidFill>
                  <a:schemeClr val="tx1"/>
                </a:solidFill>
              </a:rPr>
              <a:t> </a:t>
            </a:r>
            <a:r>
              <a:rPr lang="it-IT" dirty="0" smtClean="0">
                <a:solidFill>
                  <a:schemeClr val="tx1"/>
                </a:solidFill>
              </a:rPr>
              <a:t>in </a:t>
            </a:r>
            <a:r>
              <a:rPr lang="it-IT" dirty="0" err="1" smtClean="0">
                <a:solidFill>
                  <a:schemeClr val="tx1"/>
                </a:solidFill>
              </a:rPr>
              <a:t>size</a:t>
            </a:r>
            <a:r>
              <a:rPr lang="it-IT" dirty="0" smtClean="0">
                <a:solidFill>
                  <a:schemeClr val="tx1"/>
                </a:solidFill>
              </a:rPr>
              <a:t> </a:t>
            </a:r>
            <a:r>
              <a:rPr lang="it-IT" dirty="0">
                <a:solidFill>
                  <a:schemeClr val="tx1"/>
                </a:solidFill>
              </a:rPr>
              <a:t>and </a:t>
            </a:r>
            <a:r>
              <a:rPr lang="it-IT" dirty="0" err="1">
                <a:solidFill>
                  <a:schemeClr val="tx1"/>
                </a:solidFill>
              </a:rPr>
              <a:t>verification</a:t>
            </a:r>
            <a:r>
              <a:rPr lang="it-IT" dirty="0">
                <a:solidFill>
                  <a:schemeClr val="tx1"/>
                </a:solidFill>
              </a:rPr>
              <a:t> time </a:t>
            </a:r>
            <a:r>
              <a:rPr lang="it-IT" dirty="0" err="1">
                <a:solidFill>
                  <a:schemeClr val="tx1"/>
                </a:solidFill>
              </a:rPr>
              <a:t>wrt</a:t>
            </a:r>
            <a:r>
              <a:rPr lang="it-IT" dirty="0">
                <a:solidFill>
                  <a:schemeClr val="tx1"/>
                </a:solidFill>
              </a:rPr>
              <a:t> </a:t>
            </a:r>
            <a:r>
              <a:rPr lang="it-IT" dirty="0" err="1" smtClean="0">
                <a:solidFill>
                  <a:schemeClr val="tx1"/>
                </a:solidFill>
              </a:rPr>
              <a:t>earlier</a:t>
            </a:r>
            <a:r>
              <a:rPr lang="it-IT" dirty="0">
                <a:solidFill>
                  <a:schemeClr val="tx1"/>
                </a:solidFill>
              </a:rPr>
              <a:t> </a:t>
            </a:r>
            <a:r>
              <a:rPr lang="it-IT" dirty="0" smtClean="0">
                <a:solidFill>
                  <a:schemeClr val="tx1"/>
                </a:solidFill>
              </a:rPr>
              <a:t>ring </a:t>
            </a:r>
            <a:r>
              <a:rPr lang="it-IT" dirty="0" err="1">
                <a:solidFill>
                  <a:schemeClr val="tx1"/>
                </a:solidFill>
              </a:rPr>
              <a:t>signatures</a:t>
            </a:r>
            <a:r>
              <a:rPr lang="it-IT" dirty="0" smtClean="0">
                <a:solidFill>
                  <a:schemeClr val="tx1"/>
                </a:solidFill>
              </a:rPr>
              <a:t>.</a:t>
            </a:r>
          </a:p>
          <a:p>
            <a:pPr marL="284400" indent="-284400">
              <a:lnSpc>
                <a:spcPct val="100000"/>
              </a:lnSpc>
              <a:buFont typeface="Arial" charset="0"/>
              <a:buChar char="•"/>
            </a:pPr>
            <a:endParaRPr lang="it-IT" dirty="0">
              <a:solidFill>
                <a:schemeClr val="tx1"/>
              </a:solidFill>
            </a:endParaRPr>
          </a:p>
          <a:p>
            <a:pPr marL="284400" indent="-284400">
              <a:lnSpc>
                <a:spcPct val="100000"/>
              </a:lnSpc>
              <a:buFont typeface="Arial" charset="0"/>
              <a:buChar char="•"/>
            </a:pPr>
            <a:r>
              <a:rPr lang="it-IT" dirty="0" err="1">
                <a:solidFill>
                  <a:schemeClr val="tx1"/>
                </a:solidFill>
              </a:rPr>
              <a:t>Later</a:t>
            </a:r>
            <a:r>
              <a:rPr lang="it-IT" dirty="0">
                <a:solidFill>
                  <a:schemeClr val="tx1"/>
                </a:solidFill>
              </a:rPr>
              <a:t>, </a:t>
            </a:r>
            <a:r>
              <a:rPr lang="it-IT" dirty="0" err="1">
                <a:solidFill>
                  <a:schemeClr val="tx1"/>
                </a:solidFill>
              </a:rPr>
              <a:t>we’ll</a:t>
            </a:r>
            <a:r>
              <a:rPr lang="it-IT" dirty="0">
                <a:solidFill>
                  <a:schemeClr val="tx1"/>
                </a:solidFill>
              </a:rPr>
              <a:t> </a:t>
            </a:r>
            <a:r>
              <a:rPr lang="it-IT" dirty="0" err="1">
                <a:solidFill>
                  <a:schemeClr val="tx1"/>
                </a:solidFill>
              </a:rPr>
              <a:t>see</a:t>
            </a:r>
            <a:r>
              <a:rPr lang="it-IT" dirty="0">
                <a:solidFill>
                  <a:schemeClr val="tx1"/>
                </a:solidFill>
              </a:rPr>
              <a:t> </a:t>
            </a:r>
            <a:r>
              <a:rPr lang="it-IT" dirty="0" err="1">
                <a:solidFill>
                  <a:schemeClr val="tx1"/>
                </a:solidFill>
              </a:rPr>
              <a:t>Borromean</a:t>
            </a:r>
            <a:r>
              <a:rPr lang="it-IT" dirty="0">
                <a:solidFill>
                  <a:schemeClr val="tx1"/>
                </a:solidFill>
              </a:rPr>
              <a:t> Ring </a:t>
            </a:r>
            <a:r>
              <a:rPr lang="it-IT" dirty="0" err="1">
                <a:solidFill>
                  <a:schemeClr val="tx1"/>
                </a:solidFill>
              </a:rPr>
              <a:t>signatures</a:t>
            </a:r>
            <a:r>
              <a:rPr lang="it-IT" dirty="0">
                <a:solidFill>
                  <a:schemeClr val="tx1"/>
                </a:solidFill>
              </a:rPr>
              <a:t> are </a:t>
            </a:r>
            <a:r>
              <a:rPr lang="it-IT" dirty="0" err="1">
                <a:solidFill>
                  <a:schemeClr val="tx1"/>
                </a:solidFill>
              </a:rPr>
              <a:t>even</a:t>
            </a:r>
            <a:r>
              <a:rPr lang="it-IT" dirty="0">
                <a:solidFill>
                  <a:schemeClr val="tx1"/>
                </a:solidFill>
              </a:rPr>
              <a:t> </a:t>
            </a:r>
            <a:r>
              <a:rPr lang="it-IT" dirty="0" smtClean="0">
                <a:solidFill>
                  <a:schemeClr val="tx1"/>
                </a:solidFill>
              </a:rPr>
              <a:t>more </a:t>
            </a:r>
            <a:r>
              <a:rPr lang="it-IT" dirty="0" err="1" smtClean="0">
                <a:solidFill>
                  <a:schemeClr val="tx1"/>
                </a:solidFill>
              </a:rPr>
              <a:t>parsimonious</a:t>
            </a:r>
            <a:r>
              <a:rPr lang="it-IT" dirty="0">
                <a:solidFill>
                  <a:schemeClr val="tx1"/>
                </a:solidFill>
              </a:rPr>
              <a:t>.</a:t>
            </a:r>
            <a:br>
              <a:rPr lang="it-IT" dirty="0">
                <a:solidFill>
                  <a:schemeClr val="tx1"/>
                </a:solidFill>
              </a:rPr>
            </a:br>
            <a:r>
              <a:rPr lang="it-IT" dirty="0" smtClean="0">
                <a:solidFill>
                  <a:schemeClr val="tx1"/>
                </a:solidFill>
              </a:rPr>
              <a:t>				</a:t>
            </a:r>
            <a:endParaRPr lang="it-IT" sz="1000" dirty="0" smtClean="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41</a:t>
            </a:fld>
            <a:endParaRPr lang="nb-NO"/>
          </a:p>
        </p:txBody>
      </p:sp>
    </p:spTree>
    <p:extLst>
      <p:ext uri="{BB962C8B-B14F-4D97-AF65-F5344CB8AC3E}">
        <p14:creationId xmlns:p14="http://schemas.microsoft.com/office/powerpoint/2010/main" val="11935609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3640"/>
            <a:ext cx="8520600" cy="572700"/>
          </a:xfrm>
        </p:spPr>
        <p:txBody>
          <a:bodyPr/>
          <a:lstStyle/>
          <a:p>
            <a:r>
              <a:rPr lang="en-GB" sz="2400" dirty="0" smtClean="0">
                <a:solidFill>
                  <a:schemeClr val="accent1">
                    <a:lumMod val="75000"/>
                  </a:schemeClr>
                </a:solidFill>
              </a:rPr>
              <a:t>How to produce a valid signature in a ring… </a:t>
            </a:r>
            <a:r>
              <a:rPr lang="en-GB" sz="2400" u="sng" dirty="0" smtClean="0">
                <a:solidFill>
                  <a:schemeClr val="accent1">
                    <a:lumMod val="75000"/>
                  </a:schemeClr>
                </a:solidFill>
              </a:rPr>
              <a:t>but</a:t>
            </a:r>
            <a:r>
              <a:rPr lang="en-GB" sz="2400" dirty="0" smtClean="0">
                <a:solidFill>
                  <a:schemeClr val="accent1">
                    <a:lumMod val="75000"/>
                  </a:schemeClr>
                </a:solidFill>
              </a:rPr>
              <a:t> not yet a ring signature</a:t>
            </a:r>
            <a:r>
              <a:rPr lang="it-IT" sz="2400" dirty="0" smtClean="0">
                <a:solidFill>
                  <a:schemeClr val="accent1">
                    <a:lumMod val="75000"/>
                  </a:schemeClr>
                </a:solidFill>
              </a:rPr>
              <a:t> </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1101814"/>
                <a:ext cx="8520600" cy="3839500"/>
              </a:xfrm>
            </p:spPr>
            <p:txBody>
              <a:bodyPr/>
              <a:lstStyle/>
              <a:p>
                <a:pPr marL="0" lvl="0" indent="0">
                  <a:lnSpc>
                    <a:spcPct val="100000"/>
                  </a:lnSpc>
                  <a:buClrTx/>
                  <a:buSzTx/>
                  <a:buNone/>
                </a:pPr>
                <a:r>
                  <a:rPr lang="en-GB" dirty="0" smtClean="0">
                    <a:solidFill>
                      <a:schemeClr val="tx1"/>
                    </a:solidFill>
                  </a:rPr>
                  <a:t>Let Alice be a potential signer, with her </a:t>
                </a:r>
                <a:r>
                  <a:rPr lang="en-GB" dirty="0" err="1" smtClean="0">
                    <a:solidFill>
                      <a:schemeClr val="tx1"/>
                    </a:solidFill>
                  </a:rPr>
                  <a:t>pubkey</a:t>
                </a:r>
                <a:r>
                  <a:rPr lang="en-GB" dirty="0" smtClean="0">
                    <a:solidFill>
                      <a:schemeClr val="tx1"/>
                    </a:solidFill>
                  </a:rPr>
                  <a:t> </a:t>
                </a:r>
                <a14:m>
                  <m:oMath xmlns:m="http://schemas.openxmlformats.org/officeDocument/2006/math">
                    <m:r>
                      <a:rPr lang="en-GB" b="1" i="1" dirty="0" smtClean="0">
                        <a:solidFill>
                          <a:schemeClr val="tx1"/>
                        </a:solidFill>
                        <a:latin typeface="Cambria Math" charset="0"/>
                      </a:rPr>
                      <m:t>𝑷</m:t>
                    </m:r>
                    <m:r>
                      <a:rPr lang="en-GB" b="1" i="1" baseline="-25000" dirty="0" smtClean="0">
                        <a:solidFill>
                          <a:schemeClr val="tx1"/>
                        </a:solidFill>
                        <a:latin typeface="Cambria Math" charset="0"/>
                      </a:rPr>
                      <m:t>𝑨</m:t>
                    </m:r>
                  </m:oMath>
                </a14:m>
                <a:r>
                  <a:rPr lang="en-GB" dirty="0" smtClean="0">
                    <a:solidFill>
                      <a:schemeClr val="tx1"/>
                    </a:solidFill>
                  </a:rPr>
                  <a:t> associated to private key </a:t>
                </a:r>
                <a14:m>
                  <m:oMath xmlns:m="http://schemas.openxmlformats.org/officeDocument/2006/math">
                    <m:r>
                      <a:rPr lang="en-GB" b="1" i="1" dirty="0" smtClean="0">
                        <a:solidFill>
                          <a:schemeClr val="tx1"/>
                        </a:solidFill>
                        <a:latin typeface="Cambria Math" charset="0"/>
                      </a:rPr>
                      <m:t>𝒒</m:t>
                    </m:r>
                    <m:r>
                      <a:rPr lang="en-GB" b="1" i="1" baseline="-25000" dirty="0" err="1" smtClean="0">
                        <a:solidFill>
                          <a:schemeClr val="tx1"/>
                        </a:solidFill>
                        <a:latin typeface="Cambria Math" charset="0"/>
                      </a:rPr>
                      <m:t>𝑨</m:t>
                    </m:r>
                  </m:oMath>
                </a14:m>
                <a:r>
                  <a:rPr lang="en-GB" dirty="0" smtClean="0">
                    <a:solidFill>
                      <a:schemeClr val="tx1"/>
                    </a:solidFill>
                  </a:rPr>
                  <a:t>. </a:t>
                </a:r>
                <a:r>
                  <a:rPr lang="en-GB" i="1" dirty="0" smtClean="0">
                    <a:solidFill>
                      <a:schemeClr val="tx1"/>
                    </a:solidFill>
                  </a:rPr>
                  <a:t>(</a:t>
                </a:r>
                <a:r>
                  <a:rPr lang="en-GB" b="1" i="1" dirty="0" smtClean="0">
                    <a:solidFill>
                      <a:schemeClr val="tx1"/>
                    </a:solidFill>
                  </a:rPr>
                  <a:t>Single</a:t>
                </a:r>
                <a:r>
                  <a:rPr lang="en-GB" i="1" dirty="0" smtClean="0">
                    <a:solidFill>
                      <a:schemeClr val="tx1"/>
                    </a:solidFill>
                  </a:rPr>
                  <a:t>) signature generation</a:t>
                </a:r>
                <a:r>
                  <a:rPr lang="en-GB" dirty="0" smtClean="0">
                    <a:solidFill>
                      <a:schemeClr val="tx1"/>
                    </a:solidFill>
                  </a:rPr>
                  <a:t>:</a:t>
                </a:r>
              </a:p>
              <a:p>
                <a:pPr marL="0" lvl="0" indent="0">
                  <a:lnSpc>
                    <a:spcPct val="100000"/>
                  </a:lnSpc>
                  <a:buClrTx/>
                  <a:buSzTx/>
                  <a:buNone/>
                </a:pPr>
                <a:endParaRPr lang="en-GB" dirty="0">
                  <a:solidFill>
                    <a:schemeClr val="tx1"/>
                  </a:solidFill>
                </a:endParaRPr>
              </a:p>
              <a:p>
                <a:pPr marL="742950" lvl="1" indent="-285750">
                  <a:lnSpc>
                    <a:spcPct val="100000"/>
                  </a:lnSpc>
                  <a:buClrTx/>
                  <a:buSzTx/>
                  <a:buFont typeface="Arial" charset="0"/>
                  <a:buChar char="•"/>
                </a:pPr>
                <a:r>
                  <a:rPr lang="en-GB" sz="1600" dirty="0">
                    <a:solidFill>
                      <a:schemeClr val="tx1"/>
                    </a:solidFill>
                  </a:rPr>
                  <a:t>Produce a nonce </a:t>
                </a:r>
                <a14:m>
                  <m:oMath xmlns:m="http://schemas.openxmlformats.org/officeDocument/2006/math">
                    <m:r>
                      <a:rPr lang="en-GB" sz="1600" b="1" i="1" dirty="0" smtClean="0">
                        <a:solidFill>
                          <a:schemeClr val="tx1"/>
                        </a:solidFill>
                        <a:latin typeface="Cambria Math" charset="0"/>
                      </a:rPr>
                      <m:t>𝒌</m:t>
                    </m:r>
                  </m:oMath>
                </a14:m>
                <a:r>
                  <a:rPr lang="en-GB" sz="1600" dirty="0">
                    <a:solidFill>
                      <a:schemeClr val="tx1"/>
                    </a:solidFill>
                  </a:rPr>
                  <a:t> </a:t>
                </a:r>
                <a:r>
                  <a:rPr lang="en-GB" sz="1600" dirty="0" smtClean="0">
                    <a:solidFill>
                      <a:schemeClr val="tx1"/>
                    </a:solidFill>
                  </a:rPr>
                  <a:t>  ⇒   </a:t>
                </a:r>
                <a14:m>
                  <m:oMath xmlns:m="http://schemas.openxmlformats.org/officeDocument/2006/math">
                    <m:r>
                      <a:rPr lang="en-GB" sz="1600" b="1" i="1" dirty="0" smtClean="0">
                        <a:solidFill>
                          <a:schemeClr val="tx1"/>
                        </a:solidFill>
                        <a:latin typeface="Cambria Math" charset="0"/>
                      </a:rPr>
                      <m:t>𝑲</m:t>
                    </m:r>
                    <m:r>
                      <a:rPr lang="en-GB" sz="1600" b="1" i="1" dirty="0" smtClean="0">
                        <a:solidFill>
                          <a:schemeClr val="tx1"/>
                        </a:solidFill>
                        <a:latin typeface="Cambria Math" charset="0"/>
                      </a:rPr>
                      <m:t> = </m:t>
                    </m:r>
                    <m:r>
                      <a:rPr lang="en-GB" sz="1600" b="1" i="1" dirty="0" err="1" smtClean="0">
                        <a:solidFill>
                          <a:schemeClr val="tx1"/>
                        </a:solidFill>
                        <a:latin typeface="Cambria Math" charset="0"/>
                      </a:rPr>
                      <m:t>𝒌𝑮</m:t>
                    </m:r>
                  </m:oMath>
                </a14:m>
                <a:endParaRPr lang="en-GB" sz="1600" b="1" dirty="0" smtClean="0">
                  <a:solidFill>
                    <a:schemeClr val="tx1"/>
                  </a:solidFill>
                </a:endParaRPr>
              </a:p>
              <a:p>
                <a:pPr marL="742950" lvl="1" indent="-285750">
                  <a:lnSpc>
                    <a:spcPct val="100000"/>
                  </a:lnSpc>
                  <a:buClrTx/>
                  <a:buSzTx/>
                  <a:buFont typeface="Arial" charset="0"/>
                  <a:buChar char="•"/>
                </a:pPr>
                <a:endParaRPr lang="en-GB" sz="1600" dirty="0" smtClean="0">
                  <a:solidFill>
                    <a:schemeClr val="tx1"/>
                  </a:solidFill>
                </a:endParaRPr>
              </a:p>
              <a:p>
                <a:pPr marL="742950" lvl="1" indent="-285750">
                  <a:lnSpc>
                    <a:spcPct val="100000"/>
                  </a:lnSpc>
                  <a:buClrTx/>
                  <a:buSzTx/>
                  <a:buFont typeface="Arial" charset="0"/>
                  <a:buChar char="•"/>
                </a:pPr>
                <a:r>
                  <a:rPr lang="en-GB" sz="1600" dirty="0">
                    <a:solidFill>
                      <a:schemeClr val="tx1"/>
                    </a:solidFill>
                  </a:rPr>
                  <a:t>Given message </a:t>
                </a:r>
                <a14:m>
                  <m:oMath xmlns:m="http://schemas.openxmlformats.org/officeDocument/2006/math">
                    <m:r>
                      <a:rPr lang="en-GB" sz="1600" b="1" i="1" dirty="0" smtClean="0">
                        <a:solidFill>
                          <a:schemeClr val="tx1"/>
                        </a:solidFill>
                        <a:latin typeface="Cambria Math" charset="0"/>
                      </a:rPr>
                      <m:t>𝒎</m:t>
                    </m:r>
                  </m:oMath>
                </a14:m>
                <a:r>
                  <a:rPr lang="en-GB" sz="1600" dirty="0">
                    <a:solidFill>
                      <a:schemeClr val="tx1"/>
                    </a:solidFill>
                  </a:rPr>
                  <a:t> to be signed (recall that in CT it is the </a:t>
                </a:r>
                <a:r>
                  <a:rPr lang="en-GB" sz="1600" dirty="0" smtClean="0">
                    <a:solidFill>
                      <a:schemeClr val="tx1"/>
                    </a:solidFill>
                  </a:rPr>
                  <a:t>hash of </a:t>
                </a:r>
                <a:r>
                  <a:rPr lang="en-GB" sz="1600" dirty="0">
                    <a:solidFill>
                      <a:schemeClr val="tx1"/>
                    </a:solidFill>
                  </a:rPr>
                  <a:t>the commitment </a:t>
                </a:r>
                <a:r>
                  <a:rPr lang="en-GB" sz="1600" dirty="0" err="1">
                    <a:solidFill>
                      <a:schemeClr val="tx1"/>
                    </a:solidFill>
                  </a:rPr>
                  <a:t>pubkey</a:t>
                </a:r>
                <a:r>
                  <a:rPr lang="en-GB" sz="1600" dirty="0">
                    <a:solidFill>
                      <a:schemeClr val="tx1"/>
                    </a:solidFill>
                  </a:rPr>
                  <a:t> to be signed), construct the </a:t>
                </a:r>
                <a:r>
                  <a:rPr lang="en-GB" sz="1600" dirty="0" smtClean="0">
                    <a:solidFill>
                      <a:schemeClr val="tx1"/>
                    </a:solidFill>
                  </a:rPr>
                  <a:t>hash </a:t>
                </a:r>
                <a14:m>
                  <m:oMath xmlns:m="http://schemas.openxmlformats.org/officeDocument/2006/math">
                    <m:r>
                      <a:rPr lang="hr-HR" sz="1600" b="1" i="1" dirty="0" smtClean="0">
                        <a:solidFill>
                          <a:schemeClr val="tx1"/>
                        </a:solidFill>
                        <a:latin typeface="Cambria Math" charset="0"/>
                      </a:rPr>
                      <m:t>𝑯</m:t>
                    </m:r>
                    <m:r>
                      <a:rPr lang="hr-HR" sz="1600" b="1" i="1" dirty="0" smtClean="0">
                        <a:solidFill>
                          <a:schemeClr val="tx1"/>
                        </a:solidFill>
                        <a:latin typeface="Cambria Math" charset="0"/>
                      </a:rPr>
                      <m:t>(</m:t>
                    </m:r>
                    <m:r>
                      <a:rPr lang="hr-HR" sz="1600" b="1" i="1" dirty="0" smtClean="0">
                        <a:solidFill>
                          <a:schemeClr val="tx1"/>
                        </a:solidFill>
                        <a:latin typeface="Cambria Math" charset="0"/>
                      </a:rPr>
                      <m:t>𝑲</m:t>
                    </m:r>
                    <m:r>
                      <a:rPr lang="hr-HR" sz="1600" b="1" i="1" dirty="0" smtClean="0">
                        <a:solidFill>
                          <a:schemeClr val="tx1"/>
                        </a:solidFill>
                        <a:latin typeface="Cambria Math" charset="0"/>
                      </a:rPr>
                      <m:t> || </m:t>
                    </m:r>
                    <m:r>
                      <a:rPr lang="hr-HR" sz="1600" b="1" i="1" dirty="0" smtClean="0">
                        <a:solidFill>
                          <a:schemeClr val="tx1"/>
                        </a:solidFill>
                        <a:latin typeface="Cambria Math" charset="0"/>
                      </a:rPr>
                      <m:t>𝒎</m:t>
                    </m:r>
                    <m:r>
                      <a:rPr lang="hr-HR" sz="1600" b="1" i="1" dirty="0" smtClean="0">
                        <a:solidFill>
                          <a:schemeClr val="tx1"/>
                        </a:solidFill>
                        <a:latin typeface="Cambria Math" charset="0"/>
                      </a:rPr>
                      <m:t>)</m:t>
                    </m:r>
                  </m:oMath>
                </a14:m>
                <a:r>
                  <a:rPr lang="hr-HR" sz="1600" dirty="0" smtClean="0">
                    <a:solidFill>
                      <a:schemeClr val="tx1"/>
                    </a:solidFill>
                  </a:rPr>
                  <a:t>	</a:t>
                </a:r>
                <a:r>
                  <a:rPr lang="mr-IN" sz="1600" dirty="0" smtClean="0">
                    <a:solidFill>
                      <a:schemeClr val="tx1"/>
                    </a:solidFill>
                  </a:rPr>
                  <a:t>⇒ </a:t>
                </a:r>
                <a:r>
                  <a:rPr lang="mr-IN" sz="1600" dirty="0">
                    <a:solidFill>
                      <a:schemeClr val="tx1"/>
                    </a:solidFill>
                  </a:rPr>
                  <a:t>  </a:t>
                </a:r>
                <a14:m>
                  <m:oMath xmlns:m="http://schemas.openxmlformats.org/officeDocument/2006/math">
                    <m:r>
                      <a:rPr lang="mr-IN" sz="1600" b="1" i="1" dirty="0" smtClean="0">
                        <a:solidFill>
                          <a:schemeClr val="tx1"/>
                        </a:solidFill>
                        <a:latin typeface="Cambria Math" charset="0"/>
                      </a:rPr>
                      <m:t>𝒆</m:t>
                    </m:r>
                    <m:r>
                      <a:rPr lang="mr-IN" sz="1600" b="1" i="1" dirty="0">
                        <a:solidFill>
                          <a:schemeClr val="tx1"/>
                        </a:solidFill>
                        <a:latin typeface="Cambria Math" charset="0"/>
                      </a:rPr>
                      <m:t> = </m:t>
                    </m:r>
                    <m:r>
                      <a:rPr lang="mr-IN" sz="1600" b="1" i="1" dirty="0" err="1" smtClean="0">
                        <a:solidFill>
                          <a:schemeClr val="tx1"/>
                        </a:solidFill>
                        <a:latin typeface="Cambria Math" charset="0"/>
                      </a:rPr>
                      <m:t>𝑯</m:t>
                    </m:r>
                    <m:r>
                      <a:rPr lang="mr-IN" sz="1600" b="1" i="1" dirty="0" smtClean="0">
                        <a:solidFill>
                          <a:schemeClr val="tx1"/>
                        </a:solidFill>
                        <a:latin typeface="Cambria Math" charset="0"/>
                      </a:rPr>
                      <m:t>(</m:t>
                    </m:r>
                    <m:r>
                      <a:rPr lang="mr-IN" sz="1600" b="1" i="1" dirty="0" err="1" smtClean="0">
                        <a:solidFill>
                          <a:schemeClr val="tx1"/>
                        </a:solidFill>
                        <a:latin typeface="Cambria Math" charset="0"/>
                      </a:rPr>
                      <m:t>𝑲</m:t>
                    </m:r>
                    <m:r>
                      <a:rPr lang="it-IT" sz="1600" b="1" i="1" dirty="0" smtClean="0">
                        <a:solidFill>
                          <a:schemeClr val="tx1"/>
                        </a:solidFill>
                        <a:latin typeface="Cambria Math" charset="0"/>
                      </a:rPr>
                      <m:t> </m:t>
                    </m:r>
                    <m:r>
                      <a:rPr lang="mr-IN" sz="1600" b="1" i="1" dirty="0" smtClean="0">
                        <a:solidFill>
                          <a:schemeClr val="tx1"/>
                        </a:solidFill>
                        <a:latin typeface="Cambria Math" charset="0"/>
                      </a:rPr>
                      <m:t>||</m:t>
                    </m:r>
                    <m:r>
                      <a:rPr lang="it-IT" sz="1600" b="1" i="1" dirty="0" smtClean="0">
                        <a:solidFill>
                          <a:schemeClr val="tx1"/>
                        </a:solidFill>
                        <a:latin typeface="Cambria Math" charset="0"/>
                      </a:rPr>
                      <m:t> </m:t>
                    </m:r>
                    <m:r>
                      <a:rPr lang="mr-IN" sz="1600" b="1" i="1" dirty="0" err="1" smtClean="0">
                        <a:solidFill>
                          <a:schemeClr val="tx1"/>
                        </a:solidFill>
                        <a:latin typeface="Cambria Math" charset="0"/>
                      </a:rPr>
                      <m:t>𝒎</m:t>
                    </m:r>
                    <m:r>
                      <a:rPr lang="mr-IN" sz="1600" b="1" i="1" dirty="0" smtClean="0">
                        <a:solidFill>
                          <a:schemeClr val="tx1"/>
                        </a:solidFill>
                        <a:latin typeface="Cambria Math" charset="0"/>
                      </a:rPr>
                      <m:t>)</m:t>
                    </m:r>
                  </m:oMath>
                </a14:m>
                <a:endParaRPr lang="it-IT" sz="1600" b="1" dirty="0" smtClean="0">
                  <a:solidFill>
                    <a:schemeClr val="tx1"/>
                  </a:solidFill>
                </a:endParaRPr>
              </a:p>
              <a:p>
                <a:pPr marL="742950" lvl="1" indent="-285750">
                  <a:lnSpc>
                    <a:spcPct val="100000"/>
                  </a:lnSpc>
                  <a:buClrTx/>
                  <a:buSzTx/>
                  <a:buFont typeface="Arial" charset="0"/>
                  <a:buChar char="•"/>
                </a:pPr>
                <a:endParaRPr lang="it-IT" sz="1600" dirty="0" smtClean="0">
                  <a:solidFill>
                    <a:schemeClr val="tx1"/>
                  </a:solidFill>
                </a:endParaRPr>
              </a:p>
              <a:p>
                <a:pPr marL="742950" lvl="1" indent="-285750">
                  <a:lnSpc>
                    <a:spcPct val="100000"/>
                  </a:lnSpc>
                  <a:buClrTx/>
                  <a:buSzTx/>
                  <a:buFont typeface="Arial" charset="0"/>
                  <a:buChar char="•"/>
                </a:pPr>
                <a:r>
                  <a:rPr lang="it-IT" sz="1600" dirty="0" err="1">
                    <a:solidFill>
                      <a:schemeClr val="tx1"/>
                    </a:solidFill>
                  </a:rPr>
                  <a:t>Sign</a:t>
                </a:r>
                <a:r>
                  <a:rPr lang="it-IT" sz="1600" dirty="0">
                    <a:solidFill>
                      <a:schemeClr val="tx1"/>
                    </a:solidFill>
                  </a:rPr>
                  <a:t> </a:t>
                </a:r>
                <a:r>
                  <a:rPr lang="it-IT" sz="1600" dirty="0" err="1">
                    <a:solidFill>
                      <a:schemeClr val="tx1"/>
                    </a:solidFill>
                  </a:rPr>
                  <a:t>as</a:t>
                </a:r>
                <a:r>
                  <a:rPr lang="it-IT" sz="1600" dirty="0">
                    <a:solidFill>
                      <a:schemeClr val="tx1"/>
                    </a:solidFill>
                  </a:rPr>
                  <a:t> </a:t>
                </a:r>
                <a:r>
                  <a:rPr lang="it-IT" sz="1600" dirty="0" err="1">
                    <a:solidFill>
                      <a:schemeClr val="tx1"/>
                    </a:solidFill>
                  </a:rPr>
                  <a:t>follows</a:t>
                </a:r>
                <a:r>
                  <a:rPr lang="it-IT" sz="1600" dirty="0">
                    <a:solidFill>
                      <a:schemeClr val="tx1"/>
                    </a:solidFill>
                  </a:rPr>
                  <a:t>: </a:t>
                </a:r>
                <a:r>
                  <a:rPr lang="it-IT" sz="1600" dirty="0" smtClean="0">
                    <a:solidFill>
                      <a:schemeClr val="tx1"/>
                    </a:solidFill>
                  </a:rPr>
                  <a:t>  </a:t>
                </a:r>
                <a14:m>
                  <m:oMath xmlns:m="http://schemas.openxmlformats.org/officeDocument/2006/math">
                    <m:r>
                      <a:rPr lang="it-IT" sz="1600" b="1" i="1" dirty="0" smtClean="0">
                        <a:solidFill>
                          <a:schemeClr val="tx1"/>
                        </a:solidFill>
                        <a:latin typeface="Cambria Math" charset="0"/>
                      </a:rPr>
                      <m:t>𝒔</m:t>
                    </m:r>
                    <m:r>
                      <a:rPr lang="it-IT" sz="1600" b="1" i="1" dirty="0" smtClean="0">
                        <a:solidFill>
                          <a:schemeClr val="tx1"/>
                        </a:solidFill>
                        <a:latin typeface="Cambria Math" charset="0"/>
                      </a:rPr>
                      <m:t> = </m:t>
                    </m:r>
                    <m:r>
                      <a:rPr lang="it-IT" sz="1600" b="1" i="1" dirty="0">
                        <a:solidFill>
                          <a:schemeClr val="tx1"/>
                        </a:solidFill>
                        <a:latin typeface="Cambria Math" charset="0"/>
                      </a:rPr>
                      <m:t>𝒌</m:t>
                    </m:r>
                    <m:r>
                      <a:rPr lang="it-IT" sz="1600" b="1" i="1" dirty="0">
                        <a:solidFill>
                          <a:schemeClr val="tx1"/>
                        </a:solidFill>
                        <a:latin typeface="Cambria Math" charset="0"/>
                      </a:rPr>
                      <m:t> + </m:t>
                    </m:r>
                    <m:r>
                      <a:rPr lang="it-IT" sz="1600" b="1" i="1" dirty="0" err="1" smtClean="0">
                        <a:solidFill>
                          <a:schemeClr val="tx1"/>
                        </a:solidFill>
                        <a:latin typeface="Cambria Math" charset="0"/>
                      </a:rPr>
                      <m:t>𝒆𝒒</m:t>
                    </m:r>
                    <m:r>
                      <a:rPr lang="it-IT" sz="1600" b="1" i="1" baseline="-25000" dirty="0" err="1" smtClean="0">
                        <a:solidFill>
                          <a:schemeClr val="tx1"/>
                        </a:solidFill>
                        <a:latin typeface="Cambria Math" charset="0"/>
                      </a:rPr>
                      <m:t>𝑨</m:t>
                    </m:r>
                  </m:oMath>
                </a14:m>
                <a:r>
                  <a:rPr lang="it-IT" sz="1600" dirty="0" smtClean="0">
                    <a:solidFill>
                      <a:schemeClr val="tx1"/>
                    </a:solidFill>
                  </a:rPr>
                  <a:t> </a:t>
                </a:r>
              </a:p>
              <a:p>
                <a:pPr marL="742950" lvl="1" indent="-285750">
                  <a:lnSpc>
                    <a:spcPct val="100000"/>
                  </a:lnSpc>
                  <a:buClrTx/>
                  <a:buSzTx/>
                  <a:buFont typeface="Arial" charset="0"/>
                  <a:buChar char="•"/>
                </a:pPr>
                <a:endParaRPr lang="it-IT" sz="1600" dirty="0" smtClean="0">
                  <a:solidFill>
                    <a:schemeClr val="tx1"/>
                  </a:solidFill>
                </a:endParaRPr>
              </a:p>
              <a:p>
                <a:pPr marL="742950" lvl="1" indent="-285750">
                  <a:lnSpc>
                    <a:spcPct val="100000"/>
                  </a:lnSpc>
                  <a:buClrTx/>
                  <a:buSzTx/>
                  <a:buFont typeface="Arial" charset="0"/>
                  <a:buChar char="•"/>
                </a:pPr>
                <a:r>
                  <a:rPr lang="it-IT" sz="1600" dirty="0" err="1" smtClean="0">
                    <a:solidFill>
                      <a:schemeClr val="tx1"/>
                    </a:solidFill>
                  </a:rPr>
                  <a:t>Publish</a:t>
                </a:r>
                <a:r>
                  <a:rPr lang="it-IT" sz="1600" dirty="0" smtClean="0">
                    <a:solidFill>
                      <a:schemeClr val="tx1"/>
                    </a:solidFill>
                  </a:rPr>
                  <a:t> the </a:t>
                </a:r>
                <a:r>
                  <a:rPr lang="it-IT" sz="1600" dirty="0" err="1" smtClean="0">
                    <a:solidFill>
                      <a:schemeClr val="tx1"/>
                    </a:solidFill>
                  </a:rPr>
                  <a:t>signature</a:t>
                </a:r>
                <a:r>
                  <a:rPr lang="it-IT" sz="1600" dirty="0" smtClean="0">
                    <a:solidFill>
                      <a:schemeClr val="tx1"/>
                    </a:solidFill>
                  </a:rPr>
                  <a:t> </a:t>
                </a:r>
                <a:r>
                  <a:rPr lang="it-IT" sz="1600" dirty="0" err="1" smtClean="0">
                    <a:solidFill>
                      <a:schemeClr val="tx1"/>
                    </a:solidFill>
                  </a:rPr>
                  <a:t>as</a:t>
                </a:r>
                <a:r>
                  <a:rPr lang="it-IT" sz="1600" dirty="0" smtClean="0">
                    <a:solidFill>
                      <a:schemeClr val="tx1"/>
                    </a:solidFill>
                  </a:rPr>
                  <a:t>   </a:t>
                </a:r>
                <a14:m>
                  <m:oMath xmlns:m="http://schemas.openxmlformats.org/officeDocument/2006/math">
                    <m:r>
                      <a:rPr lang="mr-IN" sz="1600" b="1" i="1" dirty="0" smtClean="0">
                        <a:solidFill>
                          <a:schemeClr val="tx1"/>
                        </a:solidFill>
                        <a:latin typeface="Cambria Math" charset="0"/>
                      </a:rPr>
                      <m:t>(</m:t>
                    </m:r>
                    <m:r>
                      <a:rPr lang="mr-IN" sz="1600" b="1" i="1" dirty="0" err="1">
                        <a:solidFill>
                          <a:schemeClr val="tx1"/>
                        </a:solidFill>
                        <a:latin typeface="Cambria Math" charset="0"/>
                      </a:rPr>
                      <m:t>𝒔</m:t>
                    </m:r>
                    <m:r>
                      <a:rPr lang="mr-IN" sz="1600" b="1" i="1" dirty="0">
                        <a:solidFill>
                          <a:schemeClr val="tx1"/>
                        </a:solidFill>
                        <a:latin typeface="Cambria Math" charset="0"/>
                      </a:rPr>
                      <m:t>, </m:t>
                    </m:r>
                    <m:r>
                      <a:rPr lang="mr-IN" sz="1600" b="1" i="1" dirty="0" err="1">
                        <a:solidFill>
                          <a:schemeClr val="tx1"/>
                        </a:solidFill>
                        <a:latin typeface="Cambria Math" charset="0"/>
                      </a:rPr>
                      <m:t>𝒆</m:t>
                    </m:r>
                    <m:r>
                      <a:rPr lang="mr-IN" sz="1600" b="1" i="1" dirty="0">
                        <a:solidFill>
                          <a:schemeClr val="tx1"/>
                        </a:solidFill>
                        <a:latin typeface="Cambria Math" charset="0"/>
                      </a:rPr>
                      <m:t>, </m:t>
                    </m:r>
                    <m:r>
                      <a:rPr lang="mr-IN" sz="1600" b="1" i="1" dirty="0" err="1">
                        <a:solidFill>
                          <a:schemeClr val="tx1"/>
                        </a:solidFill>
                        <a:latin typeface="Cambria Math" charset="0"/>
                      </a:rPr>
                      <m:t>𝒎</m:t>
                    </m:r>
                    <m:r>
                      <a:rPr lang="mr-IN" sz="1600" b="1" i="1" dirty="0" smtClean="0">
                        <a:solidFill>
                          <a:schemeClr val="tx1"/>
                        </a:solidFill>
                        <a:latin typeface="Cambria Math" charset="0"/>
                      </a:rPr>
                      <m:t>)</m:t>
                    </m:r>
                  </m:oMath>
                </a14:m>
                <a:endParaRPr lang="it-IT" sz="1600" b="1" dirty="0">
                  <a:solidFill>
                    <a:schemeClr val="tx1"/>
                  </a:solidFill>
                </a:endParaRPr>
              </a:p>
              <a:p>
                <a:pPr marL="284400" lvl="1" indent="-285750">
                  <a:lnSpc>
                    <a:spcPct val="100000"/>
                  </a:lnSpc>
                  <a:buClrTx/>
                  <a:buSzTx/>
                  <a:buFont typeface="Arial" charset="0"/>
                  <a:buChar char="•"/>
                </a:pPr>
                <a:endParaRPr lang="it-IT" sz="1800" dirty="0" smtClean="0">
                  <a:solidFill>
                    <a:schemeClr val="tx1"/>
                  </a:solidFill>
                </a:endParaRPr>
              </a:p>
              <a:p>
                <a:pPr marL="284400" lvl="1" indent="-285750">
                  <a:lnSpc>
                    <a:spcPct val="100000"/>
                  </a:lnSpc>
                  <a:buClrTx/>
                  <a:buSzTx/>
                  <a:buFont typeface="Arial" charset="0"/>
                  <a:buChar char="•"/>
                </a:pPr>
                <a:r>
                  <a:rPr lang="it-IT" sz="1800" dirty="0" smtClean="0">
                    <a:solidFill>
                      <a:schemeClr val="tx1"/>
                    </a:solidFill>
                  </a:rPr>
                  <a:t>The </a:t>
                </a:r>
                <a:r>
                  <a:rPr lang="it-IT" sz="1800" dirty="0" err="1" smtClean="0">
                    <a:solidFill>
                      <a:schemeClr val="tx1"/>
                    </a:solidFill>
                  </a:rPr>
                  <a:t>transition</a:t>
                </a:r>
                <a:r>
                  <a:rPr lang="it-IT" sz="1800" dirty="0" smtClean="0">
                    <a:solidFill>
                      <a:schemeClr val="tx1"/>
                    </a:solidFill>
                  </a:rPr>
                  <a:t> to a </a:t>
                </a:r>
                <a:r>
                  <a:rPr lang="it-IT" sz="1800" dirty="0" err="1" smtClean="0">
                    <a:solidFill>
                      <a:schemeClr val="tx1"/>
                    </a:solidFill>
                  </a:rPr>
                  <a:t>valid</a:t>
                </a:r>
                <a:r>
                  <a:rPr lang="it-IT" sz="1800" dirty="0" smtClean="0">
                    <a:solidFill>
                      <a:schemeClr val="tx1"/>
                    </a:solidFill>
                  </a:rPr>
                  <a:t> </a:t>
                </a:r>
                <a:r>
                  <a:rPr lang="it-IT" sz="1800" i="1" dirty="0" smtClean="0">
                    <a:solidFill>
                      <a:schemeClr val="tx1"/>
                    </a:solidFill>
                  </a:rPr>
                  <a:t>ring </a:t>
                </a:r>
                <a:r>
                  <a:rPr lang="it-IT" sz="1800" i="1" dirty="0" err="1" smtClean="0">
                    <a:solidFill>
                      <a:schemeClr val="tx1"/>
                    </a:solidFill>
                  </a:rPr>
                  <a:t>signature</a:t>
                </a:r>
                <a:r>
                  <a:rPr lang="it-IT" sz="1800" dirty="0" smtClean="0">
                    <a:solidFill>
                      <a:schemeClr val="tx1"/>
                    </a:solidFill>
                  </a:rPr>
                  <a:t> </a:t>
                </a:r>
                <a:r>
                  <a:rPr lang="it-IT" sz="1800" dirty="0" err="1" smtClean="0">
                    <a:solidFill>
                      <a:schemeClr val="tx1"/>
                    </a:solidFill>
                  </a:rPr>
                  <a:t>would</a:t>
                </a:r>
                <a:r>
                  <a:rPr lang="it-IT" sz="1800" dirty="0" smtClean="0">
                    <a:solidFill>
                      <a:schemeClr val="tx1"/>
                    </a:solidFill>
                  </a:rPr>
                  <a:t> involve </a:t>
                </a:r>
                <a:r>
                  <a:rPr lang="it-IT" sz="1800" dirty="0" err="1" smtClean="0">
                    <a:solidFill>
                      <a:schemeClr val="tx1"/>
                    </a:solidFill>
                  </a:rPr>
                  <a:t>chaining</a:t>
                </a:r>
                <a:r>
                  <a:rPr lang="it-IT" sz="1800" dirty="0" smtClean="0">
                    <a:solidFill>
                      <a:schemeClr val="tx1"/>
                    </a:solidFill>
                  </a:rPr>
                  <a:t> </a:t>
                </a:r>
                <a:r>
                  <a:rPr lang="it-IT" sz="1800" dirty="0" err="1" smtClean="0">
                    <a:solidFill>
                      <a:schemeClr val="tx1"/>
                    </a:solidFill>
                  </a:rPr>
                  <a:t>these</a:t>
                </a:r>
                <a:r>
                  <a:rPr lang="it-IT" sz="1800" dirty="0" smtClean="0">
                    <a:solidFill>
                      <a:schemeClr val="tx1"/>
                    </a:solidFill>
                  </a:rPr>
                  <a:t> single </a:t>
                </a:r>
                <a:r>
                  <a:rPr lang="it-IT" sz="1800" dirty="0" err="1" smtClean="0">
                    <a:solidFill>
                      <a:schemeClr val="tx1"/>
                    </a:solidFill>
                  </a:rPr>
                  <a:t>signatures</a:t>
                </a:r>
                <a:r>
                  <a:rPr lang="it-IT" sz="1800" dirty="0" smtClean="0">
                    <a:solidFill>
                      <a:schemeClr val="tx1"/>
                    </a:solidFill>
                  </a:rPr>
                  <a:t> </a:t>
                </a:r>
                <a:r>
                  <a:rPr lang="it-IT" sz="1800" dirty="0" err="1" smtClean="0">
                    <a:solidFill>
                      <a:schemeClr val="tx1"/>
                    </a:solidFill>
                  </a:rPr>
                  <a:t>together</a:t>
                </a:r>
                <a:r>
                  <a:rPr lang="it-IT" sz="1800" dirty="0" smtClean="0">
                    <a:solidFill>
                      <a:schemeClr val="tx1"/>
                    </a:solidFill>
                  </a:rPr>
                  <a:t> and the way </a:t>
                </a:r>
                <a:r>
                  <a:rPr lang="it-IT" sz="1800" dirty="0" err="1" smtClean="0">
                    <a:solidFill>
                      <a:schemeClr val="tx1"/>
                    </a:solidFill>
                  </a:rPr>
                  <a:t>this</a:t>
                </a:r>
                <a:r>
                  <a:rPr lang="it-IT" sz="1800" dirty="0" smtClean="0">
                    <a:solidFill>
                      <a:schemeClr val="tx1"/>
                    </a:solidFill>
                  </a:rPr>
                  <a:t> </a:t>
                </a:r>
                <a:r>
                  <a:rPr lang="it-IT" sz="1800" dirty="0" err="1" smtClean="0">
                    <a:solidFill>
                      <a:schemeClr val="tx1"/>
                    </a:solidFill>
                  </a:rPr>
                  <a:t>is</a:t>
                </a:r>
                <a:r>
                  <a:rPr lang="it-IT" sz="1800" dirty="0" smtClean="0">
                    <a:solidFill>
                      <a:schemeClr val="tx1"/>
                    </a:solidFill>
                  </a:rPr>
                  <a:t> </a:t>
                </a:r>
                <a:r>
                  <a:rPr lang="it-IT" sz="1800" dirty="0" err="1" smtClean="0">
                    <a:solidFill>
                      <a:schemeClr val="tx1"/>
                    </a:solidFill>
                  </a:rPr>
                  <a:t>done</a:t>
                </a:r>
                <a:r>
                  <a:rPr lang="it-IT" sz="1800" dirty="0" smtClean="0">
                    <a:solidFill>
                      <a:schemeClr val="tx1"/>
                    </a:solidFill>
                  </a:rPr>
                  <a:t> </a:t>
                </a:r>
                <a:r>
                  <a:rPr lang="it-IT" sz="1800" dirty="0" err="1" smtClean="0">
                    <a:solidFill>
                      <a:schemeClr val="tx1"/>
                    </a:solidFill>
                  </a:rPr>
                  <a:t>is</a:t>
                </a:r>
                <a:r>
                  <a:rPr lang="it-IT" sz="1800" dirty="0" smtClean="0">
                    <a:solidFill>
                      <a:schemeClr val="tx1"/>
                    </a:solidFill>
                  </a:rPr>
                  <a:t> </a:t>
                </a:r>
                <a:r>
                  <a:rPr lang="it-IT" sz="1800" dirty="0" err="1" smtClean="0">
                    <a:solidFill>
                      <a:schemeClr val="tx1"/>
                    </a:solidFill>
                  </a:rPr>
                  <a:t>what</a:t>
                </a:r>
                <a:r>
                  <a:rPr lang="it-IT" sz="1800" dirty="0" smtClean="0">
                    <a:solidFill>
                      <a:schemeClr val="tx1"/>
                    </a:solidFill>
                  </a:rPr>
                  <a:t> </a:t>
                </a:r>
                <a:r>
                  <a:rPr lang="it-IT" sz="1800" dirty="0" err="1" smtClean="0">
                    <a:solidFill>
                      <a:schemeClr val="tx1"/>
                    </a:solidFill>
                  </a:rPr>
                  <a:t>follows</a:t>
                </a:r>
                <a:r>
                  <a:rPr lang="it-IT" sz="1800" dirty="0" smtClean="0">
                    <a:solidFill>
                      <a:schemeClr val="tx1"/>
                    </a:solidFill>
                  </a:rPr>
                  <a:t>.</a:t>
                </a:r>
                <a:r>
                  <a:rPr lang="it-IT" sz="1800" dirty="0">
                    <a:solidFill>
                      <a:schemeClr val="tx1"/>
                    </a:solidFill>
                  </a:rPr>
                  <a:t/>
                </a:r>
                <a:br>
                  <a:rPr lang="it-IT" sz="1800" dirty="0">
                    <a:solidFill>
                      <a:schemeClr val="tx1"/>
                    </a:solidFill>
                  </a:rPr>
                </a:br>
                <a:r>
                  <a:rPr lang="it-IT" dirty="0">
                    <a:solidFill>
                      <a:schemeClr val="tx1"/>
                    </a:solidFill>
                  </a:rPr>
                  <a:t> </a:t>
                </a:r>
                <a:r>
                  <a:rPr lang="mr-IN" dirty="0">
                    <a:solidFill>
                      <a:schemeClr val="tx1"/>
                    </a:solidFill>
                  </a:rPr>
                  <a:t/>
                </a:r>
                <a:br>
                  <a:rPr lang="mr-IN" dirty="0">
                    <a:solidFill>
                      <a:schemeClr val="tx1"/>
                    </a:solidFill>
                  </a:rPr>
                </a:br>
                <a:endParaRPr lang="en-GB" sz="1600" dirty="0" smtClean="0">
                  <a:solidFill>
                    <a:schemeClr val="tx1"/>
                  </a:solidFill>
                </a:endParaRPr>
              </a:p>
              <a:p>
                <a:pPr marL="742950" lvl="1" indent="-285750">
                  <a:lnSpc>
                    <a:spcPct val="100000"/>
                  </a:lnSpc>
                  <a:buClrTx/>
                  <a:buSzTx/>
                </a:pPr>
                <a:endParaRPr lang="en-GB" sz="1600" dirty="0" smtClean="0">
                  <a:solidFill>
                    <a:schemeClr val="tx1"/>
                  </a:solidFill>
                </a:endParaRPr>
              </a:p>
              <a:p>
                <a:pPr marL="742950" lvl="1" indent="-285750">
                  <a:lnSpc>
                    <a:spcPct val="100000"/>
                  </a:lnSpc>
                  <a:buClrTx/>
                  <a:buSzTx/>
                  <a:buFont typeface="Arial" charset="0"/>
                  <a:buChar char="•"/>
                </a:pPr>
                <a:endParaRPr lang="en-GB" sz="1600" dirty="0" smtClean="0">
                  <a:solidFill>
                    <a:schemeClr val="tx1"/>
                  </a:solidFill>
                </a:endParaRPr>
              </a:p>
              <a:p>
                <a:pPr marL="0" lvl="0" indent="0">
                  <a:lnSpc>
                    <a:spcPct val="100000"/>
                  </a:lnSpc>
                  <a:buClrTx/>
                  <a:buSzTx/>
                  <a:buNone/>
                </a:pP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1101814"/>
                <a:ext cx="8520600" cy="3839500"/>
              </a:xfrm>
              <a:blipFill rotWithShape="0">
                <a:blip r:embed="rId2"/>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42</a:t>
            </a:fld>
            <a:endParaRPr lang="nb-NO"/>
          </a:p>
        </p:txBody>
      </p:sp>
    </p:spTree>
    <p:extLst>
      <p:ext uri="{BB962C8B-B14F-4D97-AF65-F5344CB8AC3E}">
        <p14:creationId xmlns:p14="http://schemas.microsoft.com/office/powerpoint/2010/main" val="10714345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0"/>
            <a:ext cx="8520600" cy="572700"/>
          </a:xfrm>
        </p:spPr>
        <p:txBody>
          <a:bodyPr/>
          <a:lstStyle/>
          <a:p>
            <a:r>
              <a:rPr lang="it-IT" sz="2400" dirty="0">
                <a:solidFill>
                  <a:schemeClr val="accent1">
                    <a:lumMod val="75000"/>
                  </a:schemeClr>
                </a:solidFill>
              </a:rPr>
              <a:t>...</a:t>
            </a:r>
            <a:r>
              <a:rPr lang="it-IT" sz="2400" dirty="0" err="1">
                <a:solidFill>
                  <a:schemeClr val="accent1">
                    <a:lumMod val="75000"/>
                  </a:schemeClr>
                </a:solidFill>
              </a:rPr>
              <a:t>chaining</a:t>
            </a:r>
            <a:r>
              <a:rPr lang="it-IT" sz="2400" dirty="0">
                <a:solidFill>
                  <a:schemeClr val="accent1">
                    <a:lumMod val="75000"/>
                  </a:schemeClr>
                </a:solidFill>
              </a:rPr>
              <a:t> the </a:t>
            </a:r>
            <a:r>
              <a:rPr lang="it-IT" sz="2400" dirty="0" err="1">
                <a:solidFill>
                  <a:schemeClr val="accent1">
                    <a:lumMod val="75000"/>
                  </a:schemeClr>
                </a:solidFill>
              </a:rPr>
              <a:t>signatures</a:t>
            </a:r>
            <a:r>
              <a:rPr lang="it-IT" sz="2400" dirty="0">
                <a:solidFill>
                  <a:schemeClr val="accent1">
                    <a:lumMod val="75000"/>
                  </a:schemeClr>
                </a:solidFill>
              </a:rPr>
              <a:t> </a:t>
            </a:r>
            <a:r>
              <a:rPr lang="it-IT" sz="2400" dirty="0" err="1" smtClean="0">
                <a:solidFill>
                  <a:schemeClr val="accent1">
                    <a:lumMod val="75000"/>
                  </a:schemeClr>
                </a:solidFill>
              </a:rPr>
              <a:t>together</a:t>
            </a:r>
            <a:r>
              <a:rPr lang="it-IT" sz="2400" dirty="0" smtClean="0">
                <a:solidFill>
                  <a:schemeClr val="accent1">
                    <a:lumMod val="75000"/>
                  </a:schemeClr>
                </a:solidFill>
              </a:rPr>
              <a:t> </a:t>
            </a:r>
            <a:r>
              <a:rPr lang="mr-IN" sz="2400" dirty="0" smtClean="0">
                <a:solidFill>
                  <a:schemeClr val="accent1">
                    <a:lumMod val="75000"/>
                  </a:schemeClr>
                </a:solidFill>
              </a:rPr>
              <a:t>–</a:t>
            </a:r>
            <a:r>
              <a:rPr lang="it-IT" sz="2400" dirty="0" smtClean="0">
                <a:solidFill>
                  <a:schemeClr val="accent1">
                    <a:lumMod val="75000"/>
                  </a:schemeClr>
                </a:solidFill>
              </a:rPr>
              <a:t> full </a:t>
            </a:r>
            <a:r>
              <a:rPr lang="it-IT" sz="2400" dirty="0" err="1" smtClean="0">
                <a:solidFill>
                  <a:schemeClr val="accent1">
                    <a:lumMod val="75000"/>
                  </a:schemeClr>
                </a:solidFill>
              </a:rPr>
              <a:t>signature</a:t>
            </a:r>
            <a:r>
              <a:rPr lang="it-IT" sz="2400" dirty="0" smtClean="0">
                <a:solidFill>
                  <a:schemeClr val="accent1">
                    <a:lumMod val="75000"/>
                  </a:schemeClr>
                </a:solidFill>
              </a:rPr>
              <a:t> </a:t>
            </a:r>
            <a:r>
              <a:rPr lang="it-IT" sz="2400" dirty="0" err="1" smtClean="0">
                <a:solidFill>
                  <a:schemeClr val="accent1">
                    <a:lumMod val="75000"/>
                  </a:schemeClr>
                </a:solidFill>
              </a:rPr>
              <a:t>algorithm</a:t>
            </a: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532004"/>
                <a:ext cx="8520600" cy="4524813"/>
              </a:xfrm>
            </p:spPr>
            <p:txBody>
              <a:bodyPr/>
              <a:lstStyle/>
              <a:p>
                <a:pPr marL="0" lvl="0" indent="0">
                  <a:lnSpc>
                    <a:spcPct val="100000"/>
                  </a:lnSpc>
                  <a:buClrTx/>
                  <a:buSzTx/>
                  <a:buNone/>
                </a:pPr>
                <a:r>
                  <a:rPr lang="en-GB" dirty="0" smtClean="0">
                    <a:solidFill>
                      <a:schemeClr val="tx1"/>
                    </a:solidFill>
                  </a:rPr>
                  <a:t>Let </a:t>
                </a:r>
                <a14:m>
                  <m:oMath xmlns:m="http://schemas.openxmlformats.org/officeDocument/2006/math">
                    <m:r>
                      <a:rPr lang="en-GB" i="1" dirty="0" smtClean="0">
                        <a:solidFill>
                          <a:schemeClr val="tx1"/>
                        </a:solidFill>
                        <a:latin typeface="Cambria Math" charset="0"/>
                      </a:rPr>
                      <m:t>0</m:t>
                    </m:r>
                    <m:r>
                      <a:rPr lang="en-GB" i="1" dirty="0">
                        <a:solidFill>
                          <a:schemeClr val="tx1"/>
                        </a:solidFill>
                        <a:latin typeface="Cambria Math" charset="0"/>
                      </a:rPr>
                      <m:t>≤</m:t>
                    </m:r>
                    <m:r>
                      <a:rPr lang="en-GB" b="1" i="1" dirty="0" err="1">
                        <a:solidFill>
                          <a:schemeClr val="tx1"/>
                        </a:solidFill>
                        <a:latin typeface="Cambria Math" charset="0"/>
                      </a:rPr>
                      <m:t>𝒊</m:t>
                    </m:r>
                    <m:r>
                      <a:rPr lang="en-GB" i="1" dirty="0">
                        <a:solidFill>
                          <a:schemeClr val="tx1"/>
                        </a:solidFill>
                        <a:latin typeface="Cambria Math" charset="0"/>
                      </a:rPr>
                      <m:t>≤</m:t>
                    </m:r>
                    <m:r>
                      <a:rPr lang="en-GB" i="1" dirty="0" smtClean="0">
                        <a:solidFill>
                          <a:schemeClr val="tx1"/>
                        </a:solidFill>
                        <a:latin typeface="Cambria Math" charset="0"/>
                      </a:rPr>
                      <m:t>𝑛</m:t>
                    </m:r>
                    <m:r>
                      <a:rPr lang="en-GB" i="1" dirty="0" smtClean="0">
                        <a:solidFill>
                          <a:schemeClr val="tx1"/>
                        </a:solidFill>
                        <a:latin typeface="Cambria Math" charset="0"/>
                      </a:rPr>
                      <m:t>−1</m:t>
                    </m:r>
                  </m:oMath>
                </a14:m>
                <a:r>
                  <a:rPr lang="en-GB" dirty="0" smtClean="0">
                    <a:solidFill>
                      <a:schemeClr val="tx1"/>
                    </a:solidFill>
                  </a:rPr>
                  <a:t> be the index corresponding to the verification </a:t>
                </a:r>
                <a:r>
                  <a:rPr lang="en-GB" dirty="0" err="1" smtClean="0">
                    <a:solidFill>
                      <a:schemeClr val="tx1"/>
                    </a:solidFill>
                  </a:rPr>
                  <a:t>pubkey</a:t>
                </a:r>
                <a:r>
                  <a:rPr lang="en-GB" dirty="0" smtClean="0">
                    <a:solidFill>
                      <a:schemeClr val="tx1"/>
                    </a:solidFill>
                  </a:rPr>
                  <a:t> </a:t>
                </a:r>
                <a14:m>
                  <m:oMath xmlns:m="http://schemas.openxmlformats.org/officeDocument/2006/math">
                    <m:r>
                      <a:rPr lang="en-GB" i="1" dirty="0" smtClean="0">
                        <a:solidFill>
                          <a:schemeClr val="tx1"/>
                        </a:solidFill>
                        <a:latin typeface="Cambria Math" charset="0"/>
                      </a:rPr>
                      <m:t>𝑃</m:t>
                    </m:r>
                    <m:r>
                      <a:rPr lang="en-GB" i="1" baseline="-25000" dirty="0" smtClean="0">
                        <a:solidFill>
                          <a:schemeClr val="tx1"/>
                        </a:solidFill>
                        <a:latin typeface="Cambria Math" charset="0"/>
                      </a:rPr>
                      <m:t>𝑖</m:t>
                    </m:r>
                  </m:oMath>
                </a14:m>
                <a:r>
                  <a:rPr lang="en-GB" dirty="0" smtClean="0">
                    <a:solidFill>
                      <a:schemeClr val="tx1"/>
                    </a:solidFill>
                  </a:rPr>
                  <a:t> in the ring.</a:t>
                </a:r>
              </a:p>
              <a:p>
                <a:pPr marL="0" lvl="0" indent="0">
                  <a:lnSpc>
                    <a:spcPct val="100000"/>
                  </a:lnSpc>
                  <a:buClrTx/>
                  <a:buSzTx/>
                  <a:buNone/>
                </a:pPr>
                <a:r>
                  <a:rPr lang="en-GB" dirty="0" smtClean="0">
                    <a:solidFill>
                      <a:schemeClr val="tx1"/>
                    </a:solidFill>
                  </a:rPr>
                  <a:t>Let </a:t>
                </a:r>
                <a14:m>
                  <m:oMath xmlns:m="http://schemas.openxmlformats.org/officeDocument/2006/math">
                    <m:r>
                      <a:rPr lang="en-GB" b="0" i="1" dirty="0" smtClean="0">
                        <a:solidFill>
                          <a:schemeClr val="tx1"/>
                        </a:solidFill>
                        <a:latin typeface="Cambria Math" charset="0"/>
                      </a:rPr>
                      <m:t>𝐻</m:t>
                    </m:r>
                  </m:oMath>
                </a14:m>
                <a:r>
                  <a:rPr lang="en-GB" dirty="0" smtClean="0">
                    <a:solidFill>
                      <a:schemeClr val="tx1"/>
                    </a:solidFill>
                  </a:rPr>
                  <a:t> be a suitable hash function. Let </a:t>
                </a:r>
                <a14:m>
                  <m:oMath xmlns:m="http://schemas.openxmlformats.org/officeDocument/2006/math">
                    <m:r>
                      <a:rPr lang="en-GB" b="0" i="1" dirty="0" smtClean="0">
                        <a:solidFill>
                          <a:schemeClr val="tx1"/>
                        </a:solidFill>
                        <a:latin typeface="Cambria Math" charset="0"/>
                      </a:rPr>
                      <m:t>𝑚</m:t>
                    </m:r>
                  </m:oMath>
                </a14:m>
                <a:r>
                  <a:rPr lang="en-GB" b="1" dirty="0" smtClean="0">
                    <a:solidFill>
                      <a:schemeClr val="tx1"/>
                    </a:solidFill>
                  </a:rPr>
                  <a:t> </a:t>
                </a:r>
                <a:r>
                  <a:rPr lang="en-GB" dirty="0" smtClean="0">
                    <a:solidFill>
                      <a:schemeClr val="tx1"/>
                    </a:solidFill>
                  </a:rPr>
                  <a:t>be the message to sign.</a:t>
                </a:r>
                <a:endParaRPr lang="en-GB" b="1" dirty="0" smtClean="0">
                  <a:solidFill>
                    <a:schemeClr val="tx1"/>
                  </a:solidFill>
                </a:endParaRPr>
              </a:p>
              <a:p>
                <a:pPr marL="285750" indent="-285750">
                  <a:lnSpc>
                    <a:spcPct val="100000"/>
                  </a:lnSpc>
                  <a:buClrTx/>
                  <a:buSzTx/>
                  <a:buFont typeface="Arial" charset="0"/>
                  <a:buChar char="•"/>
                </a:pPr>
                <a:r>
                  <a:rPr lang="en-GB" sz="1600" u="sng" dirty="0" smtClean="0">
                    <a:solidFill>
                      <a:schemeClr val="tx1"/>
                    </a:solidFill>
                  </a:rPr>
                  <a:t>Initialization</a:t>
                </a:r>
                <a:r>
                  <a:rPr lang="en-GB" dirty="0" smtClean="0">
                    <a:solidFill>
                      <a:schemeClr val="tx1"/>
                    </a:solidFill>
                  </a:rPr>
                  <a:t>: </a:t>
                </a:r>
              </a:p>
              <a:p>
                <a:pPr marL="742950" lvl="1" indent="-285750">
                  <a:lnSpc>
                    <a:spcPct val="100000"/>
                  </a:lnSpc>
                  <a:buClrTx/>
                  <a:buSzTx/>
                  <a:buFont typeface="Arial" charset="0"/>
                  <a:buChar char="•"/>
                </a:pPr>
                <a:r>
                  <a:rPr lang="en-GB" sz="1600" dirty="0" smtClean="0">
                    <a:solidFill>
                      <a:schemeClr val="tx1"/>
                    </a:solidFill>
                  </a:rPr>
                  <a:t>choose </a:t>
                </a:r>
                <a:r>
                  <a:rPr lang="en-GB" sz="1600" dirty="0">
                    <a:solidFill>
                      <a:schemeClr val="tx1"/>
                    </a:solidFill>
                  </a:rPr>
                  <a:t>a nonce </a:t>
                </a:r>
                <a14:m>
                  <m:oMath xmlns:m="http://schemas.openxmlformats.org/officeDocument/2006/math">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𝑘</m:t>
                        </m:r>
                      </m:e>
                      <m:sub>
                        <m:r>
                          <a:rPr lang="it-IT" sz="1600" b="0" i="1" dirty="0" smtClean="0">
                            <a:solidFill>
                              <a:schemeClr val="tx1"/>
                            </a:solidFill>
                            <a:latin typeface="Cambria Math" charset="0"/>
                          </a:rPr>
                          <m:t>𝑖</m:t>
                        </m:r>
                        <m:r>
                          <a:rPr lang="it-IT" sz="1600" b="0" i="1" baseline="30000" dirty="0" smtClean="0">
                            <a:solidFill>
                              <a:schemeClr val="tx1"/>
                            </a:solidFill>
                            <a:latin typeface="Cambria Math" charset="0"/>
                          </a:rPr>
                          <m:t>∗</m:t>
                        </m:r>
                      </m:sub>
                    </m:sSub>
                  </m:oMath>
                </a14:m>
                <a:r>
                  <a:rPr lang="en-GB" sz="1600" dirty="0" smtClean="0">
                    <a:solidFill>
                      <a:schemeClr val="tx1"/>
                    </a:solidFill>
                  </a:rPr>
                  <a:t> at random.</a:t>
                </a:r>
              </a:p>
              <a:p>
                <a:pPr marL="742950" lvl="1" indent="-285750">
                  <a:lnSpc>
                    <a:spcPct val="100000"/>
                  </a:lnSpc>
                  <a:buClrTx/>
                  <a:buSzTx/>
                  <a:buFont typeface="Arial" charset="0"/>
                  <a:buChar char="•"/>
                </a:pPr>
                <a:r>
                  <a:rPr lang="en-GB" sz="1600" dirty="0" smtClean="0">
                    <a:solidFill>
                      <a:schemeClr val="tx1"/>
                    </a:solidFill>
                  </a:rPr>
                  <a:t>Compute </a:t>
                </a:r>
                <a14:m>
                  <m:oMath xmlns:m="http://schemas.openxmlformats.org/officeDocument/2006/math">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𝐾</m:t>
                        </m:r>
                      </m:e>
                      <m:sub>
                        <m:r>
                          <a:rPr lang="it-IT" sz="1600" b="0" i="1" dirty="0" smtClean="0">
                            <a:solidFill>
                              <a:schemeClr val="tx1"/>
                            </a:solidFill>
                            <a:latin typeface="Cambria Math" charset="0"/>
                          </a:rPr>
                          <m:t>𝑖</m:t>
                        </m:r>
                        <m:r>
                          <a:rPr lang="it-IT" sz="1600" b="0" i="1" baseline="30000" dirty="0" smtClean="0">
                            <a:solidFill>
                              <a:schemeClr val="tx1"/>
                            </a:solidFill>
                            <a:latin typeface="Cambria Math" charset="0"/>
                          </a:rPr>
                          <m:t>∗</m:t>
                        </m:r>
                      </m:sub>
                    </m:sSub>
                    <m:r>
                      <a:rPr lang="en-GB" sz="1600" i="1" dirty="0" smtClean="0">
                        <a:solidFill>
                          <a:schemeClr val="tx1"/>
                        </a:solidFill>
                        <a:latin typeface="Cambria Math" charset="0"/>
                      </a:rPr>
                      <m:t>=</m:t>
                    </m:r>
                    <m:sSub>
                      <m:sSubPr>
                        <m:ctrlPr>
                          <a:rPr lang="en-US" sz="1600" i="1" dirty="0">
                            <a:solidFill>
                              <a:schemeClr val="tx1"/>
                            </a:solidFill>
                            <a:latin typeface="Cambria Math" charset="0"/>
                          </a:rPr>
                        </m:ctrlPr>
                      </m:sSubPr>
                      <m:e>
                        <m:r>
                          <a:rPr lang="it-IT" sz="1600" i="1" dirty="0">
                            <a:solidFill>
                              <a:schemeClr val="tx1"/>
                            </a:solidFill>
                            <a:latin typeface="Cambria Math" charset="0"/>
                          </a:rPr>
                          <m:t>𝑘</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r>
                      <a:rPr lang="en-GB" sz="1600" i="1" dirty="0" smtClean="0">
                        <a:solidFill>
                          <a:schemeClr val="tx1"/>
                        </a:solidFill>
                        <a:latin typeface="Cambria Math" charset="0"/>
                      </a:rPr>
                      <m:t>𝐺</m:t>
                    </m:r>
                  </m:oMath>
                </a14:m>
                <a:r>
                  <a:rPr lang="en-GB" sz="1600" dirty="0" smtClean="0">
                    <a:solidFill>
                      <a:schemeClr val="tx1"/>
                    </a:solidFill>
                  </a:rPr>
                  <a:t>.</a:t>
                </a:r>
              </a:p>
              <a:p>
                <a:pPr marL="742950" lvl="1" indent="-285750">
                  <a:lnSpc>
                    <a:spcPct val="100000"/>
                  </a:lnSpc>
                  <a:buClrTx/>
                  <a:buSzTx/>
                  <a:buFont typeface="Arial" charset="0"/>
                  <a:buChar char="•"/>
                </a:pPr>
                <a:endParaRPr lang="en-GB" sz="1600" dirty="0" smtClean="0">
                  <a:solidFill>
                    <a:schemeClr val="tx1"/>
                  </a:solidFill>
                </a:endParaRPr>
              </a:p>
              <a:p>
                <a:pPr marL="285750" lvl="1" indent="-285750">
                  <a:lnSpc>
                    <a:spcPct val="100000"/>
                  </a:lnSpc>
                  <a:buClrTx/>
                  <a:buSzTx/>
                  <a:buFont typeface="Arial" charset="0"/>
                  <a:buChar char="•"/>
                </a:pPr>
                <a:r>
                  <a:rPr lang="en-GB" sz="1600" u="sng" dirty="0" smtClean="0">
                    <a:solidFill>
                      <a:schemeClr val="tx1"/>
                    </a:solidFill>
                  </a:rPr>
                  <a:t>Forward sequence</a:t>
                </a:r>
                <a:r>
                  <a:rPr lang="en-GB" sz="1600" dirty="0" smtClean="0">
                    <a:solidFill>
                      <a:schemeClr val="tx1"/>
                    </a:solidFill>
                  </a:rPr>
                  <a:t>: </a:t>
                </a:r>
              </a:p>
              <a:p>
                <a:pPr marL="0" lvl="1" indent="0">
                  <a:lnSpc>
                    <a:spcPct val="100000"/>
                  </a:lnSpc>
                  <a:buClrTx/>
                  <a:buSzTx/>
                  <a:buNone/>
                </a:pPr>
                <a:r>
                  <a:rPr lang="en-GB" sz="1600" dirty="0" smtClean="0">
                    <a:solidFill>
                      <a:schemeClr val="tx1"/>
                    </a:solidFill>
                  </a:rPr>
                  <a:t>     for </a:t>
                </a:r>
                <a14:m>
                  <m:oMath xmlns:m="http://schemas.openxmlformats.org/officeDocument/2006/math">
                    <m:r>
                      <a:rPr lang="en-GB" sz="1600" i="1" dirty="0" smtClean="0">
                        <a:solidFill>
                          <a:schemeClr val="tx1"/>
                        </a:solidFill>
                        <a:latin typeface="Cambria Math" charset="0"/>
                      </a:rPr>
                      <m:t>𝑖</m:t>
                    </m:r>
                    <m:r>
                      <a:rPr lang="en-GB" sz="1600" i="1" dirty="0" smtClean="0">
                        <a:solidFill>
                          <a:schemeClr val="tx1"/>
                        </a:solidFill>
                        <a:latin typeface="Cambria Math" charset="0"/>
                      </a:rPr>
                      <m:t>=</m:t>
                    </m:r>
                    <m:sSup>
                      <m:sSupPr>
                        <m:ctrlPr>
                          <a:rPr lang="en-GB" sz="1600" i="1" dirty="0" smtClean="0">
                            <a:solidFill>
                              <a:schemeClr val="tx1"/>
                            </a:solidFill>
                            <a:latin typeface="Cambria Math" charset="0"/>
                          </a:rPr>
                        </m:ctrlPr>
                      </m:sSupPr>
                      <m:e>
                        <m:r>
                          <a:rPr lang="it-IT" sz="1600" b="0" i="1" dirty="0" smtClean="0">
                            <a:solidFill>
                              <a:schemeClr val="tx1"/>
                            </a:solidFill>
                            <a:latin typeface="Cambria Math" charset="0"/>
                          </a:rPr>
                          <m:t>𝑖</m:t>
                        </m:r>
                      </m:e>
                      <m:sup>
                        <m:r>
                          <a:rPr lang="it-IT" sz="1600" b="0" i="1" dirty="0" smtClean="0">
                            <a:solidFill>
                              <a:schemeClr val="tx1"/>
                            </a:solidFill>
                            <a:latin typeface="Cambria Math" charset="0"/>
                          </a:rPr>
                          <m:t>∗</m:t>
                        </m:r>
                      </m:sup>
                    </m:sSup>
                    <m:r>
                      <a:rPr lang="en-GB" sz="1600" i="1" dirty="0" smtClean="0">
                        <a:solidFill>
                          <a:schemeClr val="tx1"/>
                        </a:solidFill>
                        <a:latin typeface="Cambria Math" charset="0"/>
                      </a:rPr>
                      <m:t>+1,</m:t>
                    </m:r>
                    <m:r>
                      <a:rPr lang="mr-IN" sz="1600" i="1" dirty="0" smtClean="0">
                        <a:solidFill>
                          <a:schemeClr val="tx1"/>
                        </a:solidFill>
                        <a:latin typeface="Cambria Math" charset="0"/>
                      </a:rPr>
                      <m:t>…</m:t>
                    </m:r>
                    <m:r>
                      <a:rPr lang="it-IT" sz="1600" i="1" dirty="0" smtClean="0">
                        <a:solidFill>
                          <a:schemeClr val="tx1"/>
                        </a:solidFill>
                        <a:latin typeface="Cambria Math" charset="0"/>
                      </a:rPr>
                      <m:t>, </m:t>
                    </m:r>
                    <m:r>
                      <a:rPr lang="it-IT" sz="1600" i="1" dirty="0" smtClean="0">
                        <a:solidFill>
                          <a:schemeClr val="tx1"/>
                        </a:solidFill>
                        <a:latin typeface="Cambria Math" charset="0"/>
                      </a:rPr>
                      <m:t>𝑛</m:t>
                    </m:r>
                    <m:r>
                      <a:rPr lang="it-IT" sz="1600" i="1" dirty="0" smtClean="0">
                        <a:solidFill>
                          <a:schemeClr val="tx1"/>
                        </a:solidFill>
                        <a:latin typeface="Cambria Math" charset="0"/>
                      </a:rPr>
                      <m:t>−1, 0, </m:t>
                    </m:r>
                    <m:sSup>
                      <m:sSupPr>
                        <m:ctrlPr>
                          <a:rPr lang="it-IT" sz="1600" i="1" dirty="0" smtClean="0">
                            <a:solidFill>
                              <a:schemeClr val="tx1"/>
                            </a:solidFill>
                            <a:latin typeface="Cambria Math" charset="0"/>
                          </a:rPr>
                        </m:ctrlPr>
                      </m:sSupPr>
                      <m:e>
                        <m:r>
                          <a:rPr lang="it-IT" sz="1600" b="0" i="1" dirty="0" smtClean="0">
                            <a:solidFill>
                              <a:schemeClr val="tx1"/>
                            </a:solidFill>
                            <a:latin typeface="Cambria Math" charset="0"/>
                          </a:rPr>
                          <m:t>𝑖</m:t>
                        </m:r>
                      </m:e>
                      <m:sup>
                        <m:r>
                          <a:rPr lang="it-IT" sz="1600" b="0" i="1" dirty="0" smtClean="0">
                            <a:solidFill>
                              <a:schemeClr val="tx1"/>
                            </a:solidFill>
                            <a:latin typeface="Cambria Math" charset="0"/>
                          </a:rPr>
                          <m:t>∗</m:t>
                        </m:r>
                      </m:sup>
                    </m:sSup>
                    <m:r>
                      <a:rPr lang="en-GB" sz="1600" i="1" dirty="0" smtClean="0">
                        <a:solidFill>
                          <a:schemeClr val="tx1"/>
                        </a:solidFill>
                        <a:latin typeface="Cambria Math" charset="0"/>
                      </a:rPr>
                      <m:t>−1</m:t>
                    </m:r>
                  </m:oMath>
                </a14:m>
                <a:endParaRPr lang="en-GB" sz="1600" dirty="0" smtClean="0">
                  <a:solidFill>
                    <a:schemeClr val="tx1"/>
                  </a:solidFill>
                </a:endParaRPr>
              </a:p>
              <a:p>
                <a:pPr marL="742950" lvl="2" indent="-285750">
                  <a:lnSpc>
                    <a:spcPct val="100000"/>
                  </a:lnSpc>
                  <a:spcBef>
                    <a:spcPts val="0"/>
                  </a:spcBef>
                  <a:buClrTx/>
                  <a:buSzTx/>
                  <a:buFont typeface="Arial" charset="0"/>
                  <a:buChar char="•"/>
                </a:pPr>
                <a:r>
                  <a:rPr lang="en-GB" sz="1600" dirty="0">
                    <a:solidFill>
                      <a:schemeClr val="tx1"/>
                    </a:solidFill>
                  </a:rPr>
                  <a:t>c</a:t>
                </a:r>
                <a:r>
                  <a:rPr lang="en-GB" sz="1600" dirty="0" smtClean="0">
                    <a:solidFill>
                      <a:schemeClr val="tx1"/>
                    </a:solidFill>
                  </a:rPr>
                  <a:t>ompute </a:t>
                </a:r>
                <a14:m>
                  <m:oMath xmlns:m="http://schemas.openxmlformats.org/officeDocument/2006/math">
                    <m:r>
                      <a:rPr lang="en-GB" sz="1600" i="1" dirty="0" smtClean="0">
                        <a:solidFill>
                          <a:schemeClr val="tx1"/>
                        </a:solidFill>
                        <a:latin typeface="Cambria Math" charset="0"/>
                      </a:rPr>
                      <m:t>𝑒</m:t>
                    </m:r>
                    <m:r>
                      <a:rPr lang="en-GB" sz="1600" i="1" baseline="-25000" dirty="0" err="1" smtClean="0">
                        <a:solidFill>
                          <a:schemeClr val="tx1"/>
                        </a:solidFill>
                        <a:latin typeface="Cambria Math" charset="0"/>
                      </a:rPr>
                      <m:t>𝑖</m:t>
                    </m:r>
                    <m:r>
                      <a:rPr lang="en-GB" sz="1600" i="1" dirty="0" smtClean="0">
                        <a:solidFill>
                          <a:schemeClr val="tx1"/>
                        </a:solidFill>
                        <a:latin typeface="Cambria Math" charset="0"/>
                      </a:rPr>
                      <m:t> = </m:t>
                    </m:r>
                    <m:r>
                      <a:rPr lang="en-GB" sz="1600" i="1" dirty="0" smtClean="0">
                        <a:solidFill>
                          <a:schemeClr val="tx1"/>
                        </a:solidFill>
                        <a:latin typeface="Cambria Math" charset="0"/>
                      </a:rPr>
                      <m:t>𝐻</m:t>
                    </m:r>
                    <m:r>
                      <a:rPr lang="en-GB" sz="1600" i="1" dirty="0" smtClean="0">
                        <a:solidFill>
                          <a:schemeClr val="tx1"/>
                        </a:solidFill>
                        <a:latin typeface="Cambria Math" charset="0"/>
                      </a:rPr>
                      <m:t>(</m:t>
                    </m:r>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𝐾</m:t>
                        </m:r>
                      </m:e>
                      <m:sub>
                        <m:r>
                          <a:rPr lang="it-IT" sz="1600" b="0" i="1" dirty="0" smtClean="0">
                            <a:solidFill>
                              <a:schemeClr val="tx1"/>
                            </a:solidFill>
                            <a:latin typeface="Cambria Math" charset="0"/>
                          </a:rPr>
                          <m:t>𝑖</m:t>
                        </m:r>
                        <m:r>
                          <a:rPr lang="it-IT" sz="1600" b="0" i="1" dirty="0" smtClean="0">
                            <a:solidFill>
                              <a:schemeClr val="tx1"/>
                            </a:solidFill>
                            <a:latin typeface="Cambria Math" charset="0"/>
                          </a:rPr>
                          <m:t>−1</m:t>
                        </m:r>
                      </m:sub>
                    </m:sSub>
                    <m:r>
                      <a:rPr lang="en-GB" sz="1600" i="1" dirty="0" smtClean="0">
                        <a:solidFill>
                          <a:schemeClr val="tx1"/>
                        </a:solidFill>
                        <a:latin typeface="Cambria Math" charset="0"/>
                      </a:rPr>
                      <m:t>||</m:t>
                    </m:r>
                    <m:r>
                      <a:rPr lang="en-GB" sz="1600" i="1" dirty="0" smtClean="0">
                        <a:solidFill>
                          <a:schemeClr val="tx1"/>
                        </a:solidFill>
                        <a:latin typeface="Cambria Math" charset="0"/>
                      </a:rPr>
                      <m:t>𝑚</m:t>
                    </m:r>
                    <m:r>
                      <a:rPr lang="it-IT" sz="1600" b="0" i="1" dirty="0" smtClean="0">
                        <a:solidFill>
                          <a:schemeClr val="tx1"/>
                        </a:solidFill>
                        <a:latin typeface="Cambria Math" charset="0"/>
                      </a:rPr>
                      <m:t>||</m:t>
                    </m:r>
                    <m:r>
                      <a:rPr lang="it-IT" sz="1600" b="0" i="1" dirty="0" smtClean="0">
                        <a:solidFill>
                          <a:schemeClr val="tx1"/>
                        </a:solidFill>
                        <a:latin typeface="Cambria Math" charset="0"/>
                      </a:rPr>
                      <m:t>𝑖</m:t>
                    </m:r>
                    <m:r>
                      <a:rPr lang="en-GB" sz="1600" i="1" dirty="0" smtClean="0">
                        <a:solidFill>
                          <a:schemeClr val="tx1"/>
                        </a:solidFill>
                        <a:latin typeface="Cambria Math" charset="0"/>
                      </a:rPr>
                      <m:t>)</m:t>
                    </m:r>
                  </m:oMath>
                </a14:m>
                <a:r>
                  <a:rPr lang="en-GB" sz="1600" dirty="0" smtClean="0">
                    <a:solidFill>
                      <a:schemeClr val="tx1"/>
                    </a:solidFill>
                  </a:rPr>
                  <a:t>.</a:t>
                </a:r>
              </a:p>
              <a:p>
                <a:pPr marL="742950" lvl="2" indent="-285750">
                  <a:lnSpc>
                    <a:spcPct val="100000"/>
                  </a:lnSpc>
                  <a:spcBef>
                    <a:spcPts val="0"/>
                  </a:spcBef>
                  <a:buClrTx/>
                  <a:buSzTx/>
                  <a:buFont typeface="Arial" charset="0"/>
                  <a:buChar char="•"/>
                </a:pPr>
                <a:r>
                  <a:rPr lang="en-GB" sz="1600" dirty="0" smtClean="0">
                    <a:solidFill>
                      <a:schemeClr val="tx1"/>
                    </a:solidFill>
                  </a:rPr>
                  <a:t>Choose a signature value </a:t>
                </a:r>
                <a14:m>
                  <m:oMath xmlns:m="http://schemas.openxmlformats.org/officeDocument/2006/math">
                    <m:sSub>
                      <m:sSubPr>
                        <m:ctrlPr>
                          <a:rPr lang="en-US" sz="1600" i="1" smtClean="0">
                            <a:solidFill>
                              <a:schemeClr val="tx1"/>
                            </a:solidFill>
                            <a:latin typeface="Cambria Math" charset="0"/>
                          </a:rPr>
                        </m:ctrlPr>
                      </m:sSubPr>
                      <m:e>
                        <m:r>
                          <a:rPr lang="it-IT" sz="1600" b="0" i="1" smtClean="0">
                            <a:solidFill>
                              <a:schemeClr val="tx1"/>
                            </a:solidFill>
                            <a:latin typeface="Cambria Math" charset="0"/>
                          </a:rPr>
                          <m:t>𝑠</m:t>
                        </m:r>
                      </m:e>
                      <m:sub>
                        <m:r>
                          <a:rPr lang="it-IT" sz="1600" b="0" i="1" smtClean="0">
                            <a:solidFill>
                              <a:schemeClr val="tx1"/>
                            </a:solidFill>
                            <a:latin typeface="Cambria Math" charset="0"/>
                          </a:rPr>
                          <m:t>𝑖</m:t>
                        </m:r>
                      </m:sub>
                    </m:sSub>
                  </m:oMath>
                </a14:m>
                <a:r>
                  <a:rPr lang="en-GB" sz="1600" dirty="0" smtClean="0">
                    <a:solidFill>
                      <a:schemeClr val="tx1"/>
                    </a:solidFill>
                  </a:rPr>
                  <a:t> at random.</a:t>
                </a:r>
              </a:p>
              <a:p>
                <a:pPr marL="742950" lvl="2" indent="-285750">
                  <a:lnSpc>
                    <a:spcPct val="100000"/>
                  </a:lnSpc>
                  <a:spcBef>
                    <a:spcPts val="0"/>
                  </a:spcBef>
                  <a:buClrTx/>
                  <a:buSzTx/>
                  <a:buFont typeface="Arial" charset="0"/>
                  <a:buChar char="•"/>
                </a:pPr>
                <a:r>
                  <a:rPr lang="en-GB" sz="1600" dirty="0" smtClean="0">
                    <a:solidFill>
                      <a:schemeClr val="tx1"/>
                    </a:solidFill>
                  </a:rPr>
                  <a:t>Compute </a:t>
                </a:r>
                <a14:m>
                  <m:oMath xmlns:m="http://schemas.openxmlformats.org/officeDocument/2006/math">
                    <m:r>
                      <a:rPr lang="en-GB" sz="1600" i="1" dirty="0" smtClean="0">
                        <a:solidFill>
                          <a:schemeClr val="tx1"/>
                        </a:solidFill>
                        <a:latin typeface="Cambria Math" charset="0"/>
                      </a:rPr>
                      <m:t>𝐾</m:t>
                    </m:r>
                    <m:r>
                      <a:rPr lang="en-GB" sz="1600" i="1" baseline="-25000" dirty="0" smtClean="0">
                        <a:solidFill>
                          <a:schemeClr val="tx1"/>
                        </a:solidFill>
                        <a:latin typeface="Cambria Math" charset="0"/>
                      </a:rPr>
                      <m:t>𝑖</m:t>
                    </m:r>
                    <m:r>
                      <a:rPr lang="en-GB" sz="1600" i="1" dirty="0" smtClean="0">
                        <a:solidFill>
                          <a:schemeClr val="tx1"/>
                        </a:solidFill>
                        <a:latin typeface="Cambria Math" charset="0"/>
                      </a:rPr>
                      <m:t> = </m:t>
                    </m:r>
                    <m:r>
                      <a:rPr lang="en-GB" sz="1600" i="1" dirty="0" err="1" smtClean="0">
                        <a:solidFill>
                          <a:schemeClr val="tx1"/>
                        </a:solidFill>
                        <a:latin typeface="Cambria Math" charset="0"/>
                      </a:rPr>
                      <m:t>𝑠</m:t>
                    </m:r>
                    <m:r>
                      <a:rPr lang="en-GB" sz="1600" i="1" baseline="-25000" dirty="0" err="1" smtClean="0">
                        <a:solidFill>
                          <a:schemeClr val="tx1"/>
                        </a:solidFill>
                        <a:latin typeface="Cambria Math" charset="0"/>
                      </a:rPr>
                      <m:t>𝑖</m:t>
                    </m:r>
                    <m:r>
                      <a:rPr lang="en-GB" sz="1600" i="1" dirty="0" err="1" smtClean="0">
                        <a:solidFill>
                          <a:schemeClr val="tx1"/>
                        </a:solidFill>
                        <a:latin typeface="Cambria Math" charset="0"/>
                      </a:rPr>
                      <m:t>𝐺</m:t>
                    </m:r>
                    <m:r>
                      <a:rPr lang="en-GB" sz="1600" i="1" dirty="0" smtClean="0">
                        <a:solidFill>
                          <a:schemeClr val="tx1"/>
                        </a:solidFill>
                        <a:latin typeface="Cambria Math" charset="0"/>
                      </a:rPr>
                      <m:t> </m:t>
                    </m:r>
                    <m:r>
                      <a:rPr lang="mr-IN" sz="1600" i="1" dirty="0" smtClean="0">
                        <a:solidFill>
                          <a:schemeClr val="tx1"/>
                        </a:solidFill>
                        <a:latin typeface="Cambria Math" charset="0"/>
                      </a:rPr>
                      <m:t>–</m:t>
                    </m:r>
                    <m:r>
                      <a:rPr lang="en-GB" sz="1600" i="1" dirty="0" smtClean="0">
                        <a:solidFill>
                          <a:schemeClr val="tx1"/>
                        </a:solidFill>
                        <a:latin typeface="Cambria Math" charset="0"/>
                      </a:rPr>
                      <m:t> </m:t>
                    </m:r>
                    <m:r>
                      <a:rPr lang="en-GB" sz="1600" i="1" dirty="0" err="1" smtClean="0">
                        <a:solidFill>
                          <a:schemeClr val="tx1"/>
                        </a:solidFill>
                        <a:latin typeface="Cambria Math" charset="0"/>
                      </a:rPr>
                      <m:t>𝑒</m:t>
                    </m:r>
                    <m:r>
                      <a:rPr lang="en-GB" sz="1600" i="1" baseline="-25000" dirty="0" err="1" smtClean="0">
                        <a:solidFill>
                          <a:schemeClr val="tx1"/>
                        </a:solidFill>
                        <a:latin typeface="Cambria Math" charset="0"/>
                      </a:rPr>
                      <m:t>𝑖</m:t>
                    </m:r>
                    <m:r>
                      <a:rPr lang="en-GB" sz="1600" i="1" dirty="0" err="1" smtClean="0">
                        <a:solidFill>
                          <a:schemeClr val="tx1"/>
                        </a:solidFill>
                        <a:latin typeface="Cambria Math" charset="0"/>
                      </a:rPr>
                      <m:t>𝑃</m:t>
                    </m:r>
                    <m:r>
                      <a:rPr lang="en-GB" sz="1600" i="1" baseline="-25000" dirty="0" err="1" smtClean="0">
                        <a:solidFill>
                          <a:schemeClr val="tx1"/>
                        </a:solidFill>
                        <a:latin typeface="Cambria Math" charset="0"/>
                      </a:rPr>
                      <m:t>𝑖</m:t>
                    </m:r>
                  </m:oMath>
                </a14:m>
                <a:r>
                  <a:rPr lang="en-GB" sz="1600" dirty="0" smtClean="0">
                    <a:solidFill>
                      <a:schemeClr val="tx1"/>
                    </a:solidFill>
                  </a:rPr>
                  <a:t>.</a:t>
                </a:r>
              </a:p>
              <a:p>
                <a:pPr marL="742950" lvl="2" indent="-285750">
                  <a:lnSpc>
                    <a:spcPct val="100000"/>
                  </a:lnSpc>
                  <a:spcBef>
                    <a:spcPts val="0"/>
                  </a:spcBef>
                  <a:buClrTx/>
                  <a:buSzTx/>
                  <a:buFont typeface="Arial" charset="0"/>
                  <a:buChar char="•"/>
                </a:pPr>
                <a:endParaRPr lang="en-GB" sz="1600" dirty="0" smtClean="0">
                  <a:solidFill>
                    <a:schemeClr val="tx1"/>
                  </a:solidFill>
                </a:endParaRPr>
              </a:p>
              <a:p>
                <a:pPr marL="285750" lvl="2" indent="-285750">
                  <a:lnSpc>
                    <a:spcPct val="100000"/>
                  </a:lnSpc>
                  <a:spcBef>
                    <a:spcPts val="0"/>
                  </a:spcBef>
                  <a:buClrTx/>
                  <a:buSzTx/>
                  <a:buFont typeface="Arial" charset="0"/>
                  <a:buChar char="•"/>
                </a:pPr>
                <a:r>
                  <a:rPr lang="en-GB" sz="1600" u="sng" dirty="0" smtClean="0">
                    <a:solidFill>
                      <a:schemeClr val="tx1"/>
                    </a:solidFill>
                  </a:rPr>
                  <a:t>Forming the ring</a:t>
                </a:r>
                <a:r>
                  <a:rPr lang="en-GB" sz="1600" dirty="0" smtClean="0">
                    <a:solidFill>
                      <a:schemeClr val="tx1"/>
                    </a:solidFill>
                  </a:rPr>
                  <a:t>: </a:t>
                </a:r>
              </a:p>
              <a:p>
                <a:pPr marL="742950" lvl="3" indent="-285750">
                  <a:lnSpc>
                    <a:spcPct val="100000"/>
                  </a:lnSpc>
                  <a:spcBef>
                    <a:spcPts val="0"/>
                  </a:spcBef>
                  <a:buClrTx/>
                  <a:buSzTx/>
                  <a:buFont typeface="Arial" charset="0"/>
                  <a:buChar char="•"/>
                </a:pPr>
                <a:r>
                  <a:rPr lang="en-GB" sz="1600" dirty="0">
                    <a:solidFill>
                      <a:schemeClr val="tx1"/>
                    </a:solidFill>
                  </a:rPr>
                  <a:t>c</a:t>
                </a:r>
                <a:r>
                  <a:rPr lang="en-GB" sz="1600" dirty="0" smtClean="0">
                    <a:solidFill>
                      <a:schemeClr val="tx1"/>
                    </a:solidFill>
                  </a:rPr>
                  <a:t>ompute </a:t>
                </a:r>
                <a14:m>
                  <m:oMath xmlns:m="http://schemas.openxmlformats.org/officeDocument/2006/math">
                    <m:sSub>
                      <m:sSubPr>
                        <m:ctrlPr>
                          <a:rPr lang="en-US" sz="1600" i="1" dirty="0">
                            <a:solidFill>
                              <a:schemeClr val="tx1"/>
                            </a:solidFill>
                            <a:latin typeface="Cambria Math" charset="0"/>
                          </a:rPr>
                        </m:ctrlPr>
                      </m:sSubPr>
                      <m:e>
                        <m:r>
                          <a:rPr lang="it-IT" sz="1600" b="0" i="1" dirty="0" smtClean="0">
                            <a:solidFill>
                              <a:schemeClr val="tx1"/>
                            </a:solidFill>
                            <a:latin typeface="Cambria Math" charset="0"/>
                          </a:rPr>
                          <m:t>𝑠</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r>
                      <a:rPr lang="en-GB" sz="1600" i="1" dirty="0" smtClean="0">
                        <a:solidFill>
                          <a:schemeClr val="tx1"/>
                        </a:solidFill>
                        <a:latin typeface="Cambria Math" charset="0"/>
                      </a:rPr>
                      <m:t>=</m:t>
                    </m:r>
                    <m:sSub>
                      <m:sSubPr>
                        <m:ctrlPr>
                          <a:rPr lang="en-US" sz="1600" i="1" dirty="0">
                            <a:solidFill>
                              <a:schemeClr val="tx1"/>
                            </a:solidFill>
                            <a:latin typeface="Cambria Math" charset="0"/>
                          </a:rPr>
                        </m:ctrlPr>
                      </m:sSubPr>
                      <m:e>
                        <m:r>
                          <a:rPr lang="it-IT" sz="1600" i="1" dirty="0">
                            <a:solidFill>
                              <a:schemeClr val="tx1"/>
                            </a:solidFill>
                            <a:latin typeface="Cambria Math" charset="0"/>
                          </a:rPr>
                          <m:t>𝑘</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r>
                      <a:rPr lang="en-GB" sz="1600" i="1" dirty="0" smtClean="0">
                        <a:solidFill>
                          <a:schemeClr val="tx1"/>
                        </a:solidFill>
                        <a:latin typeface="Cambria Math" charset="0"/>
                      </a:rPr>
                      <m:t>+</m:t>
                    </m:r>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𝑒</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𝑞</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oMath>
                </a14:m>
                <a:endParaRPr lang="en-GB" sz="1600" baseline="-25000" dirty="0" smtClean="0">
                  <a:solidFill>
                    <a:schemeClr val="tx1"/>
                  </a:solidFill>
                </a:endParaRPr>
              </a:p>
              <a:p>
                <a:pPr marL="742950" lvl="3" indent="-285750">
                  <a:lnSpc>
                    <a:spcPct val="100000"/>
                  </a:lnSpc>
                  <a:spcBef>
                    <a:spcPts val="0"/>
                  </a:spcBef>
                  <a:buClrTx/>
                  <a:buSzTx/>
                  <a:buFont typeface="Arial" charset="0"/>
                  <a:buChar char="•"/>
                </a:pPr>
                <a:endParaRPr lang="en-GB" sz="1600" dirty="0">
                  <a:solidFill>
                    <a:schemeClr val="tx1"/>
                  </a:solidFill>
                </a:endParaRPr>
              </a:p>
              <a:p>
                <a:pPr marL="284400" lvl="3" indent="-285750">
                  <a:lnSpc>
                    <a:spcPct val="100000"/>
                  </a:lnSpc>
                  <a:spcBef>
                    <a:spcPts val="0"/>
                  </a:spcBef>
                  <a:buClrTx/>
                  <a:buSzTx/>
                  <a:buFont typeface="Arial" charset="0"/>
                  <a:buChar char="•"/>
                </a:pPr>
                <a:r>
                  <a:rPr lang="en-GB" sz="1600" u="sng" dirty="0" smtClean="0">
                    <a:solidFill>
                      <a:schemeClr val="tx1"/>
                    </a:solidFill>
                  </a:rPr>
                  <a:t>Publishing</a:t>
                </a:r>
                <a:r>
                  <a:rPr lang="en-GB" sz="1600" dirty="0" smtClean="0">
                    <a:solidFill>
                      <a:schemeClr val="tx1"/>
                    </a:solidFill>
                  </a:rPr>
                  <a:t> (</a:t>
                </a:r>
                <a14:m>
                  <m:oMath xmlns:m="http://schemas.openxmlformats.org/officeDocument/2006/math">
                    <m:r>
                      <a:rPr lang="en-GB" sz="1600" i="1" dirty="0" smtClean="0">
                        <a:solidFill>
                          <a:schemeClr val="tx1"/>
                        </a:solidFill>
                        <a:latin typeface="Cambria Math" charset="0"/>
                      </a:rPr>
                      <m:t>𝑒</m:t>
                    </m:r>
                    <m:r>
                      <a:rPr lang="en-GB" sz="1600" i="1" baseline="-25000" dirty="0" smtClean="0">
                        <a:solidFill>
                          <a:schemeClr val="tx1"/>
                        </a:solidFill>
                        <a:latin typeface="Cambria Math" charset="0"/>
                      </a:rPr>
                      <m:t>0</m:t>
                    </m:r>
                    <m:r>
                      <a:rPr lang="en-GB" sz="1600" i="1" dirty="0" smtClean="0">
                        <a:solidFill>
                          <a:schemeClr val="tx1"/>
                        </a:solidFill>
                        <a:latin typeface="Cambria Math" charset="0"/>
                      </a:rPr>
                      <m:t>, </m:t>
                    </m:r>
                    <m:r>
                      <a:rPr lang="en-GB" sz="1600" i="1" dirty="0" smtClean="0">
                        <a:solidFill>
                          <a:schemeClr val="tx1"/>
                        </a:solidFill>
                        <a:latin typeface="Cambria Math" charset="0"/>
                      </a:rPr>
                      <m:t>𝑠</m:t>
                    </m:r>
                    <m:r>
                      <a:rPr lang="en-GB" sz="1600" i="1" baseline="-25000" dirty="0" smtClean="0">
                        <a:solidFill>
                          <a:schemeClr val="tx1"/>
                        </a:solidFill>
                        <a:latin typeface="Cambria Math" charset="0"/>
                      </a:rPr>
                      <m:t>0</m:t>
                    </m:r>
                    <m:r>
                      <a:rPr lang="en-GB" sz="1600" i="1" dirty="0" smtClean="0">
                        <a:solidFill>
                          <a:schemeClr val="tx1"/>
                        </a:solidFill>
                        <a:latin typeface="Cambria Math" charset="0"/>
                      </a:rPr>
                      <m:t>, </m:t>
                    </m:r>
                    <m:r>
                      <a:rPr lang="en-GB" sz="1600" i="1" dirty="0" smtClean="0">
                        <a:solidFill>
                          <a:schemeClr val="tx1"/>
                        </a:solidFill>
                        <a:latin typeface="Cambria Math" charset="0"/>
                      </a:rPr>
                      <m:t>𝑠</m:t>
                    </m:r>
                    <m:r>
                      <a:rPr lang="en-GB" sz="1600" i="1" baseline="-25000" dirty="0">
                        <a:solidFill>
                          <a:schemeClr val="tx1"/>
                        </a:solidFill>
                        <a:latin typeface="Cambria Math" charset="0"/>
                      </a:rPr>
                      <m:t>1</m:t>
                    </m:r>
                    <m:r>
                      <a:rPr lang="en-GB" sz="1600" i="1" dirty="0" smtClean="0">
                        <a:solidFill>
                          <a:schemeClr val="tx1"/>
                        </a:solidFill>
                        <a:latin typeface="Cambria Math" charset="0"/>
                      </a:rPr>
                      <m:t>,</m:t>
                    </m:r>
                    <m:r>
                      <a:rPr lang="mr-IN" sz="1600" i="1" dirty="0" smtClean="0">
                        <a:solidFill>
                          <a:schemeClr val="tx1"/>
                        </a:solidFill>
                        <a:latin typeface="Cambria Math" charset="0"/>
                      </a:rPr>
                      <m:t>…</m:t>
                    </m:r>
                    <m:r>
                      <a:rPr lang="it-IT" sz="1600" i="1" dirty="0" smtClean="0">
                        <a:solidFill>
                          <a:schemeClr val="tx1"/>
                        </a:solidFill>
                        <a:latin typeface="Cambria Math" charset="0"/>
                      </a:rPr>
                      <m:t>, </m:t>
                    </m:r>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𝑠</m:t>
                        </m:r>
                      </m:e>
                      <m:sub>
                        <m:r>
                          <a:rPr lang="it-IT" sz="1600" b="0" i="1" dirty="0" smtClean="0">
                            <a:solidFill>
                              <a:schemeClr val="tx1"/>
                            </a:solidFill>
                            <a:latin typeface="Cambria Math" charset="0"/>
                          </a:rPr>
                          <m:t>𝑛</m:t>
                        </m:r>
                        <m:r>
                          <a:rPr lang="it-IT" sz="1600" b="0" i="1" dirty="0" smtClean="0">
                            <a:solidFill>
                              <a:schemeClr val="tx1"/>
                            </a:solidFill>
                            <a:latin typeface="Cambria Math" charset="0"/>
                          </a:rPr>
                          <m:t>−1</m:t>
                        </m:r>
                      </m:sub>
                    </m:sSub>
                  </m:oMath>
                </a14:m>
                <a:r>
                  <a:rPr lang="en-GB" sz="1600" dirty="0" smtClean="0">
                    <a:solidFill>
                      <a:schemeClr val="tx1"/>
                    </a:solidFill>
                  </a:rPr>
                  <a:t>) as signature for </a:t>
                </a:r>
                <a14:m>
                  <m:oMath xmlns:m="http://schemas.openxmlformats.org/officeDocument/2006/math">
                    <m:r>
                      <a:rPr lang="en-GB" sz="1600" i="1" dirty="0" smtClean="0">
                        <a:solidFill>
                          <a:schemeClr val="tx1"/>
                        </a:solidFill>
                        <a:latin typeface="Cambria Math" charset="0"/>
                      </a:rPr>
                      <m:t>𝑚</m:t>
                    </m:r>
                  </m:oMath>
                </a14:m>
                <a:r>
                  <a:rPr lang="en-GB" sz="1600" dirty="0" smtClean="0">
                    <a:solidFill>
                      <a:schemeClr val="tx1"/>
                    </a:solidFill>
                  </a:rPr>
                  <a:t>, </a:t>
                </a:r>
                <a14:m>
                  <m:oMath xmlns:m="http://schemas.openxmlformats.org/officeDocument/2006/math">
                    <m:r>
                      <a:rPr lang="en-GB" sz="1600" i="1" dirty="0" smtClean="0">
                        <a:solidFill>
                          <a:schemeClr val="tx1"/>
                        </a:solidFill>
                        <a:latin typeface="Cambria Math" charset="0"/>
                      </a:rPr>
                      <m:t>𝑃</m:t>
                    </m:r>
                    <m:r>
                      <a:rPr lang="en-GB" sz="1600" i="1" baseline="-25000" dirty="0" smtClean="0">
                        <a:solidFill>
                          <a:schemeClr val="tx1"/>
                        </a:solidFill>
                        <a:latin typeface="Cambria Math" charset="0"/>
                      </a:rPr>
                      <m:t>𝑖</m:t>
                    </m:r>
                  </m:oMath>
                </a14:m>
                <a:r>
                  <a:rPr lang="en-GB" sz="1600" dirty="0" smtClean="0">
                    <a:solidFill>
                      <a:schemeClr val="tx1"/>
                    </a:solidFill>
                  </a:rPr>
                  <a:t>.</a:t>
                </a:r>
                <a:endParaRPr lang="en-GB" sz="1600" baseline="-25000" dirty="0" smtClean="0">
                  <a:solidFill>
                    <a:schemeClr val="tx1"/>
                  </a:solidFill>
                </a:endParaRPr>
              </a:p>
              <a:p>
                <a:pPr marL="742950" lvl="3" indent="-285750">
                  <a:lnSpc>
                    <a:spcPct val="100000"/>
                  </a:lnSpc>
                  <a:spcBef>
                    <a:spcPts val="0"/>
                  </a:spcBef>
                  <a:buClrTx/>
                  <a:buSzTx/>
                  <a:buFont typeface="Arial" charset="0"/>
                  <a:buChar char="•"/>
                </a:pPr>
                <a:endParaRPr lang="en-GB" sz="1600" dirty="0" smtClean="0">
                  <a:solidFill>
                    <a:schemeClr val="tx1"/>
                  </a:solidFill>
                </a:endParaRPr>
              </a:p>
              <a:p>
                <a:pPr marL="742950" lvl="3" indent="-285750">
                  <a:lnSpc>
                    <a:spcPct val="100000"/>
                  </a:lnSpc>
                  <a:spcBef>
                    <a:spcPts val="0"/>
                  </a:spcBef>
                  <a:buClrTx/>
                  <a:buSzTx/>
                  <a:buFont typeface="Arial" charset="0"/>
                  <a:buChar char="•"/>
                </a:pPr>
                <a:endParaRPr lang="en-GB" sz="1600" dirty="0" smtClean="0">
                  <a:solidFill>
                    <a:schemeClr val="tx1"/>
                  </a:solidFill>
                </a:endParaRPr>
              </a:p>
              <a:p>
                <a:pPr marL="742950" lvl="2" indent="-285750">
                  <a:lnSpc>
                    <a:spcPct val="100000"/>
                  </a:lnSpc>
                  <a:spcBef>
                    <a:spcPts val="0"/>
                  </a:spcBef>
                  <a:buClrTx/>
                  <a:buSzTx/>
                  <a:buFont typeface="Arial" charset="0"/>
                  <a:buChar char="•"/>
                </a:pPr>
                <a:endParaRPr lang="en-GB" sz="1600" baseline="-25000" dirty="0" smtClean="0">
                  <a:solidFill>
                    <a:schemeClr val="tx1"/>
                  </a:solidFill>
                </a:endParaRPr>
              </a:p>
              <a:p>
                <a:pPr marL="742950" lvl="2" indent="-285750">
                  <a:lnSpc>
                    <a:spcPct val="100000"/>
                  </a:lnSpc>
                  <a:spcBef>
                    <a:spcPts val="0"/>
                  </a:spcBef>
                  <a:buClrTx/>
                  <a:buSzTx/>
                  <a:buFont typeface="Arial" charset="0"/>
                  <a:buChar char="•"/>
                </a:pPr>
                <a:endParaRPr lang="en-GB" sz="1600" baseline="-25000" dirty="0" smtClean="0">
                  <a:solidFill>
                    <a:schemeClr val="tx1"/>
                  </a:solidFill>
                </a:endParaRPr>
              </a:p>
              <a:p>
                <a:pPr marL="0" lvl="0" indent="0">
                  <a:lnSpc>
                    <a:spcPct val="100000"/>
                  </a:lnSpc>
                  <a:buClrTx/>
                  <a:buSzTx/>
                  <a:buNone/>
                </a:pP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532004"/>
                <a:ext cx="8520600" cy="4524813"/>
              </a:xfrm>
              <a:blipFill rotWithShape="0">
                <a:blip r:embed="rId2"/>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43</a:t>
            </a:fld>
            <a:endParaRPr lang="nb-NO"/>
          </a:p>
        </p:txBody>
      </p:sp>
    </p:spTree>
    <p:extLst>
      <p:ext uri="{BB962C8B-B14F-4D97-AF65-F5344CB8AC3E}">
        <p14:creationId xmlns:p14="http://schemas.microsoft.com/office/powerpoint/2010/main" val="16525328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02075" y="248283"/>
                <a:ext cx="8520600" cy="4414934"/>
              </a:xfrm>
            </p:spPr>
            <p:txBody>
              <a:bodyPr/>
              <a:lstStyle/>
              <a:p>
                <a:pPr marL="0" indent="0">
                  <a:lnSpc>
                    <a:spcPct val="100000"/>
                  </a:lnSpc>
                  <a:buClrTx/>
                  <a:buSzTx/>
                  <a:buNone/>
                </a:pPr>
                <a:r>
                  <a:rPr lang="en-GB" sz="2000" noProof="1" smtClean="0">
                    <a:solidFill>
                      <a:srgbClr val="FF0000"/>
                    </a:solidFill>
                  </a:rPr>
                  <a:t>Example: recipe for building an AOS ring signature</a:t>
                </a:r>
              </a:p>
              <a:p>
                <a:pPr marL="0" indent="0">
                  <a:lnSpc>
                    <a:spcPct val="100000"/>
                  </a:lnSpc>
                  <a:buClrTx/>
                  <a:buSzTx/>
                  <a:buNone/>
                </a:pPr>
                <a:endParaRPr lang="en-GB" noProof="1" smtClean="0">
                  <a:solidFill>
                    <a:srgbClr val="FF0000"/>
                  </a:solidFill>
                </a:endParaRPr>
              </a:p>
              <a:p>
                <a:pPr marL="0" indent="0">
                  <a:lnSpc>
                    <a:spcPct val="100000"/>
                  </a:lnSpc>
                  <a:buClrTx/>
                  <a:buSzTx/>
                  <a:buNone/>
                </a:pPr>
                <a:r>
                  <a:rPr lang="en-GB" noProof="1" smtClean="0">
                    <a:solidFill>
                      <a:schemeClr val="tx1"/>
                    </a:solidFill>
                  </a:rPr>
                  <a:t>Consider, </a:t>
                </a:r>
                <a:r>
                  <a:rPr lang="en-GB" dirty="0" smtClean="0">
                    <a:solidFill>
                      <a:schemeClr val="tx1"/>
                    </a:solidFill>
                  </a:rPr>
                  <a:t>e.g., four participants (in the signature) creating a ring (that is four associated pubkeys for our purposes).</a:t>
                </a:r>
              </a:p>
              <a:p>
                <a:pPr marL="0" indent="0">
                  <a:lnSpc>
                    <a:spcPct val="100000"/>
                  </a:lnSpc>
                  <a:buClrTx/>
                  <a:buSzTx/>
                  <a:buNone/>
                </a:pPr>
                <a:r>
                  <a:rPr lang="en-GB" noProof="1" smtClean="0">
                    <a:solidFill>
                      <a:schemeClr val="tx1"/>
                    </a:solidFill>
                  </a:rPr>
                  <a:t>			</a:t>
                </a:r>
                <a:r>
                  <a:rPr lang="en-GB" dirty="0" smtClean="0">
                    <a:solidFill>
                      <a:schemeClr val="tx1"/>
                    </a:solidFill>
                  </a:rPr>
                  <a:t>     </a:t>
                </a:r>
                <a14:m>
                  <m:oMath xmlns:m="http://schemas.openxmlformats.org/officeDocument/2006/math">
                    <m:r>
                      <a:rPr lang="en-GB" i="1" dirty="0" smtClean="0">
                        <a:solidFill>
                          <a:schemeClr val="tx1"/>
                        </a:solidFill>
                        <a:latin typeface="Cambria Math" charset="0"/>
                      </a:rPr>
                      <m:t>𝐴</m:t>
                    </m:r>
                    <m:r>
                      <a:rPr lang="en-GB" i="1" dirty="0" smtClean="0">
                        <a:solidFill>
                          <a:schemeClr val="tx1"/>
                        </a:solidFill>
                        <a:latin typeface="Cambria Math" charset="0"/>
                      </a:rPr>
                      <m:t> → </m:t>
                    </m:r>
                    <m:r>
                      <a:rPr lang="en-GB" i="1" dirty="0" smtClean="0">
                        <a:solidFill>
                          <a:schemeClr val="tx1"/>
                        </a:solidFill>
                        <a:latin typeface="Cambria Math" charset="0"/>
                      </a:rPr>
                      <m:t>𝐵</m:t>
                    </m:r>
                    <m:r>
                      <a:rPr lang="en-GB" i="1" dirty="0" smtClean="0">
                        <a:solidFill>
                          <a:schemeClr val="tx1"/>
                        </a:solidFill>
                        <a:latin typeface="Cambria Math" charset="0"/>
                      </a:rPr>
                      <m:t> → </m:t>
                    </m:r>
                    <m:r>
                      <a:rPr lang="en-GB" i="1" dirty="0" smtClean="0">
                        <a:solidFill>
                          <a:schemeClr val="tx1"/>
                        </a:solidFill>
                        <a:latin typeface="Cambria Math" charset="0"/>
                      </a:rPr>
                      <m:t>𝐶</m:t>
                    </m:r>
                    <m:r>
                      <a:rPr lang="en-GB" i="1" dirty="0" smtClean="0">
                        <a:solidFill>
                          <a:schemeClr val="tx1"/>
                        </a:solidFill>
                        <a:latin typeface="Cambria Math" charset="0"/>
                      </a:rPr>
                      <m:t> → </m:t>
                    </m:r>
                    <m:r>
                      <a:rPr lang="en-GB" i="1" dirty="0" smtClean="0">
                        <a:solidFill>
                          <a:schemeClr val="tx1"/>
                        </a:solidFill>
                        <a:latin typeface="Cambria Math" charset="0"/>
                      </a:rPr>
                      <m:t>𝐷</m:t>
                    </m:r>
                    <m:r>
                      <a:rPr lang="en-GB" i="1" dirty="0" smtClean="0">
                        <a:solidFill>
                          <a:schemeClr val="tx1"/>
                        </a:solidFill>
                        <a:latin typeface="Cambria Math" charset="0"/>
                      </a:rPr>
                      <m:t> → </m:t>
                    </m:r>
                    <m:r>
                      <a:rPr lang="en-GB" i="1" dirty="0" smtClean="0">
                        <a:solidFill>
                          <a:schemeClr val="tx1"/>
                        </a:solidFill>
                        <a:latin typeface="Cambria Math" charset="0"/>
                      </a:rPr>
                      <m:t>𝐴</m:t>
                    </m:r>
                  </m:oMath>
                </a14:m>
                <a:endParaRPr lang="en-GB" dirty="0" smtClean="0">
                  <a:solidFill>
                    <a:schemeClr val="tx1"/>
                  </a:solidFill>
                </a:endParaRPr>
              </a:p>
              <a:p>
                <a:pPr marL="0" indent="0">
                  <a:lnSpc>
                    <a:spcPct val="100000"/>
                  </a:lnSpc>
                  <a:buClrTx/>
                  <a:buSzTx/>
                  <a:buNone/>
                </a:pPr>
                <a:endParaRPr lang="en-GB" dirty="0" smtClean="0">
                  <a:solidFill>
                    <a:schemeClr val="tx1"/>
                  </a:solidFill>
                </a:endParaRPr>
              </a:p>
              <a:p>
                <a:pPr marL="0" indent="0">
                  <a:lnSpc>
                    <a:spcPct val="100000"/>
                  </a:lnSpc>
                  <a:buClrTx/>
                  <a:buSzTx/>
                  <a:buNone/>
                </a:pPr>
                <a:r>
                  <a:rPr lang="en-GB" u="sng" dirty="0" smtClean="0">
                    <a:solidFill>
                      <a:schemeClr val="tx1"/>
                    </a:solidFill>
                  </a:rPr>
                  <a:t>Aim</a:t>
                </a:r>
                <a:r>
                  <a:rPr lang="en-GB" dirty="0" smtClean="0">
                    <a:solidFill>
                      <a:schemeClr val="tx1"/>
                    </a:solidFill>
                  </a:rPr>
                  <a:t>: produce a valid signature for this ring.</a:t>
                </a:r>
              </a:p>
              <a:p>
                <a:pPr marL="285750" indent="-285750">
                  <a:lnSpc>
                    <a:spcPct val="100000"/>
                  </a:lnSpc>
                  <a:buClrTx/>
                  <a:buSzTx/>
                  <a:buFont typeface="Arial" charset="0"/>
                  <a:buChar char="•"/>
                </a:pPr>
                <a:r>
                  <a:rPr lang="en-GB" sz="1600" dirty="0" smtClean="0">
                    <a:solidFill>
                      <a:schemeClr val="tx1"/>
                    </a:solidFill>
                  </a:rPr>
                  <a:t>All signatures - s-values actually - but one (the one needed to “close” the ring) will be forged (this reveals there’s only </a:t>
                </a:r>
                <a:r>
                  <a:rPr lang="en-GB" sz="1600" b="1" dirty="0" smtClean="0">
                    <a:solidFill>
                      <a:schemeClr val="tx1"/>
                    </a:solidFill>
                  </a:rPr>
                  <a:t>one</a:t>
                </a:r>
                <a:r>
                  <a:rPr lang="en-GB" sz="1600" dirty="0" smtClean="0">
                    <a:solidFill>
                      <a:schemeClr val="tx1"/>
                    </a:solidFill>
                  </a:rPr>
                  <a:t> signer, also producing the other fake signatures in the ring).</a:t>
                </a:r>
              </a:p>
              <a:p>
                <a:pPr marL="285750" indent="-285750">
                  <a:lnSpc>
                    <a:spcPct val="100000"/>
                  </a:lnSpc>
                  <a:buClrTx/>
                  <a:buSzTx/>
                  <a:buFont typeface="Arial" charset="0"/>
                  <a:buChar char="•"/>
                </a:pPr>
                <a:endParaRPr lang="en-GB" sz="1600" dirty="0">
                  <a:solidFill>
                    <a:schemeClr val="tx1"/>
                  </a:solidFill>
                </a:endParaRPr>
              </a:p>
              <a:p>
                <a:pPr marL="285750" indent="-285750">
                  <a:lnSpc>
                    <a:spcPct val="100000"/>
                  </a:lnSpc>
                  <a:buClrTx/>
                  <a:buSzTx/>
                  <a:buFont typeface="Arial" charset="0"/>
                  <a:buChar char="•"/>
                </a:pPr>
                <a:r>
                  <a:rPr lang="en-GB" sz="1600" dirty="0" smtClean="0">
                    <a:solidFill>
                      <a:schemeClr val="tx1"/>
                    </a:solidFill>
                  </a:rPr>
                  <a:t>Each hash value </a:t>
                </a:r>
                <a14:m>
                  <m:oMath xmlns:m="http://schemas.openxmlformats.org/officeDocument/2006/math">
                    <m:r>
                      <a:rPr lang="en-GB" sz="1600" i="1" dirty="0" smtClean="0">
                        <a:solidFill>
                          <a:schemeClr val="tx1"/>
                        </a:solidFill>
                        <a:latin typeface="Cambria Math" charset="0"/>
                      </a:rPr>
                      <m:t>𝑒</m:t>
                    </m:r>
                    <m:r>
                      <a:rPr lang="en-GB" sz="1600" i="1" dirty="0" smtClean="0">
                        <a:solidFill>
                          <a:schemeClr val="tx1"/>
                        </a:solidFill>
                        <a:latin typeface="Cambria Math" charset="0"/>
                      </a:rPr>
                      <m:t> = </m:t>
                    </m:r>
                    <m:r>
                      <a:rPr lang="en-GB" sz="1600" i="1" dirty="0" smtClean="0">
                        <a:solidFill>
                          <a:schemeClr val="tx1"/>
                        </a:solidFill>
                        <a:latin typeface="Cambria Math" charset="0"/>
                      </a:rPr>
                      <m:t>𝐻</m:t>
                    </m:r>
                    <m:r>
                      <a:rPr lang="en-GB" sz="1600" i="1" dirty="0" smtClean="0">
                        <a:solidFill>
                          <a:schemeClr val="tx1"/>
                        </a:solidFill>
                        <a:latin typeface="Cambria Math" charset="0"/>
                      </a:rPr>
                      <m:t>(</m:t>
                    </m:r>
                    <m:r>
                      <a:rPr lang="en-GB" sz="1600" i="1" dirty="0" smtClean="0">
                        <a:solidFill>
                          <a:schemeClr val="tx1"/>
                        </a:solidFill>
                        <a:latin typeface="Cambria Math" charset="0"/>
                      </a:rPr>
                      <m:t>𝐾</m:t>
                    </m:r>
                    <m:r>
                      <a:rPr lang="en-GB" sz="1600" i="1" dirty="0" smtClean="0">
                        <a:solidFill>
                          <a:schemeClr val="tx1"/>
                        </a:solidFill>
                        <a:latin typeface="Cambria Math" charset="0"/>
                      </a:rPr>
                      <m:t> || </m:t>
                    </m:r>
                    <m:r>
                      <a:rPr lang="en-GB" sz="1600" i="1" dirty="0" smtClean="0">
                        <a:solidFill>
                          <a:schemeClr val="tx1"/>
                        </a:solidFill>
                        <a:latin typeface="Cambria Math" charset="0"/>
                      </a:rPr>
                      <m:t>𝑚</m:t>
                    </m:r>
                    <m:r>
                      <a:rPr lang="en-GB" sz="1600" i="1" dirty="0" smtClean="0">
                        <a:solidFill>
                          <a:schemeClr val="tx1"/>
                        </a:solidFill>
                        <a:latin typeface="Cambria Math" charset="0"/>
                      </a:rPr>
                      <m:t>)</m:t>
                    </m:r>
                  </m:oMath>
                </a14:m>
                <a:r>
                  <a:rPr lang="en-GB" sz="1600" dirty="0" smtClean="0">
                    <a:solidFill>
                      <a:schemeClr val="tx1"/>
                    </a:solidFill>
                  </a:rPr>
                  <a:t> commits to the </a:t>
                </a:r>
                <a14:m>
                  <m:oMath xmlns:m="http://schemas.openxmlformats.org/officeDocument/2006/math">
                    <m:r>
                      <a:rPr lang="en-GB" sz="1600" i="1" dirty="0" smtClean="0">
                        <a:solidFill>
                          <a:schemeClr val="tx1"/>
                        </a:solidFill>
                        <a:latin typeface="Cambria Math" charset="0"/>
                      </a:rPr>
                      <m:t>𝐾</m:t>
                    </m:r>
                  </m:oMath>
                </a14:m>
                <a:r>
                  <a:rPr lang="en-GB" sz="1600" dirty="0" smtClean="0">
                    <a:solidFill>
                      <a:schemeClr val="tx1"/>
                    </a:solidFill>
                  </a:rPr>
                  <a:t> value for the </a:t>
                </a:r>
                <a:r>
                  <a:rPr lang="en-GB" sz="1600" dirty="0" err="1" smtClean="0">
                    <a:solidFill>
                      <a:schemeClr val="tx1"/>
                    </a:solidFill>
                  </a:rPr>
                  <a:t>pubkey</a:t>
                </a:r>
                <a:r>
                  <a:rPr lang="en-GB" sz="1600" dirty="0" smtClean="0">
                    <a:solidFill>
                      <a:schemeClr val="tx1"/>
                    </a:solidFill>
                  </a:rPr>
                  <a:t> before it in the loop, i.e.	</a:t>
                </a:r>
                <a:r>
                  <a:rPr lang="mr-IN" sz="1600" dirty="0">
                    <a:solidFill>
                      <a:schemeClr val="tx1"/>
                    </a:solidFill>
                  </a:rPr>
                  <a:t> </a:t>
                </a:r>
                <a14:m>
                  <m:oMath xmlns:m="http://schemas.openxmlformats.org/officeDocument/2006/math">
                    <m:r>
                      <a:rPr lang="mr-IN" sz="1600" i="1" dirty="0" smtClean="0">
                        <a:solidFill>
                          <a:schemeClr val="tx1"/>
                        </a:solidFill>
                        <a:latin typeface="Cambria Math" charset="0"/>
                      </a:rPr>
                      <m:t>𝑒</m:t>
                    </m:r>
                    <m:r>
                      <a:rPr lang="mr-IN" sz="1600" i="1" baseline="-25000" dirty="0" smtClean="0">
                        <a:solidFill>
                          <a:schemeClr val="tx1"/>
                        </a:solidFill>
                        <a:latin typeface="Cambria Math" charset="0"/>
                      </a:rPr>
                      <m:t>𝐶</m:t>
                    </m:r>
                    <m:r>
                      <a:rPr lang="mr-IN" sz="1600" i="1" dirty="0" smtClean="0">
                        <a:solidFill>
                          <a:schemeClr val="tx1"/>
                        </a:solidFill>
                        <a:latin typeface="Cambria Math" charset="0"/>
                      </a:rPr>
                      <m:t> = </m:t>
                    </m:r>
                    <m:r>
                      <a:rPr lang="mr-IN" sz="1600" i="1" dirty="0" smtClean="0">
                        <a:solidFill>
                          <a:schemeClr val="tx1"/>
                        </a:solidFill>
                        <a:latin typeface="Cambria Math" charset="0"/>
                      </a:rPr>
                      <m:t>𝐻</m:t>
                    </m:r>
                    <m:r>
                      <a:rPr lang="mr-IN" sz="1600" i="1" dirty="0" smtClean="0">
                        <a:solidFill>
                          <a:schemeClr val="tx1"/>
                        </a:solidFill>
                        <a:latin typeface="Cambria Math" charset="0"/>
                      </a:rPr>
                      <m:t>(</m:t>
                    </m:r>
                    <m:r>
                      <a:rPr lang="mr-IN" sz="1600" i="1" dirty="0" smtClean="0">
                        <a:solidFill>
                          <a:schemeClr val="tx1"/>
                        </a:solidFill>
                        <a:latin typeface="Cambria Math" charset="0"/>
                      </a:rPr>
                      <m:t>𝐾𝐵</m:t>
                    </m:r>
                    <m:r>
                      <a:rPr lang="it-IT" sz="1600" i="1" baseline="-25000" dirty="0" smtClean="0">
                        <a:solidFill>
                          <a:schemeClr val="tx1"/>
                        </a:solidFill>
                        <a:latin typeface="Cambria Math" charset="0"/>
                      </a:rPr>
                      <m:t> </m:t>
                    </m:r>
                    <m:r>
                      <a:rPr lang="mr-IN" sz="1600" i="1" dirty="0" smtClean="0">
                        <a:solidFill>
                          <a:schemeClr val="tx1"/>
                        </a:solidFill>
                        <a:latin typeface="Cambria Math" charset="0"/>
                      </a:rPr>
                      <m:t>||</m:t>
                    </m:r>
                    <m:r>
                      <a:rPr lang="it-IT" sz="1600" i="1" dirty="0" smtClean="0">
                        <a:solidFill>
                          <a:schemeClr val="tx1"/>
                        </a:solidFill>
                        <a:latin typeface="Cambria Math" charset="0"/>
                      </a:rPr>
                      <m:t> </m:t>
                    </m:r>
                    <m:r>
                      <a:rPr lang="mr-IN" sz="1600" i="1" dirty="0" smtClean="0">
                        <a:solidFill>
                          <a:schemeClr val="tx1"/>
                        </a:solidFill>
                        <a:latin typeface="Cambria Math" charset="0"/>
                      </a:rPr>
                      <m:t>𝑚</m:t>
                    </m:r>
                    <m:r>
                      <a:rPr lang="mr-IN" sz="1600" i="1" dirty="0" smtClean="0">
                        <a:solidFill>
                          <a:schemeClr val="tx1"/>
                        </a:solidFill>
                        <a:latin typeface="Cambria Math" charset="0"/>
                      </a:rPr>
                      <m:t>),  </m:t>
                    </m:r>
                    <m:r>
                      <a:rPr lang="mr-IN" sz="1600" i="1" dirty="0" smtClean="0">
                        <a:solidFill>
                          <a:schemeClr val="tx1"/>
                        </a:solidFill>
                        <a:latin typeface="Cambria Math" charset="0"/>
                      </a:rPr>
                      <m:t>𝑒𝐷</m:t>
                    </m:r>
                    <m:r>
                      <a:rPr lang="mr-IN" sz="1600" i="1" dirty="0" smtClean="0">
                        <a:solidFill>
                          <a:schemeClr val="tx1"/>
                        </a:solidFill>
                        <a:latin typeface="Cambria Math" charset="0"/>
                      </a:rPr>
                      <m:t> = </m:t>
                    </m:r>
                    <m:r>
                      <a:rPr lang="mr-IN" sz="1600" i="1" dirty="0" smtClean="0">
                        <a:solidFill>
                          <a:schemeClr val="tx1"/>
                        </a:solidFill>
                        <a:latin typeface="Cambria Math" charset="0"/>
                      </a:rPr>
                      <m:t>𝐻</m:t>
                    </m:r>
                    <m:r>
                      <a:rPr lang="mr-IN" sz="1600" i="1" dirty="0" smtClean="0">
                        <a:solidFill>
                          <a:schemeClr val="tx1"/>
                        </a:solidFill>
                        <a:latin typeface="Cambria Math" charset="0"/>
                      </a:rPr>
                      <m:t>(</m:t>
                    </m:r>
                    <m:r>
                      <a:rPr lang="mr-IN" sz="1600" i="1" dirty="0" smtClean="0">
                        <a:solidFill>
                          <a:schemeClr val="tx1"/>
                        </a:solidFill>
                        <a:latin typeface="Cambria Math" charset="0"/>
                      </a:rPr>
                      <m:t>𝐾𝐶</m:t>
                    </m:r>
                    <m:r>
                      <a:rPr lang="mr-IN" sz="1600" i="1" dirty="0" smtClean="0">
                        <a:solidFill>
                          <a:schemeClr val="tx1"/>
                        </a:solidFill>
                        <a:latin typeface="Cambria Math" charset="0"/>
                      </a:rPr>
                      <m:t> || </m:t>
                    </m:r>
                    <m:r>
                      <a:rPr lang="mr-IN" sz="1600" i="1" dirty="0" smtClean="0">
                        <a:solidFill>
                          <a:schemeClr val="tx1"/>
                        </a:solidFill>
                        <a:latin typeface="Cambria Math" charset="0"/>
                      </a:rPr>
                      <m:t>𝑚</m:t>
                    </m:r>
                    <m:r>
                      <a:rPr lang="mr-IN" sz="1600" i="1" dirty="0" smtClean="0">
                        <a:solidFill>
                          <a:schemeClr val="tx1"/>
                        </a:solidFill>
                        <a:latin typeface="Cambria Math" charset="0"/>
                      </a:rPr>
                      <m:t>), …</m:t>
                    </m:r>
                  </m:oMath>
                </a14:m>
                <a:endParaRPr lang="it-IT" sz="1600" dirty="0" smtClean="0">
                  <a:solidFill>
                    <a:schemeClr val="tx1"/>
                  </a:solidFill>
                </a:endParaRPr>
              </a:p>
              <a:p>
                <a:pPr marL="285750" indent="-285750">
                  <a:lnSpc>
                    <a:spcPct val="100000"/>
                  </a:lnSpc>
                  <a:buClrTx/>
                  <a:buSzTx/>
                  <a:buFont typeface="Arial" charset="0"/>
                  <a:buChar char="•"/>
                </a:pPr>
                <a:endParaRPr lang="it-IT" sz="1600" dirty="0">
                  <a:solidFill>
                    <a:schemeClr val="tx1"/>
                  </a:solidFill>
                </a:endParaRPr>
              </a:p>
              <a:p>
                <a:pPr marL="285750" indent="-285750">
                  <a:lnSpc>
                    <a:spcPct val="100000"/>
                  </a:lnSpc>
                  <a:buClrTx/>
                  <a:buSzTx/>
                  <a:buFont typeface="Arial" charset="0"/>
                  <a:buChar char="•"/>
                </a:pPr>
                <a:r>
                  <a:rPr lang="it-IT" sz="1600" dirty="0" smtClean="0">
                    <a:solidFill>
                      <a:schemeClr val="tx1"/>
                    </a:solidFill>
                  </a:rPr>
                  <a:t>Assume C </a:t>
                </a:r>
                <a:r>
                  <a:rPr lang="it-IT" sz="1600" dirty="0" err="1" smtClean="0">
                    <a:solidFill>
                      <a:schemeClr val="tx1"/>
                    </a:solidFill>
                  </a:rPr>
                  <a:t>will</a:t>
                </a:r>
                <a:r>
                  <a:rPr lang="it-IT" sz="1600" dirty="0" smtClean="0">
                    <a:solidFill>
                      <a:schemeClr val="tx1"/>
                    </a:solidFill>
                  </a:rPr>
                  <a:t> be </a:t>
                </a:r>
                <a:r>
                  <a:rPr lang="it-IT" sz="1600" dirty="0" err="1" smtClean="0">
                    <a:solidFill>
                      <a:schemeClr val="tx1"/>
                    </a:solidFill>
                  </a:rPr>
                  <a:t>able</a:t>
                </a:r>
                <a:r>
                  <a:rPr lang="it-IT" sz="1600" dirty="0" smtClean="0">
                    <a:solidFill>
                      <a:schemeClr val="tx1"/>
                    </a:solidFill>
                  </a:rPr>
                  <a:t> to produce a </a:t>
                </a:r>
                <a:r>
                  <a:rPr lang="it-IT" sz="1600" dirty="0" err="1" smtClean="0">
                    <a:solidFill>
                      <a:schemeClr val="tx1"/>
                    </a:solidFill>
                  </a:rPr>
                  <a:t>valid</a:t>
                </a:r>
                <a:r>
                  <a:rPr lang="it-IT" sz="1600" dirty="0" smtClean="0">
                    <a:solidFill>
                      <a:schemeClr val="tx1"/>
                    </a:solidFill>
                  </a:rPr>
                  <a:t> ring </a:t>
                </a:r>
                <a:r>
                  <a:rPr lang="it-IT" sz="1600" dirty="0" err="1" smtClean="0">
                    <a:solidFill>
                      <a:schemeClr val="tx1"/>
                    </a:solidFill>
                  </a:rPr>
                  <a:t>signature</a:t>
                </a:r>
                <a:r>
                  <a:rPr lang="it-IT" sz="1600" dirty="0" smtClean="0">
                    <a:solidFill>
                      <a:schemeClr val="tx1"/>
                    </a:solidFill>
                  </a:rPr>
                  <a:t>.</a:t>
                </a:r>
                <a:r>
                  <a:rPr lang="mr-IN" sz="1600" dirty="0">
                    <a:solidFill>
                      <a:schemeClr val="tx1"/>
                    </a:solidFill>
                  </a:rPr>
                  <a:t/>
                </a:r>
                <a:br>
                  <a:rPr lang="mr-IN" sz="1600" dirty="0">
                    <a:solidFill>
                      <a:schemeClr val="tx1"/>
                    </a:solidFill>
                  </a:rPr>
                </a:br>
                <a:r>
                  <a:rPr lang="mr-IN" sz="1600" dirty="0">
                    <a:solidFill>
                      <a:schemeClr val="tx1"/>
                    </a:solidFill>
                  </a:rPr>
                  <a:t> </a:t>
                </a:r>
                <a:r>
                  <a:rPr lang="en-GB" sz="1600" dirty="0" smtClean="0">
                    <a:solidFill>
                      <a:schemeClr val="tx1"/>
                    </a:solidFill>
                  </a:rPr>
                  <a:t/>
                </a:r>
                <a:br>
                  <a:rPr lang="en-GB" sz="1600" dirty="0" smtClean="0">
                    <a:solidFill>
                      <a:schemeClr val="tx1"/>
                    </a:solidFill>
                  </a:rPr>
                </a:br>
                <a:endParaRPr lang="en-GB" sz="1600" dirty="0" smtClean="0">
                  <a:solidFill>
                    <a:schemeClr val="tx1"/>
                  </a:solidFill>
                </a:endParaRPr>
              </a:p>
              <a:p>
                <a:pPr marL="285750" indent="-285750">
                  <a:lnSpc>
                    <a:spcPct val="100000"/>
                  </a:lnSpc>
                  <a:buClrTx/>
                  <a:buSzTx/>
                  <a:buFont typeface="Arial" charset="0"/>
                  <a:buChar char="•"/>
                </a:pPr>
                <a:endParaRPr lang="en-GB" sz="1600" dirty="0" smtClean="0">
                  <a:solidFill>
                    <a:schemeClr val="tx1"/>
                  </a:solidFill>
                </a:endParaRPr>
              </a:p>
              <a:p>
                <a:pPr marL="0" indent="0">
                  <a:lnSpc>
                    <a:spcPct val="100000"/>
                  </a:lnSpc>
                  <a:buClrTx/>
                  <a:buSzTx/>
                  <a:buNone/>
                </a:pPr>
                <a:endParaRPr lang="en-GB" noProof="1" smtClean="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02075" y="248283"/>
                <a:ext cx="8520600" cy="4414934"/>
              </a:xfrm>
              <a:blipFill rotWithShape="0">
                <a:blip r:embed="rId2"/>
                <a:stretch>
                  <a:fillRect l="-787"/>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dirty="0"/>
          </a:p>
        </p:txBody>
      </p:sp>
    </p:spTree>
    <p:extLst>
      <p:ext uri="{BB962C8B-B14F-4D97-AF65-F5344CB8AC3E}">
        <p14:creationId xmlns:p14="http://schemas.microsoft.com/office/powerpoint/2010/main" val="5593348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21325" y="257907"/>
                <a:ext cx="8520600" cy="4670228"/>
              </a:xfrm>
            </p:spPr>
            <p:txBody>
              <a:bodyPr/>
              <a:lstStyle/>
              <a:p>
                <a:pPr marL="342900" lvl="0">
                  <a:lnSpc>
                    <a:spcPct val="100000"/>
                  </a:lnSpc>
                  <a:buClrTx/>
                  <a:buSzTx/>
                  <a:buFont typeface="+mj-lt"/>
                  <a:buAutoNum type="arabicPeriod"/>
                </a:pPr>
                <a:r>
                  <a:rPr lang="en-GB" sz="1600" noProof="1" smtClean="0">
                    <a:solidFill>
                      <a:schemeClr val="tx1"/>
                    </a:solidFill>
                  </a:rPr>
                  <a:t>Choose the nonce </a:t>
                </a:r>
                <a14:m>
                  <m:oMath xmlns:m="http://schemas.openxmlformats.org/officeDocument/2006/math">
                    <m:sSub>
                      <m:sSubPr>
                        <m:ctrlPr>
                          <a:rPr lang="en-US" sz="1600" i="1" noProof="1" dirty="0" smtClean="0">
                            <a:solidFill>
                              <a:schemeClr val="tx1"/>
                            </a:solidFill>
                            <a:latin typeface="Cambria Math" charset="0"/>
                          </a:rPr>
                        </m:ctrlPr>
                      </m:sSubPr>
                      <m:e>
                        <m:r>
                          <a:rPr lang="it-IT" sz="1600" b="0" i="1" noProof="1" dirty="0" smtClean="0">
                            <a:solidFill>
                              <a:schemeClr val="tx1"/>
                            </a:solidFill>
                            <a:latin typeface="Cambria Math" charset="0"/>
                          </a:rPr>
                          <m:t>𝑘</m:t>
                        </m:r>
                      </m:e>
                      <m:sub>
                        <m:r>
                          <a:rPr lang="it-IT" sz="1600" b="0" i="1" noProof="1" dirty="0" smtClean="0">
                            <a:solidFill>
                              <a:schemeClr val="tx1"/>
                            </a:solidFill>
                            <a:latin typeface="Cambria Math" charset="0"/>
                          </a:rPr>
                          <m:t>𝐶</m:t>
                        </m:r>
                      </m:sub>
                    </m:sSub>
                  </m:oMath>
                </a14:m>
                <a:r>
                  <a:rPr lang="en-GB" sz="1600" noProof="1" smtClean="0">
                    <a:solidFill>
                      <a:schemeClr val="tx1"/>
                    </a:solidFill>
                  </a:rPr>
                  <a:t> at random.  </a:t>
                </a:r>
                <a14:m>
                  <m:oMath xmlns:m="http://schemas.openxmlformats.org/officeDocument/2006/math">
                    <m:r>
                      <a:rPr lang="is-IS" sz="1600" i="1" noProof="1" dirty="0" smtClean="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 </m:t>
                    </m:r>
                    <m:sSub>
                      <m:sSubPr>
                        <m:ctrlPr>
                          <a:rPr lang="en-US" sz="1600" b="0" i="1" noProof="1" dirty="0" smtClean="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𝐾</m:t>
                        </m:r>
                      </m:e>
                      <m:sub>
                        <m:r>
                          <a:rPr lang="it-IT" sz="1600" b="0" i="1" noProof="1" dirty="0" smtClean="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m:t>
                    </m:r>
                    <m:sSub>
                      <m:sSubPr>
                        <m:ctrlPr>
                          <a:rPr lang="en-US" sz="1600" i="1" noProof="1" dirty="0">
                            <a:solidFill>
                              <a:schemeClr val="tx1"/>
                            </a:solidFill>
                            <a:latin typeface="Cambria Math" charset="0"/>
                          </a:rPr>
                        </m:ctrlPr>
                      </m:sSubPr>
                      <m:e>
                        <m:r>
                          <a:rPr lang="it-IT" sz="1600" i="1" noProof="1" dirty="0">
                            <a:solidFill>
                              <a:schemeClr val="tx1"/>
                            </a:solidFill>
                            <a:latin typeface="Cambria Math" charset="0"/>
                          </a:rPr>
                          <m:t>𝑘</m:t>
                        </m:r>
                      </m:e>
                      <m:sub>
                        <m:r>
                          <a:rPr lang="it-IT" sz="1600" i="1" noProof="1" dirty="0">
                            <a:solidFill>
                              <a:schemeClr val="tx1"/>
                            </a:solidFill>
                            <a:latin typeface="Cambria Math" charset="0"/>
                          </a:rPr>
                          <m:t>𝐶</m:t>
                        </m:r>
                      </m:sub>
                    </m:sSub>
                    <m:r>
                      <a:rPr lang="it-IT" sz="1600" b="0" i="1" noProof="1" dirty="0" smtClean="0">
                        <a:solidFill>
                          <a:schemeClr val="tx1"/>
                        </a:solidFill>
                        <a:latin typeface="Cambria Math" charset="0"/>
                      </a:rPr>
                      <m:t>𝐺</m:t>
                    </m:r>
                  </m:oMath>
                </a14:m>
                <a:endParaRPr lang="it-IT" sz="1600" b="0" noProof="1" smtClean="0">
                  <a:solidFill>
                    <a:schemeClr val="tx1"/>
                  </a:solidFill>
                </a:endParaRPr>
              </a:p>
              <a:p>
                <a:pPr marL="342900">
                  <a:lnSpc>
                    <a:spcPct val="100000"/>
                  </a:lnSpc>
                  <a:buClrTx/>
                  <a:buSzTx/>
                  <a:buFont typeface="+mj-lt"/>
                  <a:buAutoNum type="arabicPeriod"/>
                </a:pPr>
                <a:r>
                  <a:rPr lang="en-GB" sz="1600" noProof="1" smtClean="0">
                    <a:solidFill>
                      <a:schemeClr val="tx1"/>
                    </a:solidFill>
                  </a:rPr>
                  <a:t>Produce the message hash for node </a:t>
                </a:r>
                <a14:m>
                  <m:oMath xmlns:m="http://schemas.openxmlformats.org/officeDocument/2006/math">
                    <m:r>
                      <a:rPr lang="en-GB" sz="1600" i="1" noProof="1" dirty="0" smtClean="0">
                        <a:solidFill>
                          <a:schemeClr val="tx1"/>
                        </a:solidFill>
                        <a:latin typeface="Cambria Math" charset="0"/>
                      </a:rPr>
                      <m:t>𝐷</m:t>
                    </m:r>
                  </m:oMath>
                </a14:m>
                <a:r>
                  <a:rPr lang="en-GB" sz="1600" noProof="1" smtClean="0">
                    <a:solidFill>
                      <a:schemeClr val="tx1"/>
                    </a:solidFill>
                  </a:rPr>
                  <a:t>.  </a:t>
                </a:r>
                <a14:m>
                  <m:oMath xmlns:m="http://schemas.openxmlformats.org/officeDocument/2006/math">
                    <m:r>
                      <a:rPr lang="is-IS"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 </m:t>
                    </m:r>
                    <m:sSub>
                      <m:sSubPr>
                        <m:ctrlPr>
                          <a:rPr lang="en-US" sz="1600" i="1" noProof="1" dirty="0" smtClean="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𝑒</m:t>
                        </m:r>
                      </m:e>
                      <m:sub>
                        <m:r>
                          <a:rPr lang="it-IT" sz="1600" b="0" i="1" noProof="1" dirty="0" smtClean="0">
                            <a:solidFill>
                              <a:schemeClr val="tx1"/>
                            </a:solidFill>
                            <a:latin typeface="Cambria Math" charset="0"/>
                            <a:ea typeface="Cambria Math" charset="0"/>
                            <a:cs typeface="Cambria Math" charset="0"/>
                          </a:rPr>
                          <m:t>𝐷</m:t>
                        </m:r>
                      </m:sub>
                    </m:sSub>
                    <m:r>
                      <a:rPr lang="it-IT" sz="1600" i="1" noProof="1" dirty="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𝐻</m:t>
                    </m:r>
                    <m:d>
                      <m:dPr>
                        <m:ctrlPr>
                          <a:rPr lang="it-IT" sz="1600" b="0" i="1" noProof="1" dirty="0" smtClean="0">
                            <a:solidFill>
                              <a:schemeClr val="tx1"/>
                            </a:solidFill>
                            <a:latin typeface="Cambria Math" charset="0"/>
                            <a:ea typeface="Cambria Math" charset="0"/>
                            <a:cs typeface="Cambria Math" charset="0"/>
                          </a:rPr>
                        </m:ctrlPr>
                      </m:dPr>
                      <m:e>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i="1" noProof="1" dirty="0">
                                <a:solidFill>
                                  <a:schemeClr val="tx1"/>
                                </a:solidFill>
                                <a:latin typeface="Cambria Math" charset="0"/>
                                <a:ea typeface="Cambria Math" charset="0"/>
                                <a:cs typeface="Cambria Math" charset="0"/>
                              </a:rPr>
                              <m:t>𝐶</m:t>
                            </m:r>
                          </m:sub>
                        </m:sSub>
                        <m:r>
                          <a:rPr lang="it-IT" sz="1600" i="1" noProof="1" dirty="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𝑚</m:t>
                        </m:r>
                        <m:r>
                          <a:rPr lang="it-IT" sz="1600" b="0" i="1" noProof="1" dirty="0" smtClean="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𝐷</m:t>
                        </m:r>
                      </m:e>
                    </m:d>
                  </m:oMath>
                </a14:m>
                <a:endParaRPr lang="it-IT" sz="1600" b="0" noProof="1" smtClean="0">
                  <a:solidFill>
                    <a:schemeClr val="tx1"/>
                  </a:solidFill>
                  <a:ea typeface="Cambria Math" charset="0"/>
                  <a:cs typeface="Cambria Math" charset="0"/>
                </a:endParaRPr>
              </a:p>
              <a:p>
                <a:pPr marL="0" indent="0">
                  <a:lnSpc>
                    <a:spcPct val="100000"/>
                  </a:lnSpc>
                  <a:buClrTx/>
                  <a:buSzTx/>
                  <a:buNone/>
                </a:pPr>
                <a:r>
                  <a:rPr lang="it-IT" sz="1600" b="1" u="sng" noProof="1" smtClean="0">
                    <a:solidFill>
                      <a:schemeClr val="tx1"/>
                    </a:solidFill>
                  </a:rPr>
                  <a:t>Remark</a:t>
                </a:r>
                <a:r>
                  <a:rPr lang="it-IT" sz="1600" noProof="1" smtClean="0">
                    <a:solidFill>
                      <a:schemeClr val="tx1"/>
                    </a:solidFill>
                  </a:rPr>
                  <a:t>: appending </a:t>
                </a:r>
                <a14:m>
                  <m:oMath xmlns:m="http://schemas.openxmlformats.org/officeDocument/2006/math">
                    <m:r>
                      <a:rPr lang="en-GB" sz="1600" i="1" noProof="1" dirty="0">
                        <a:solidFill>
                          <a:schemeClr val="tx1"/>
                        </a:solidFill>
                        <a:latin typeface="Cambria Math" charset="0"/>
                      </a:rPr>
                      <m:t>𝐷</m:t>
                    </m:r>
                  </m:oMath>
                </a14:m>
                <a:r>
                  <a:rPr lang="it-IT" sz="1600" noProof="1" smtClean="0">
                    <a:solidFill>
                      <a:schemeClr val="tx1"/>
                    </a:solidFill>
                  </a:rPr>
                  <a:t> at the end is meant to reference this vertex in the ring.</a:t>
                </a:r>
              </a:p>
              <a:p>
                <a:pPr marL="342900">
                  <a:lnSpc>
                    <a:spcPct val="100000"/>
                  </a:lnSpc>
                  <a:buClrTx/>
                  <a:buSzTx/>
                  <a:buFont typeface="+mj-lt"/>
                  <a:buAutoNum type="arabicPeriod" startAt="3"/>
                </a:pPr>
                <a:r>
                  <a:rPr lang="it-IT" sz="1600" noProof="1" smtClean="0">
                    <a:solidFill>
                      <a:schemeClr val="tx1"/>
                    </a:solidFill>
                  </a:rPr>
                  <a:t>Choose a signature value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𝐷</m:t>
                        </m:r>
                      </m:sub>
                    </m:sSub>
                  </m:oMath>
                </a14:m>
                <a:r>
                  <a:rPr lang="it-IT" sz="1600" noProof="1" smtClean="0">
                    <a:solidFill>
                      <a:schemeClr val="tx1"/>
                    </a:solidFill>
                  </a:rPr>
                  <a:t> for </a:t>
                </a:r>
                <a14:m>
                  <m:oMath xmlns:m="http://schemas.openxmlformats.org/officeDocument/2006/math">
                    <m:r>
                      <a:rPr lang="en-GB" sz="1600" i="1" noProof="1" dirty="0">
                        <a:solidFill>
                          <a:schemeClr val="tx1"/>
                        </a:solidFill>
                        <a:latin typeface="Cambria Math" charset="0"/>
                      </a:rPr>
                      <m:t>𝐷</m:t>
                    </m:r>
                  </m:oMath>
                </a14:m>
                <a:r>
                  <a:rPr lang="it-IT" sz="1600" noProof="1" smtClean="0">
                    <a:solidFill>
                      <a:schemeClr val="tx1"/>
                    </a:solidFill>
                  </a:rPr>
                  <a:t> at random. Compute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b="0" i="1" noProof="1" dirty="0" smtClean="0">
                            <a:solidFill>
                              <a:schemeClr val="tx1"/>
                            </a:solidFill>
                            <a:latin typeface="Cambria Math" charset="0"/>
                            <a:ea typeface="Cambria Math" charset="0"/>
                            <a:cs typeface="Cambria Math" charset="0"/>
                          </a:rPr>
                          <m:t>𝐷</m:t>
                        </m:r>
                      </m:sub>
                    </m:sSub>
                    <m:r>
                      <a:rPr lang="it-IT" sz="1600" b="0" i="0" noProof="1" dirty="0" smtClean="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𝐷</m:t>
                        </m:r>
                      </m:sub>
                    </m:sSub>
                    <m:r>
                      <a:rPr lang="it-IT" sz="1600" b="0" i="1" noProof="1" dirty="0" smtClean="0">
                        <a:solidFill>
                          <a:schemeClr val="tx1"/>
                        </a:solidFill>
                        <a:latin typeface="Cambria Math" charset="0"/>
                        <a:ea typeface="Cambria Math" charset="0"/>
                        <a:cs typeface="Cambria Math" charset="0"/>
                      </a:rPr>
                      <m:t>𝐺</m:t>
                    </m:r>
                    <m:r>
                      <a:rPr lang="it-IT" sz="1600" b="0" i="1" noProof="1" dirty="0" smtClean="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 </m:t>
                        </m:r>
                        <m:r>
                          <a:rPr lang="it-IT" sz="1600" i="1" noProof="1" dirty="0">
                            <a:solidFill>
                              <a:schemeClr val="tx1"/>
                            </a:solidFill>
                            <a:latin typeface="Cambria Math" charset="0"/>
                            <a:ea typeface="Cambria Math" charset="0"/>
                            <a:cs typeface="Cambria Math" charset="0"/>
                          </a:rPr>
                          <m:t>𝑒</m:t>
                        </m:r>
                      </m:e>
                      <m:sub>
                        <m:r>
                          <a:rPr lang="it-IT" sz="1600" i="1" noProof="1" dirty="0">
                            <a:solidFill>
                              <a:schemeClr val="tx1"/>
                            </a:solidFill>
                            <a:latin typeface="Cambria Math" charset="0"/>
                            <a:ea typeface="Cambria Math" charset="0"/>
                            <a:cs typeface="Cambria Math" charset="0"/>
                          </a:rPr>
                          <m:t>𝐷</m:t>
                        </m:r>
                      </m:sub>
                    </m:sSub>
                    <m:sSub>
                      <m:sSubPr>
                        <m:ctrlPr>
                          <a:rPr lang="en-US" sz="1600" i="1" noProof="1" dirty="0" smtClean="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𝑃</m:t>
                        </m:r>
                      </m:e>
                      <m:sub>
                        <m:r>
                          <a:rPr lang="it-IT" sz="1600" b="0" i="1" noProof="1" dirty="0" smtClean="0">
                            <a:solidFill>
                              <a:schemeClr val="tx1"/>
                            </a:solidFill>
                            <a:latin typeface="Cambria Math" charset="0"/>
                            <a:ea typeface="Cambria Math" charset="0"/>
                            <a:cs typeface="Cambria Math" charset="0"/>
                          </a:rPr>
                          <m:t>𝐷</m:t>
                        </m:r>
                      </m:sub>
                    </m:sSub>
                  </m:oMath>
                </a14:m>
                <a:endParaRPr lang="it-IT" sz="1600" noProof="1" smtClean="0">
                  <a:solidFill>
                    <a:schemeClr val="tx1"/>
                  </a:solidFill>
                </a:endParaRPr>
              </a:p>
              <a:p>
                <a:pPr marL="342900">
                  <a:lnSpc>
                    <a:spcPct val="100000"/>
                  </a:lnSpc>
                  <a:buClrTx/>
                  <a:buSzTx/>
                  <a:buFont typeface="+mj-lt"/>
                  <a:buAutoNum type="arabicPeriod" startAt="3"/>
                </a:pPr>
                <a:r>
                  <a:rPr lang="en-GB" sz="1600" noProof="1">
                    <a:solidFill>
                      <a:schemeClr val="tx1"/>
                    </a:solidFill>
                  </a:rPr>
                  <a:t>Produce the message hash for node </a:t>
                </a:r>
                <a14:m>
                  <m:oMath xmlns:m="http://schemas.openxmlformats.org/officeDocument/2006/math">
                    <m:r>
                      <a:rPr lang="it-IT" sz="1600" b="0" i="1" noProof="1" dirty="0" smtClean="0">
                        <a:solidFill>
                          <a:schemeClr val="tx1"/>
                        </a:solidFill>
                        <a:latin typeface="Cambria Math" charset="0"/>
                      </a:rPr>
                      <m:t>𝐴</m:t>
                    </m:r>
                  </m:oMath>
                </a14:m>
                <a:r>
                  <a:rPr lang="en-GB" sz="1600" noProof="1" smtClean="0">
                    <a:solidFill>
                      <a:schemeClr val="tx1"/>
                    </a:solidFill>
                  </a:rPr>
                  <a:t>.  </a:t>
                </a:r>
                <a14:m>
                  <m:oMath xmlns:m="http://schemas.openxmlformats.org/officeDocument/2006/math">
                    <m:r>
                      <a:rPr lang="is-IS"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𝑒</m:t>
                        </m:r>
                      </m:e>
                      <m:sub>
                        <m:r>
                          <a:rPr lang="it-IT" sz="1600" b="0" i="1" noProof="1" dirty="0" smtClean="0">
                            <a:solidFill>
                              <a:schemeClr val="tx1"/>
                            </a:solidFill>
                            <a:latin typeface="Cambria Math" charset="0"/>
                            <a:ea typeface="Cambria Math" charset="0"/>
                            <a:cs typeface="Cambria Math" charset="0"/>
                          </a:rPr>
                          <m:t>𝐴</m:t>
                        </m:r>
                      </m:sub>
                    </m:sSub>
                    <m:r>
                      <a:rPr lang="it-IT"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𝐻</m:t>
                    </m:r>
                    <m:d>
                      <m:dPr>
                        <m:ctrlPr>
                          <a:rPr lang="it-IT" sz="1600" i="1" noProof="1" dirty="0">
                            <a:solidFill>
                              <a:schemeClr val="tx1"/>
                            </a:solidFill>
                            <a:latin typeface="Cambria Math" charset="0"/>
                            <a:ea typeface="Cambria Math" charset="0"/>
                            <a:cs typeface="Cambria Math" charset="0"/>
                          </a:rPr>
                        </m:ctrlPr>
                      </m:dPr>
                      <m:e>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b="0" i="1" noProof="1" dirty="0" smtClean="0">
                                <a:solidFill>
                                  <a:schemeClr val="tx1"/>
                                </a:solidFill>
                                <a:latin typeface="Cambria Math" charset="0"/>
                                <a:ea typeface="Cambria Math" charset="0"/>
                                <a:cs typeface="Cambria Math" charset="0"/>
                              </a:rPr>
                              <m:t>𝐷</m:t>
                            </m:r>
                          </m:sub>
                        </m:sSub>
                        <m:r>
                          <a:rPr lang="it-IT"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𝑚</m:t>
                        </m:r>
                        <m:r>
                          <a:rPr lang="it-IT" sz="1600" i="1" noProof="1" dirty="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𝐴</m:t>
                        </m:r>
                      </m:e>
                    </m:d>
                  </m:oMath>
                </a14:m>
                <a:endParaRPr lang="it-IT" sz="1600" i="1" noProof="1" smtClean="0">
                  <a:solidFill>
                    <a:schemeClr val="tx1"/>
                  </a:solidFill>
                  <a:latin typeface="Cambria Math" charset="0"/>
                  <a:ea typeface="Cambria Math" charset="0"/>
                  <a:cs typeface="Cambria Math" charset="0"/>
                </a:endParaRPr>
              </a:p>
              <a:p>
                <a:pPr marL="0" indent="0">
                  <a:lnSpc>
                    <a:spcPct val="100000"/>
                  </a:lnSpc>
                  <a:buClrTx/>
                  <a:buSzTx/>
                  <a:buNone/>
                </a:pPr>
                <a14:m>
                  <m:oMathPara xmlns:m="http://schemas.openxmlformats.org/officeDocument/2006/math">
                    <m:oMathParaPr>
                      <m:jc m:val="centerGroup"/>
                    </m:oMathParaPr>
                    <m:oMath xmlns:m="http://schemas.openxmlformats.org/officeDocument/2006/math">
                      <m:r>
                        <a:rPr lang="it-IT" sz="1600" i="1" noProof="1" smtClean="0">
                          <a:solidFill>
                            <a:schemeClr val="tx1"/>
                          </a:solidFill>
                          <a:latin typeface="Cambria Math" charset="0"/>
                          <a:ea typeface="Cambria Math" charset="0"/>
                          <a:cs typeface="Cambria Math" charset="0"/>
                        </a:rPr>
                        <m:t>⋯</m:t>
                      </m:r>
                    </m:oMath>
                  </m:oMathPara>
                </a14:m>
                <a:endParaRPr lang="it-IT" sz="1600" noProof="1" smtClean="0">
                  <a:solidFill>
                    <a:schemeClr val="tx1"/>
                  </a:solidFill>
                  <a:ea typeface="Cambria Math" charset="0"/>
                  <a:cs typeface="Cambria Math" charset="0"/>
                </a:endParaRPr>
              </a:p>
              <a:p>
                <a:pPr marL="0" indent="0">
                  <a:lnSpc>
                    <a:spcPct val="100000"/>
                  </a:lnSpc>
                  <a:buClrTx/>
                  <a:buSzTx/>
                  <a:buNone/>
                </a:pPr>
                <a14:m>
                  <m:oMathPara xmlns:m="http://schemas.openxmlformats.org/officeDocument/2006/math">
                    <m:oMathParaPr>
                      <m:jc m:val="centerGroup"/>
                    </m:oMathParaPr>
                    <m:oMath xmlns:m="http://schemas.openxmlformats.org/officeDocument/2006/math">
                      <m:r>
                        <a:rPr lang="it-IT" sz="1600" i="1" noProof="1" smtClean="0">
                          <a:solidFill>
                            <a:schemeClr val="tx1"/>
                          </a:solidFill>
                          <a:latin typeface="Cambria Math" charset="0"/>
                          <a:ea typeface="Cambria Math" charset="0"/>
                          <a:cs typeface="Cambria Math" charset="0"/>
                        </a:rPr>
                        <m:t>⋯</m:t>
                      </m:r>
                    </m:oMath>
                  </m:oMathPara>
                </a14:m>
                <a:endParaRPr lang="it-IT" sz="1600" noProof="1">
                  <a:solidFill>
                    <a:schemeClr val="tx1"/>
                  </a:solidFill>
                </a:endParaRPr>
              </a:p>
              <a:p>
                <a:pPr marL="342900">
                  <a:lnSpc>
                    <a:spcPct val="100000"/>
                  </a:lnSpc>
                  <a:buClrTx/>
                  <a:buSzTx/>
                  <a:buFont typeface="+mj-lt"/>
                  <a:buAutoNum type="arabicPeriod" startAt="8"/>
                </a:pPr>
                <a:r>
                  <a:rPr lang="en-GB" sz="1600" noProof="1">
                    <a:solidFill>
                      <a:schemeClr val="tx1"/>
                    </a:solidFill>
                  </a:rPr>
                  <a:t>Produce the message hash </a:t>
                </a:r>
                <a:r>
                  <a:rPr lang="en-GB" sz="1600" noProof="1" smtClean="0">
                    <a:solidFill>
                      <a:schemeClr val="tx1"/>
                    </a:solidFill>
                  </a:rPr>
                  <a:t>for his </a:t>
                </a:r>
                <a:r>
                  <a:rPr lang="en-GB" sz="1600" noProof="1">
                    <a:solidFill>
                      <a:schemeClr val="tx1"/>
                    </a:solidFill>
                  </a:rPr>
                  <a:t>node </a:t>
                </a:r>
                <a14:m>
                  <m:oMath xmlns:m="http://schemas.openxmlformats.org/officeDocument/2006/math">
                    <m:r>
                      <a:rPr lang="it-IT" sz="1600" b="0" i="1" noProof="1" dirty="0" smtClean="0">
                        <a:solidFill>
                          <a:schemeClr val="tx1"/>
                        </a:solidFill>
                        <a:latin typeface="Cambria Math" charset="0"/>
                      </a:rPr>
                      <m:t>𝐶</m:t>
                    </m:r>
                  </m:oMath>
                </a14:m>
                <a:r>
                  <a:rPr lang="en-GB" sz="1600" noProof="1" smtClean="0">
                    <a:solidFill>
                      <a:schemeClr val="tx1"/>
                    </a:solidFill>
                  </a:rPr>
                  <a:t>.  </a:t>
                </a:r>
                <a14:m>
                  <m:oMath xmlns:m="http://schemas.openxmlformats.org/officeDocument/2006/math">
                    <m:r>
                      <a:rPr lang="is-IS"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𝑒</m:t>
                        </m:r>
                      </m:e>
                      <m:sub>
                        <m:r>
                          <a:rPr lang="it-IT" sz="1600" b="0" i="1" noProof="1" dirty="0" smtClean="0">
                            <a:solidFill>
                              <a:schemeClr val="tx1"/>
                            </a:solidFill>
                            <a:latin typeface="Cambria Math" charset="0"/>
                            <a:ea typeface="Cambria Math" charset="0"/>
                            <a:cs typeface="Cambria Math" charset="0"/>
                          </a:rPr>
                          <m:t>𝐶</m:t>
                        </m:r>
                      </m:sub>
                    </m:sSub>
                    <m:r>
                      <a:rPr lang="it-IT"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𝐻</m:t>
                    </m:r>
                    <m:d>
                      <m:dPr>
                        <m:ctrlPr>
                          <a:rPr lang="it-IT" sz="1600" i="1" noProof="1" dirty="0">
                            <a:solidFill>
                              <a:schemeClr val="tx1"/>
                            </a:solidFill>
                            <a:latin typeface="Cambria Math" charset="0"/>
                            <a:ea typeface="Cambria Math" charset="0"/>
                            <a:cs typeface="Cambria Math" charset="0"/>
                          </a:rPr>
                        </m:ctrlPr>
                      </m:dPr>
                      <m:e>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b="0" i="1" noProof="1" dirty="0" smtClean="0">
                                <a:solidFill>
                                  <a:schemeClr val="tx1"/>
                                </a:solidFill>
                                <a:latin typeface="Cambria Math" charset="0"/>
                                <a:ea typeface="Cambria Math" charset="0"/>
                                <a:cs typeface="Cambria Math" charset="0"/>
                              </a:rPr>
                              <m:t>𝐵</m:t>
                            </m:r>
                          </m:sub>
                        </m:sSub>
                        <m:r>
                          <a:rPr lang="it-IT" sz="1600" i="1" noProof="1" dirty="0">
                            <a:solidFill>
                              <a:schemeClr val="tx1"/>
                            </a:solidFill>
                            <a:latin typeface="Cambria Math" charset="0"/>
                            <a:ea typeface="Cambria Math" charset="0"/>
                            <a:cs typeface="Cambria Math" charset="0"/>
                          </a:rPr>
                          <m:t>∥</m:t>
                        </m:r>
                        <m:r>
                          <a:rPr lang="it-IT" sz="1600" i="1" noProof="1" dirty="0">
                            <a:solidFill>
                              <a:schemeClr val="tx1"/>
                            </a:solidFill>
                            <a:latin typeface="Cambria Math" charset="0"/>
                            <a:ea typeface="Cambria Math" charset="0"/>
                            <a:cs typeface="Cambria Math" charset="0"/>
                          </a:rPr>
                          <m:t>𝑚</m:t>
                        </m:r>
                        <m:r>
                          <a:rPr lang="it-IT" sz="1600" i="1" noProof="1" dirty="0">
                            <a:solidFill>
                              <a:schemeClr val="tx1"/>
                            </a:solidFill>
                            <a:latin typeface="Cambria Math" charset="0"/>
                            <a:ea typeface="Cambria Math" charset="0"/>
                            <a:cs typeface="Cambria Math" charset="0"/>
                          </a:rPr>
                          <m:t>∥</m:t>
                        </m:r>
                        <m:r>
                          <a:rPr lang="it-IT" sz="1600" b="0" i="1" noProof="1" dirty="0" smtClean="0">
                            <a:solidFill>
                              <a:schemeClr val="tx1"/>
                            </a:solidFill>
                            <a:latin typeface="Cambria Math" charset="0"/>
                            <a:ea typeface="Cambria Math" charset="0"/>
                            <a:cs typeface="Cambria Math" charset="0"/>
                          </a:rPr>
                          <m:t>𝐶</m:t>
                        </m:r>
                      </m:e>
                    </m:d>
                  </m:oMath>
                </a14:m>
                <a:endParaRPr lang="it-IT" sz="1600" noProof="1" smtClean="0">
                  <a:solidFill>
                    <a:schemeClr val="tx1"/>
                  </a:solidFill>
                </a:endParaRPr>
              </a:p>
              <a:p>
                <a:pPr marL="342900">
                  <a:lnSpc>
                    <a:spcPct val="100000"/>
                  </a:lnSpc>
                  <a:buClrTx/>
                  <a:buSzTx/>
                  <a:buFont typeface="+mj-lt"/>
                  <a:buAutoNum type="arabicPeriod" startAt="8"/>
                </a:pPr>
                <a:r>
                  <a:rPr lang="it-IT" sz="1600" noProof="1" smtClean="0">
                    <a:solidFill>
                      <a:schemeClr val="tx1"/>
                    </a:solidFill>
                  </a:rPr>
                  <a:t>Make a </a:t>
                </a:r>
                <a:r>
                  <a:rPr lang="it-IT" sz="1600" b="1" noProof="1" smtClean="0">
                    <a:solidFill>
                      <a:schemeClr val="tx1"/>
                    </a:solidFill>
                  </a:rPr>
                  <a:t>real</a:t>
                </a:r>
                <a:r>
                  <a:rPr lang="it-IT" sz="1600" noProof="1" smtClean="0">
                    <a:solidFill>
                      <a:schemeClr val="tx1"/>
                    </a:solidFill>
                  </a:rPr>
                  <a:t> signature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b="0" i="1" noProof="1" dirty="0" smtClean="0">
                            <a:solidFill>
                              <a:schemeClr val="tx1"/>
                            </a:solidFill>
                            <a:latin typeface="Cambria Math" charset="0"/>
                            <a:ea typeface="Cambria Math" charset="0"/>
                            <a:cs typeface="Cambria Math" charset="0"/>
                          </a:rPr>
                          <m:t>𝐶</m:t>
                        </m:r>
                      </m:sub>
                    </m:sSub>
                  </m:oMath>
                </a14:m>
                <a:r>
                  <a:rPr lang="it-IT" sz="1600" noProof="1" smtClean="0">
                    <a:solidFill>
                      <a:schemeClr val="tx1"/>
                    </a:solidFill>
                  </a:rPr>
                  <a:t> for himself. Needed to construct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𝐶</m:t>
                        </m:r>
                      </m:sub>
                    </m:sSub>
                  </m:oMath>
                </a14:m>
                <a:r>
                  <a:rPr lang="it-IT" sz="1600" noProof="1" smtClean="0">
                    <a:solidFill>
                      <a:schemeClr val="tx1"/>
                    </a:solidFill>
                  </a:rPr>
                  <a:t> so as to retrieve the already computed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i="1" noProof="1" dirty="0">
                            <a:solidFill>
                              <a:schemeClr val="tx1"/>
                            </a:solidFill>
                            <a:latin typeface="Cambria Math" charset="0"/>
                            <a:ea typeface="Cambria Math" charset="0"/>
                            <a:cs typeface="Cambria Math" charset="0"/>
                          </a:rPr>
                          <m:t>𝐶</m:t>
                        </m:r>
                      </m:sub>
                    </m:sSub>
                  </m:oMath>
                </a14:m>
                <a:r>
                  <a:rPr lang="it-IT" sz="1600" noProof="1" smtClean="0">
                    <a:solidFill>
                      <a:schemeClr val="tx1"/>
                    </a:solidFill>
                  </a:rPr>
                  <a:t>.</a:t>
                </a:r>
              </a:p>
              <a:p>
                <a:pPr marL="0" indent="0">
                  <a:lnSpc>
                    <a:spcPct val="100000"/>
                  </a:lnSpc>
                  <a:buClrTx/>
                  <a:buSzTx/>
                  <a:buNone/>
                </a:pPr>
                <a14:m>
                  <m:oMathPara xmlns:m="http://schemas.openxmlformats.org/officeDocument/2006/math">
                    <m:oMathParaPr>
                      <m:jc m:val="centerGroup"/>
                    </m:oMathParaPr>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𝐾</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𝐺</m:t>
                      </m:r>
                      <m:r>
                        <a:rPr lang="it-IT" sz="1600" b="0" i="1" noProof="1" dirty="0" smtClean="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𝑒</m:t>
                          </m:r>
                        </m:e>
                        <m:sub>
                          <m:r>
                            <a:rPr lang="it-IT" sz="1600" i="1" noProof="1" dirty="0">
                              <a:solidFill>
                                <a:schemeClr val="tx1"/>
                              </a:solidFill>
                              <a:latin typeface="Cambria Math" charset="0"/>
                              <a:ea typeface="Cambria Math" charset="0"/>
                              <a:cs typeface="Cambria Math" charset="0"/>
                            </a:rPr>
                            <m:t>𝐶</m:t>
                          </m:r>
                        </m:sub>
                      </m:sSub>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𝑃</m:t>
                          </m:r>
                        </m:e>
                        <m:sub>
                          <m:r>
                            <a:rPr lang="it-IT" sz="1600" b="0" i="1" noProof="1" dirty="0" smtClean="0">
                              <a:solidFill>
                                <a:schemeClr val="tx1"/>
                              </a:solidFill>
                              <a:latin typeface="Cambria Math" charset="0"/>
                              <a:ea typeface="Cambria Math" charset="0"/>
                              <a:cs typeface="Cambria Math" charset="0"/>
                            </a:rPr>
                            <m:t>𝐶</m:t>
                          </m:r>
                        </m:sub>
                      </m:sSub>
                    </m:oMath>
                  </m:oMathPara>
                </a14:m>
                <a:endParaRPr lang="it-IT" sz="1600" noProof="1" smtClean="0">
                  <a:solidFill>
                    <a:schemeClr val="tx1"/>
                  </a:solidFill>
                  <a:ea typeface="Cambria Math" charset="0"/>
                  <a:cs typeface="Cambria Math" charset="0"/>
                </a:endParaRPr>
              </a:p>
              <a:p>
                <a:pPr marL="0" lvl="0" indent="0">
                  <a:lnSpc>
                    <a:spcPct val="100000"/>
                  </a:lnSpc>
                  <a:buClrTx/>
                  <a:buSzTx/>
                  <a:buNone/>
                </a:pPr>
                <a14:m>
                  <m:oMathPara xmlns:m="http://schemas.openxmlformats.org/officeDocument/2006/math">
                    <m:oMathParaPr>
                      <m:jc m:val="centerGroup"/>
                    </m:oMathParaPr>
                    <m:oMath xmlns:m="http://schemas.openxmlformats.org/officeDocument/2006/math">
                      <m:sSub>
                        <m:sSubPr>
                          <m:ctrlPr>
                            <a:rPr lang="en-US" sz="1600" i="1" noProof="1" dirty="0">
                              <a:solidFill>
                                <a:schemeClr val="tx1"/>
                              </a:solidFill>
                              <a:latin typeface="Cambria Math" charset="0"/>
                            </a:rPr>
                          </m:ctrlPr>
                        </m:sSubPr>
                        <m:e>
                          <m:r>
                            <a:rPr lang="it-IT" sz="1600" i="1" noProof="1" dirty="0">
                              <a:solidFill>
                                <a:schemeClr val="tx1"/>
                              </a:solidFill>
                              <a:latin typeface="Cambria Math" charset="0"/>
                            </a:rPr>
                            <m:t>𝑘</m:t>
                          </m:r>
                        </m:e>
                        <m:sub>
                          <m:r>
                            <a:rPr lang="it-IT" sz="1600" i="1" noProof="1" dirty="0">
                              <a:solidFill>
                                <a:schemeClr val="tx1"/>
                              </a:solidFill>
                              <a:latin typeface="Cambria Math" charset="0"/>
                            </a:rPr>
                            <m:t>𝐶</m:t>
                          </m:r>
                        </m:sub>
                      </m:sSub>
                      <m:r>
                        <a:rPr lang="it-IT" sz="1600" i="1" noProof="1" dirty="0">
                          <a:solidFill>
                            <a:schemeClr val="tx1"/>
                          </a:solidFill>
                          <a:latin typeface="Cambria Math" charset="0"/>
                        </a:rPr>
                        <m:t>𝐺</m:t>
                      </m:r>
                      <m:r>
                        <a:rPr lang="it-IT" sz="1600" b="0" i="1" noProof="1" dirty="0" smtClean="0">
                          <a:solidFill>
                            <a:schemeClr val="tx1"/>
                          </a:solidFill>
                          <a:latin typeface="Cambria Math" charset="0"/>
                        </a:rPr>
                        <m:t>=</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𝐶</m:t>
                          </m:r>
                        </m:sub>
                      </m:sSub>
                      <m:r>
                        <a:rPr lang="it-IT" sz="1600" i="1" noProof="1" dirty="0">
                          <a:solidFill>
                            <a:schemeClr val="tx1"/>
                          </a:solidFill>
                          <a:latin typeface="Cambria Math" charset="0"/>
                          <a:ea typeface="Cambria Math" charset="0"/>
                          <a:cs typeface="Cambria Math" charset="0"/>
                        </a:rPr>
                        <m:t>𝐺</m:t>
                      </m:r>
                      <m:r>
                        <a:rPr lang="it-IT" sz="1600" i="1" noProof="1" dirty="0">
                          <a:solidFill>
                            <a:schemeClr val="tx1"/>
                          </a:solidFill>
                          <a:latin typeface="Cambria Math" charset="0"/>
                          <a:ea typeface="Cambria Math" charset="0"/>
                          <a:cs typeface="Cambria Math" charset="0"/>
                        </a:rPr>
                        <m:t> −</m:t>
                      </m:r>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𝑒</m:t>
                          </m:r>
                        </m:e>
                        <m:sub>
                          <m:r>
                            <a:rPr lang="it-IT" sz="1600" i="1" noProof="1" dirty="0">
                              <a:solidFill>
                                <a:schemeClr val="tx1"/>
                              </a:solidFill>
                              <a:latin typeface="Cambria Math" charset="0"/>
                              <a:ea typeface="Cambria Math" charset="0"/>
                              <a:cs typeface="Cambria Math" charset="0"/>
                            </a:rPr>
                            <m:t>𝐶</m:t>
                          </m:r>
                        </m:sub>
                      </m:sSub>
                      <m:sSub>
                        <m:sSubPr>
                          <m:ctrlPr>
                            <a:rPr lang="en-US" sz="1600" i="1" noProof="1" dirty="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𝑞</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𝐺</m:t>
                      </m:r>
                    </m:oMath>
                  </m:oMathPara>
                </a14:m>
                <a:endParaRPr lang="it-IT" sz="1600" noProof="1" smtClean="0">
                  <a:solidFill>
                    <a:schemeClr val="tx1"/>
                  </a:solidFill>
                </a:endParaRPr>
              </a:p>
              <a:p>
                <a:pPr marL="0" lvl="0" indent="0">
                  <a:lnSpc>
                    <a:spcPct val="100000"/>
                  </a:lnSpc>
                  <a:buClrTx/>
                  <a:buSzTx/>
                  <a:buNone/>
                </a:pPr>
                <a:r>
                  <a:rPr lang="en-US" sz="1600" noProof="1" smtClean="0">
                    <a:solidFill>
                      <a:schemeClr val="tx1"/>
                    </a:solidFill>
                    <a:ea typeface="Cambria Math" charset="0"/>
                    <a:cs typeface="Cambria Math" charset="0"/>
                  </a:rPr>
                  <a:t>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         </m:t>
                        </m:r>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𝐺</m:t>
                    </m:r>
                    <m:r>
                      <a:rPr lang="it-IT" sz="1600" b="0" i="1" noProof="1" dirty="0" smtClean="0">
                        <a:solidFill>
                          <a:schemeClr val="tx1"/>
                        </a:solidFill>
                        <a:latin typeface="Cambria Math" charset="0"/>
                        <a:ea typeface="Cambria Math" charset="0"/>
                        <a:cs typeface="Cambria Math" charset="0"/>
                      </a:rPr>
                      <m:t>=</m:t>
                    </m:r>
                    <m:d>
                      <m:dPr>
                        <m:ctrlPr>
                          <a:rPr lang="it-IT" sz="1600" b="0" i="1" noProof="1" dirty="0" smtClean="0">
                            <a:solidFill>
                              <a:schemeClr val="tx1"/>
                            </a:solidFill>
                            <a:latin typeface="Cambria Math" charset="0"/>
                            <a:ea typeface="Cambria Math" charset="0"/>
                            <a:cs typeface="Cambria Math" charset="0"/>
                          </a:rPr>
                        </m:ctrlPr>
                      </m:dPr>
                      <m:e>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𝑒</m:t>
                            </m:r>
                          </m:e>
                          <m:sub>
                            <m:r>
                              <a:rPr lang="it-IT" sz="1600" i="1" noProof="1" dirty="0">
                                <a:solidFill>
                                  <a:schemeClr val="tx1"/>
                                </a:solidFill>
                                <a:latin typeface="Cambria Math" charset="0"/>
                                <a:ea typeface="Cambria Math" charset="0"/>
                                <a:cs typeface="Cambria Math" charset="0"/>
                              </a:rPr>
                              <m:t>𝐶</m:t>
                            </m:r>
                          </m:sub>
                        </m:sSub>
                        <m:sSub>
                          <m:sSubPr>
                            <m:ctrlPr>
                              <a:rPr lang="en-US" sz="1600" i="1" noProof="1" dirty="0" smtClean="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𝑞</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m:t>
                        </m:r>
                        <m:sSub>
                          <m:sSubPr>
                            <m:ctrlPr>
                              <a:rPr lang="en-US" sz="1600" i="1" noProof="1" dirty="0">
                                <a:solidFill>
                                  <a:schemeClr val="tx1"/>
                                </a:solidFill>
                                <a:latin typeface="Cambria Math" charset="0"/>
                              </a:rPr>
                            </m:ctrlPr>
                          </m:sSubPr>
                          <m:e>
                            <m:r>
                              <a:rPr lang="it-IT" sz="1600" i="1" noProof="1" dirty="0">
                                <a:solidFill>
                                  <a:schemeClr val="tx1"/>
                                </a:solidFill>
                                <a:latin typeface="Cambria Math" charset="0"/>
                              </a:rPr>
                              <m:t>𝑘</m:t>
                            </m:r>
                          </m:e>
                          <m:sub>
                            <m:r>
                              <a:rPr lang="it-IT" sz="1600" i="1" noProof="1" dirty="0">
                                <a:solidFill>
                                  <a:schemeClr val="tx1"/>
                                </a:solidFill>
                                <a:latin typeface="Cambria Math" charset="0"/>
                              </a:rPr>
                              <m:t>𝐶</m:t>
                            </m:r>
                          </m:sub>
                        </m:sSub>
                      </m:e>
                    </m:d>
                    <m:r>
                      <a:rPr lang="it-IT" sz="1600" b="0" i="1" noProof="1" dirty="0" smtClean="0">
                        <a:solidFill>
                          <a:schemeClr val="tx1"/>
                        </a:solidFill>
                        <a:latin typeface="Cambria Math" charset="0"/>
                        <a:ea typeface="Cambria Math" charset="0"/>
                        <a:cs typeface="Cambria Math" charset="0"/>
                      </a:rPr>
                      <m:t>𝐺</m:t>
                    </m:r>
                  </m:oMath>
                </a14:m>
                <a:r>
                  <a:rPr lang="it-IT" sz="1600" noProof="1" smtClean="0">
                    <a:solidFill>
                      <a:schemeClr val="tx1"/>
                    </a:solidFill>
                  </a:rPr>
                  <a:t>  </a:t>
                </a:r>
              </a:p>
              <a:p>
                <a:pPr marL="0" indent="0">
                  <a:lnSpc>
                    <a:spcPct val="100000"/>
                  </a:lnSpc>
                  <a:buClrTx/>
                  <a:buSzTx/>
                  <a:buNone/>
                </a:pPr>
                <a14:m>
                  <m:oMathPara xmlns:m="http://schemas.openxmlformats.org/officeDocument/2006/math">
                    <m:oMathParaPr>
                      <m:jc m:val="centerGroup"/>
                    </m:oMathParaPr>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𝑠</m:t>
                          </m:r>
                        </m:e>
                        <m:sub>
                          <m:r>
                            <a:rPr lang="it-IT" sz="1600" i="1" noProof="1" dirty="0">
                              <a:solidFill>
                                <a:schemeClr val="tx1"/>
                              </a:solidFill>
                              <a:latin typeface="Cambria Math" charset="0"/>
                              <a:ea typeface="Cambria Math" charset="0"/>
                              <a:cs typeface="Cambria Math" charset="0"/>
                            </a:rPr>
                            <m:t>𝐶</m:t>
                          </m:r>
                        </m:sub>
                      </m:sSub>
                      <m:r>
                        <a:rPr lang="it-IT" sz="1600" b="0" i="1" noProof="1" dirty="0" smtClean="0">
                          <a:solidFill>
                            <a:schemeClr val="tx1"/>
                          </a:solidFill>
                          <a:latin typeface="Cambria Math" charset="0"/>
                          <a:ea typeface="Cambria Math" charset="0"/>
                          <a:cs typeface="Cambria Math" charset="0"/>
                        </a:rPr>
                        <m:t> </m:t>
                      </m:r>
                      <m:r>
                        <a:rPr lang="it-IT" sz="1600" i="1" noProof="1" dirty="0">
                          <a:solidFill>
                            <a:schemeClr val="tx1"/>
                          </a:solidFill>
                          <a:latin typeface="Cambria Math" charset="0"/>
                          <a:ea typeface="Cambria Math" charset="0"/>
                          <a:cs typeface="Cambria Math" charset="0"/>
                        </a:rPr>
                        <m:t>=</m:t>
                      </m:r>
                      <m:sSub>
                        <m:sSubPr>
                          <m:ctrlPr>
                            <a:rPr lang="en-US" sz="1600" i="1" noProof="1" dirty="0">
                              <a:solidFill>
                                <a:schemeClr val="tx1"/>
                              </a:solidFill>
                              <a:latin typeface="Cambria Math" charset="0"/>
                              <a:ea typeface="Cambria Math" charset="0"/>
                              <a:cs typeface="Cambria Math" charset="0"/>
                            </a:rPr>
                          </m:ctrlPr>
                        </m:sSubPr>
                        <m:e>
                          <m:sSub>
                            <m:sSubPr>
                              <m:ctrlPr>
                                <a:rPr lang="en-US" sz="1600" i="1" noProof="1" dirty="0">
                                  <a:solidFill>
                                    <a:schemeClr val="tx1"/>
                                  </a:solidFill>
                                  <a:latin typeface="Cambria Math" charset="0"/>
                                </a:rPr>
                              </m:ctrlPr>
                            </m:sSubPr>
                            <m:e>
                              <m:r>
                                <a:rPr lang="it-IT" sz="1600" i="1" noProof="1" dirty="0">
                                  <a:solidFill>
                                    <a:schemeClr val="tx1"/>
                                  </a:solidFill>
                                  <a:latin typeface="Cambria Math" charset="0"/>
                                </a:rPr>
                                <m:t>𝑘</m:t>
                              </m:r>
                            </m:e>
                            <m:sub>
                              <m:r>
                                <a:rPr lang="it-IT" sz="1600" i="1" noProof="1" dirty="0">
                                  <a:solidFill>
                                    <a:schemeClr val="tx1"/>
                                  </a:solidFill>
                                  <a:latin typeface="Cambria Math" charset="0"/>
                                </a:rPr>
                                <m:t>𝐶</m:t>
                              </m:r>
                            </m:sub>
                          </m:sSub>
                          <m:r>
                            <a:rPr lang="it-IT" sz="1600" b="0" i="1" noProof="1" dirty="0" smtClean="0">
                              <a:solidFill>
                                <a:schemeClr val="tx1"/>
                              </a:solidFill>
                              <a:latin typeface="Cambria Math" charset="0"/>
                            </a:rPr>
                            <m:t>+</m:t>
                          </m:r>
                          <m:r>
                            <a:rPr lang="it-IT" sz="1600" i="1" noProof="1" dirty="0">
                              <a:solidFill>
                                <a:schemeClr val="tx1"/>
                              </a:solidFill>
                              <a:latin typeface="Cambria Math" charset="0"/>
                              <a:ea typeface="Cambria Math" charset="0"/>
                              <a:cs typeface="Cambria Math" charset="0"/>
                            </a:rPr>
                            <m:t>𝑒</m:t>
                          </m:r>
                        </m:e>
                        <m:sub>
                          <m:r>
                            <a:rPr lang="it-IT" sz="1600" i="1" noProof="1" dirty="0">
                              <a:solidFill>
                                <a:schemeClr val="tx1"/>
                              </a:solidFill>
                              <a:latin typeface="Cambria Math" charset="0"/>
                              <a:ea typeface="Cambria Math" charset="0"/>
                              <a:cs typeface="Cambria Math" charset="0"/>
                            </a:rPr>
                            <m:t>𝐶</m:t>
                          </m:r>
                        </m:sub>
                      </m:sSub>
                      <m:sSub>
                        <m:sSubPr>
                          <m:ctrlPr>
                            <a:rPr lang="en-US" sz="1600" i="1" noProof="1" dirty="0">
                              <a:solidFill>
                                <a:schemeClr val="tx1"/>
                              </a:solidFill>
                              <a:latin typeface="Cambria Math" charset="0"/>
                              <a:ea typeface="Cambria Math" charset="0"/>
                              <a:cs typeface="Cambria Math" charset="0"/>
                            </a:rPr>
                          </m:ctrlPr>
                        </m:sSubPr>
                        <m:e>
                          <m:r>
                            <a:rPr lang="it-IT" sz="1600" b="0" i="1" noProof="1" dirty="0" smtClean="0">
                              <a:solidFill>
                                <a:schemeClr val="tx1"/>
                              </a:solidFill>
                              <a:latin typeface="Cambria Math" charset="0"/>
                              <a:ea typeface="Cambria Math" charset="0"/>
                              <a:cs typeface="Cambria Math" charset="0"/>
                            </a:rPr>
                            <m:t>𝑞</m:t>
                          </m:r>
                        </m:e>
                        <m:sub>
                          <m:r>
                            <a:rPr lang="it-IT" sz="1600" i="1" noProof="1" dirty="0">
                              <a:solidFill>
                                <a:schemeClr val="tx1"/>
                              </a:solidFill>
                              <a:latin typeface="Cambria Math" charset="0"/>
                              <a:ea typeface="Cambria Math" charset="0"/>
                              <a:cs typeface="Cambria Math" charset="0"/>
                            </a:rPr>
                            <m:t>𝐶</m:t>
                          </m:r>
                        </m:sub>
                      </m:sSub>
                    </m:oMath>
                  </m:oMathPara>
                </a14:m>
                <a:endParaRPr lang="it-IT" sz="1600" noProof="1" smtClean="0">
                  <a:solidFill>
                    <a:schemeClr val="tx1"/>
                  </a:solidFill>
                </a:endParaRPr>
              </a:p>
              <a:p>
                <a:pPr marL="0" indent="0">
                  <a:lnSpc>
                    <a:spcPct val="100000"/>
                  </a:lnSpc>
                  <a:buClrTx/>
                  <a:buSzTx/>
                  <a:buNone/>
                </a:pPr>
                <a:r>
                  <a:rPr lang="it-IT" sz="1600" noProof="1" smtClean="0">
                    <a:solidFill>
                      <a:schemeClr val="tx1"/>
                    </a:solidFill>
                  </a:rPr>
                  <a:t>Observe this is contingent on his knowledge of the private key</a:t>
                </a:r>
                <a:r>
                  <a:rPr lang="it-IT" sz="1600" noProof="1">
                    <a:solidFill>
                      <a:schemeClr val="tx1"/>
                    </a:solidFill>
                  </a:rPr>
                  <a:t> </a:t>
                </a:r>
                <a14:m>
                  <m:oMath xmlns:m="http://schemas.openxmlformats.org/officeDocument/2006/math">
                    <m:sSub>
                      <m:sSubPr>
                        <m:ctrlPr>
                          <a:rPr lang="en-US" sz="1600" i="1" noProof="1" dirty="0">
                            <a:solidFill>
                              <a:schemeClr val="tx1"/>
                            </a:solidFill>
                            <a:latin typeface="Cambria Math" charset="0"/>
                            <a:ea typeface="Cambria Math" charset="0"/>
                            <a:cs typeface="Cambria Math" charset="0"/>
                          </a:rPr>
                        </m:ctrlPr>
                      </m:sSubPr>
                      <m:e>
                        <m:r>
                          <a:rPr lang="it-IT" sz="1600" i="1" noProof="1" dirty="0">
                            <a:solidFill>
                              <a:schemeClr val="tx1"/>
                            </a:solidFill>
                            <a:latin typeface="Cambria Math" charset="0"/>
                            <a:ea typeface="Cambria Math" charset="0"/>
                            <a:cs typeface="Cambria Math" charset="0"/>
                          </a:rPr>
                          <m:t>𝑥</m:t>
                        </m:r>
                      </m:e>
                      <m:sub>
                        <m:r>
                          <a:rPr lang="it-IT" sz="1600" i="1" noProof="1" dirty="0">
                            <a:solidFill>
                              <a:schemeClr val="tx1"/>
                            </a:solidFill>
                            <a:latin typeface="Cambria Math" charset="0"/>
                            <a:ea typeface="Cambria Math" charset="0"/>
                            <a:cs typeface="Cambria Math" charset="0"/>
                          </a:rPr>
                          <m:t>𝐶</m:t>
                        </m:r>
                      </m:sub>
                    </m:sSub>
                  </m:oMath>
                </a14:m>
                <a:r>
                  <a:rPr lang="it-IT" sz="1600" noProof="1" smtClean="0">
                    <a:solidFill>
                      <a:schemeClr val="tx1"/>
                    </a:solidFill>
                  </a:rPr>
                  <a:t>.</a:t>
                </a:r>
                <a:endParaRPr lang="it-IT" sz="1600" noProof="1">
                  <a:solidFill>
                    <a:schemeClr val="tx1"/>
                  </a:solidFill>
                </a:endParaRPr>
              </a:p>
              <a:p>
                <a:pPr marL="342900" lvl="0">
                  <a:lnSpc>
                    <a:spcPct val="100000"/>
                  </a:lnSpc>
                  <a:buClrTx/>
                  <a:buSzTx/>
                  <a:buFont typeface="+mj-lt"/>
                  <a:buAutoNum type="arabicPeriod" startAt="10"/>
                </a:pPr>
                <a:r>
                  <a:rPr lang="it-IT" sz="1600" noProof="1" smtClean="0">
                    <a:solidFill>
                      <a:schemeClr val="tx1"/>
                    </a:solidFill>
                  </a:rPr>
                  <a:t> Publish the complete set of signatures 	</a:t>
                </a:r>
                <a14:m>
                  <m:oMath xmlns:m="http://schemas.openxmlformats.org/officeDocument/2006/math">
                    <m:r>
                      <a:rPr lang="it-IT" sz="1600" b="0" i="1" noProof="1" smtClean="0">
                        <a:solidFill>
                          <a:schemeClr val="tx1"/>
                        </a:solidFill>
                        <a:latin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smtClean="0">
                            <a:solidFill>
                              <a:schemeClr val="tx1"/>
                            </a:solidFill>
                            <a:latin typeface="Cambria Math" charset="0"/>
                            <a:ea typeface="Cambria Math" charset="0"/>
                            <a:cs typeface="Cambria Math" charset="0"/>
                          </a:rPr>
                          <m:t>𝒆</m:t>
                        </m:r>
                      </m:e>
                      <m:sub>
                        <m:r>
                          <a:rPr lang="it-IT" sz="1600" b="1" i="1" noProof="1" dirty="0" smtClean="0">
                            <a:solidFill>
                              <a:schemeClr val="tx1"/>
                            </a:solidFill>
                            <a:latin typeface="Cambria Math" charset="0"/>
                            <a:ea typeface="Cambria Math" charset="0"/>
                            <a:cs typeface="Cambria Math" charset="0"/>
                          </a:rPr>
                          <m:t>𝑨</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smtClean="0">
                            <a:solidFill>
                              <a:schemeClr val="tx1"/>
                            </a:solidFill>
                            <a:latin typeface="Cambria Math" charset="0"/>
                            <a:ea typeface="Cambria Math" charset="0"/>
                            <a:cs typeface="Cambria Math" charset="0"/>
                          </a:rPr>
                          <m:t>𝑨</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smtClean="0">
                            <a:solidFill>
                              <a:schemeClr val="tx1"/>
                            </a:solidFill>
                            <a:latin typeface="Cambria Math" charset="0"/>
                            <a:ea typeface="Cambria Math" charset="0"/>
                            <a:cs typeface="Cambria Math" charset="0"/>
                          </a:rPr>
                          <m:t>𝒆</m:t>
                        </m:r>
                      </m:e>
                      <m:sub>
                        <m:r>
                          <a:rPr lang="it-IT" sz="1600" b="1" i="1" noProof="1" dirty="0" smtClean="0">
                            <a:solidFill>
                              <a:schemeClr val="tx1"/>
                            </a:solidFill>
                            <a:latin typeface="Cambria Math" charset="0"/>
                            <a:ea typeface="Cambria Math" charset="0"/>
                            <a:cs typeface="Cambria Math" charset="0"/>
                          </a:rPr>
                          <m:t>𝑩</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smtClean="0">
                            <a:solidFill>
                              <a:schemeClr val="tx1"/>
                            </a:solidFill>
                            <a:latin typeface="Cambria Math" charset="0"/>
                            <a:ea typeface="Cambria Math" charset="0"/>
                            <a:cs typeface="Cambria Math" charset="0"/>
                          </a:rPr>
                          <m:t>𝑩</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smtClean="0">
                            <a:solidFill>
                              <a:schemeClr val="tx1"/>
                            </a:solidFill>
                            <a:latin typeface="Cambria Math" charset="0"/>
                            <a:ea typeface="Cambria Math" charset="0"/>
                            <a:cs typeface="Cambria Math" charset="0"/>
                          </a:rPr>
                          <m:t>𝒆</m:t>
                        </m:r>
                      </m:e>
                      <m:sub>
                        <m:r>
                          <a:rPr lang="it-IT" sz="1600" b="1" i="1" noProof="1" dirty="0">
                            <a:solidFill>
                              <a:schemeClr val="tx1"/>
                            </a:solidFill>
                            <a:latin typeface="Cambria Math" charset="0"/>
                            <a:ea typeface="Cambria Math" charset="0"/>
                            <a:cs typeface="Cambria Math" charset="0"/>
                          </a:rPr>
                          <m:t>𝑪</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a:solidFill>
                              <a:schemeClr val="tx1"/>
                            </a:solidFill>
                            <a:latin typeface="Cambria Math" charset="0"/>
                            <a:ea typeface="Cambria Math" charset="0"/>
                            <a:cs typeface="Cambria Math" charset="0"/>
                          </a:rPr>
                          <m:t>𝑪</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smtClean="0">
                            <a:solidFill>
                              <a:schemeClr val="tx1"/>
                            </a:solidFill>
                            <a:latin typeface="Cambria Math" charset="0"/>
                            <a:ea typeface="Cambria Math" charset="0"/>
                            <a:cs typeface="Cambria Math" charset="0"/>
                          </a:rPr>
                          <m:t>𝒆</m:t>
                        </m:r>
                      </m:e>
                      <m:sub>
                        <m:r>
                          <a:rPr lang="it-IT" sz="1600" b="1" i="1" noProof="1" dirty="0" smtClean="0">
                            <a:solidFill>
                              <a:schemeClr val="tx1"/>
                            </a:solidFill>
                            <a:latin typeface="Cambria Math" charset="0"/>
                            <a:ea typeface="Cambria Math" charset="0"/>
                            <a:cs typeface="Cambria Math" charset="0"/>
                          </a:rPr>
                          <m:t>𝑫</m:t>
                        </m:r>
                      </m:sub>
                    </m:sSub>
                    <m:r>
                      <a:rPr lang="it-IT" sz="1600" b="1" i="1" noProof="1" dirty="0" smtClean="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smtClean="0">
                            <a:solidFill>
                              <a:schemeClr val="tx1"/>
                            </a:solidFill>
                            <a:latin typeface="Cambria Math" charset="0"/>
                            <a:ea typeface="Cambria Math" charset="0"/>
                            <a:cs typeface="Cambria Math" charset="0"/>
                          </a:rPr>
                          <m:t>𝑫</m:t>
                        </m:r>
                      </m:sub>
                    </m:sSub>
                    <m:r>
                      <a:rPr lang="it-IT" sz="1600" b="0" i="1" noProof="1" smtClean="0">
                        <a:solidFill>
                          <a:schemeClr val="tx1"/>
                        </a:solidFill>
                        <a:latin typeface="Cambria Math" charset="0"/>
                      </a:rPr>
                      <m:t>)</m:t>
                    </m:r>
                  </m:oMath>
                </a14:m>
                <a:r>
                  <a:rPr lang="it-IT" sz="1600" noProof="1" smtClean="0">
                    <a:solidFill>
                      <a:schemeClr val="tx1"/>
                    </a:solidFill>
                  </a:rPr>
                  <a:t>.</a:t>
                </a:r>
              </a:p>
              <a:p>
                <a:pPr marL="0" lvl="0" indent="0">
                  <a:lnSpc>
                    <a:spcPct val="100000"/>
                  </a:lnSpc>
                  <a:buClrTx/>
                  <a:buSzTx/>
                  <a:buNone/>
                </a:pPr>
                <a:r>
                  <a:rPr lang="it-IT" sz="1600" u="sng" noProof="1" smtClean="0">
                    <a:solidFill>
                      <a:schemeClr val="tx1"/>
                    </a:solidFill>
                  </a:rPr>
                  <a:t>But</a:t>
                </a:r>
                <a:r>
                  <a:rPr lang="it-IT" sz="1600" noProof="1" smtClean="0">
                    <a:solidFill>
                      <a:schemeClr val="tx1"/>
                    </a:solidFill>
                  </a:rPr>
                  <a:t> as e-values can be determined just if one is published along with all the s-values, it suffices to publish	 </a:t>
                </a:r>
                <a14:m>
                  <m:oMath xmlns:m="http://schemas.openxmlformats.org/officeDocument/2006/math">
                    <m:r>
                      <a:rPr lang="it-IT" sz="1600" i="1" noProof="1">
                        <a:solidFill>
                          <a:schemeClr val="tx1"/>
                        </a:solidFill>
                        <a:latin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𝒆</m:t>
                        </m:r>
                      </m:e>
                      <m:sub>
                        <m:r>
                          <a:rPr lang="it-IT" sz="1600" b="1" i="1" noProof="1" dirty="0">
                            <a:solidFill>
                              <a:schemeClr val="tx1"/>
                            </a:solidFill>
                            <a:latin typeface="Cambria Math" charset="0"/>
                            <a:ea typeface="Cambria Math" charset="0"/>
                            <a:cs typeface="Cambria Math" charset="0"/>
                          </a:rPr>
                          <m:t>𝑨</m:t>
                        </m:r>
                      </m:sub>
                    </m:sSub>
                    <m:r>
                      <a:rPr lang="it-IT" sz="1600" b="1" i="1" noProof="1" dirty="0">
                        <a:solidFill>
                          <a:schemeClr val="tx1"/>
                        </a:solidFill>
                        <a:latin typeface="Cambria Math" charset="0"/>
                        <a:ea typeface="Cambria Math" charset="0"/>
                        <a:cs typeface="Cambria Math" charset="0"/>
                      </a:rPr>
                      <m:t>,</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a:solidFill>
                              <a:schemeClr val="tx1"/>
                            </a:solidFill>
                            <a:latin typeface="Cambria Math" charset="0"/>
                            <a:ea typeface="Cambria Math" charset="0"/>
                            <a:cs typeface="Cambria Math" charset="0"/>
                          </a:rPr>
                          <m:t>𝑨</m:t>
                        </m:r>
                      </m:sub>
                    </m:sSub>
                    <m:r>
                      <a:rPr lang="it-IT" sz="1600" b="1" i="1" noProof="1" dirty="0">
                        <a:solidFill>
                          <a:schemeClr val="tx1"/>
                        </a:solidFill>
                        <a:latin typeface="Cambria Math" charset="0"/>
                        <a:ea typeface="Cambria Math" charset="0"/>
                        <a:cs typeface="Cambria Math" charset="0"/>
                      </a:rPr>
                      <m:t>,</m:t>
                    </m:r>
                    <m:r>
                      <a:rPr lang="en-US" sz="1600" b="1" i="1" noProof="1" dirty="0" smtClean="0">
                        <a:solidFill>
                          <a:schemeClr val="tx1"/>
                        </a:solidFill>
                        <a:latin typeface="Cambria Math" charset="0"/>
                        <a:ea typeface="Cambria Math" charset="0"/>
                        <a:cs typeface="Cambria Math" charset="0"/>
                      </a:rPr>
                      <m:t> </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a:solidFill>
                              <a:schemeClr val="tx1"/>
                            </a:solidFill>
                            <a:latin typeface="Cambria Math" charset="0"/>
                            <a:ea typeface="Cambria Math" charset="0"/>
                            <a:cs typeface="Cambria Math" charset="0"/>
                          </a:rPr>
                          <m:t>𝑩</m:t>
                        </m:r>
                      </m:sub>
                    </m:sSub>
                    <m:r>
                      <a:rPr lang="it-IT" sz="1600" b="1" i="1" noProof="1" dirty="0">
                        <a:solidFill>
                          <a:schemeClr val="tx1"/>
                        </a:solidFill>
                        <a:latin typeface="Cambria Math" charset="0"/>
                        <a:ea typeface="Cambria Math" charset="0"/>
                        <a:cs typeface="Cambria Math" charset="0"/>
                      </a:rPr>
                      <m:t>,</m:t>
                    </m:r>
                    <m:r>
                      <a:rPr lang="en-US" sz="1600" b="1" i="1" noProof="1" dirty="0" smtClean="0">
                        <a:solidFill>
                          <a:schemeClr val="tx1"/>
                        </a:solidFill>
                        <a:latin typeface="Cambria Math" charset="0"/>
                        <a:ea typeface="Cambria Math" charset="0"/>
                        <a:cs typeface="Cambria Math" charset="0"/>
                      </a:rPr>
                      <m:t> </m:t>
                    </m:r>
                    <m:sSub>
                      <m:sSubPr>
                        <m:ctrlPr>
                          <a:rPr lang="en-US" sz="1600" b="1" i="1" noProof="1" dirty="0" smtClean="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a:solidFill>
                              <a:schemeClr val="tx1"/>
                            </a:solidFill>
                            <a:latin typeface="Cambria Math" charset="0"/>
                            <a:ea typeface="Cambria Math" charset="0"/>
                            <a:cs typeface="Cambria Math" charset="0"/>
                          </a:rPr>
                          <m:t>𝑪</m:t>
                        </m:r>
                      </m:sub>
                    </m:sSub>
                    <m:r>
                      <a:rPr lang="it-IT" sz="1600" b="1" i="1" noProof="1" dirty="0">
                        <a:solidFill>
                          <a:schemeClr val="tx1"/>
                        </a:solidFill>
                        <a:latin typeface="Cambria Math" charset="0"/>
                        <a:ea typeface="Cambria Math" charset="0"/>
                        <a:cs typeface="Cambria Math" charset="0"/>
                      </a:rPr>
                      <m:t>,</m:t>
                    </m:r>
                    <m:r>
                      <a:rPr lang="en-US" sz="1600" b="1" i="1" noProof="1" dirty="0" smtClean="0">
                        <a:solidFill>
                          <a:schemeClr val="tx1"/>
                        </a:solidFill>
                        <a:latin typeface="Cambria Math" charset="0"/>
                        <a:ea typeface="Cambria Math" charset="0"/>
                        <a:cs typeface="Cambria Math" charset="0"/>
                      </a:rPr>
                      <m:t> </m:t>
                    </m:r>
                    <m:sSub>
                      <m:sSubPr>
                        <m:ctrlPr>
                          <a:rPr lang="en-US" sz="1600" b="1" i="1" noProof="1" dirty="0">
                            <a:solidFill>
                              <a:schemeClr val="tx1"/>
                            </a:solidFill>
                            <a:latin typeface="Cambria Math" charset="0"/>
                            <a:ea typeface="Cambria Math" charset="0"/>
                            <a:cs typeface="Cambria Math" charset="0"/>
                          </a:rPr>
                        </m:ctrlPr>
                      </m:sSubPr>
                      <m:e>
                        <m:r>
                          <a:rPr lang="it-IT" sz="1600" b="1" i="1" noProof="1" dirty="0">
                            <a:solidFill>
                              <a:schemeClr val="tx1"/>
                            </a:solidFill>
                            <a:latin typeface="Cambria Math" charset="0"/>
                            <a:ea typeface="Cambria Math" charset="0"/>
                            <a:cs typeface="Cambria Math" charset="0"/>
                          </a:rPr>
                          <m:t>𝒔</m:t>
                        </m:r>
                      </m:e>
                      <m:sub>
                        <m:r>
                          <a:rPr lang="it-IT" sz="1600" b="1" i="1" noProof="1" dirty="0">
                            <a:solidFill>
                              <a:schemeClr val="tx1"/>
                            </a:solidFill>
                            <a:latin typeface="Cambria Math" charset="0"/>
                            <a:ea typeface="Cambria Math" charset="0"/>
                            <a:cs typeface="Cambria Math" charset="0"/>
                          </a:rPr>
                          <m:t>𝑫</m:t>
                        </m:r>
                      </m:sub>
                    </m:sSub>
                    <m:r>
                      <a:rPr lang="it-IT" sz="1600" i="1" noProof="1">
                        <a:solidFill>
                          <a:schemeClr val="tx1"/>
                        </a:solidFill>
                        <a:latin typeface="Cambria Math" charset="0"/>
                      </a:rPr>
                      <m:t>)</m:t>
                    </m:r>
                  </m:oMath>
                </a14:m>
                <a:r>
                  <a:rPr lang="it-IT" sz="1600" noProof="1" smtClean="0">
                    <a:solidFill>
                      <a:schemeClr val="tx1"/>
                    </a:solidFill>
                  </a:rPr>
                  <a:t>.</a:t>
                </a:r>
                <a:endParaRPr lang="it-IT" sz="1600" noProof="1">
                  <a:solidFill>
                    <a:schemeClr val="tx1"/>
                  </a:solidFill>
                </a:endParaRPr>
              </a:p>
              <a:p>
                <a:pPr marL="0" indent="0">
                  <a:lnSpc>
                    <a:spcPct val="100000"/>
                  </a:lnSpc>
                  <a:buClrTx/>
                  <a:buSzTx/>
                  <a:buNone/>
                </a:pPr>
                <a:endParaRPr lang="it-IT" sz="1600" noProof="1" smtClean="0">
                  <a:solidFill>
                    <a:schemeClr val="tx1"/>
                  </a:solidFill>
                  <a:ea typeface="Cambria Math" charset="0"/>
                  <a:cs typeface="Cambria Math" charset="0"/>
                </a:endParaRPr>
              </a:p>
              <a:p>
                <a:pPr marL="0" indent="0">
                  <a:lnSpc>
                    <a:spcPct val="100000"/>
                  </a:lnSpc>
                  <a:buClrTx/>
                  <a:buSzTx/>
                  <a:buNone/>
                </a:pPr>
                <a:endParaRPr lang="it-IT" sz="1600" noProof="1">
                  <a:solidFill>
                    <a:schemeClr val="tx1"/>
                  </a:solidFill>
                </a:endParaRPr>
              </a:p>
              <a:p>
                <a:pPr marL="342900">
                  <a:lnSpc>
                    <a:spcPct val="100000"/>
                  </a:lnSpc>
                  <a:buClrTx/>
                  <a:buSzTx/>
                  <a:buFont typeface="+mj-lt"/>
                  <a:buAutoNum type="arabicPeriod" startAt="8"/>
                </a:pPr>
                <a:endParaRPr lang="it-IT" sz="1600" noProof="1" smtClean="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21325" y="257907"/>
                <a:ext cx="8520600" cy="4670228"/>
              </a:xfrm>
              <a:blipFill rotWithShape="0">
                <a:blip r:embed="rId2"/>
                <a:stretch>
                  <a:fillRect l="-429" t="-5352" r="-859"/>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45</a:t>
            </a:fld>
            <a:endParaRPr lang="nb-NO"/>
          </a:p>
        </p:txBody>
      </p:sp>
    </p:spTree>
    <p:extLst>
      <p:ext uri="{BB962C8B-B14F-4D97-AF65-F5344CB8AC3E}">
        <p14:creationId xmlns:p14="http://schemas.microsoft.com/office/powerpoint/2010/main" val="11451104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321325" y="594792"/>
            <a:ext cx="8520600" cy="3416400"/>
          </a:xfrm>
        </p:spPr>
        <p:txBody>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GB" dirty="0" smtClean="0">
              <a:solidFill>
                <a:schemeClr val="tx1"/>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GB" dirty="0">
              <a:solidFill>
                <a:schemeClr val="tx1"/>
              </a:solidFill>
            </a:endParaRPr>
          </a:p>
          <a:p>
            <a:pPr marL="284400" marR="0" lvl="0" indent="-284400" defTabSz="914400" eaLnBrk="1" fontAlgn="auto" latinLnBrk="0" hangingPunct="1">
              <a:lnSpc>
                <a:spcPct val="100000"/>
              </a:lnSpc>
              <a:spcBef>
                <a:spcPts val="0"/>
              </a:spcBef>
              <a:spcAft>
                <a:spcPts val="0"/>
              </a:spcAft>
              <a:buClrTx/>
              <a:buSzTx/>
              <a:buFont typeface="Arial" charset="0"/>
              <a:buChar char="•"/>
              <a:tabLst/>
              <a:defRPr/>
            </a:pPr>
            <a:endParaRPr lang="en-GB" dirty="0" smtClean="0">
              <a:solidFill>
                <a:schemeClr val="tx1"/>
              </a:solidFill>
            </a:endParaRPr>
          </a:p>
          <a:p>
            <a:pPr marL="284400" indent="-284400">
              <a:lnSpc>
                <a:spcPct val="100000"/>
              </a:lnSpc>
              <a:buFont typeface="Arial" charset="0"/>
              <a:buChar char="•"/>
            </a:pPr>
            <a:r>
              <a:rPr lang="en-GB" b="1" u="sng" dirty="0" smtClean="0">
                <a:solidFill>
                  <a:schemeClr val="tx1"/>
                </a:solidFill>
              </a:rPr>
              <a:t>Remark</a:t>
            </a:r>
            <a:r>
              <a:rPr lang="en-GB" dirty="0" smtClean="0">
                <a:solidFill>
                  <a:schemeClr val="tx1"/>
                </a:solidFill>
              </a:rPr>
              <a:t>: </a:t>
            </a:r>
            <a:r>
              <a:rPr lang="en-GB" dirty="0">
                <a:solidFill>
                  <a:schemeClr val="tx1"/>
                </a:solidFill>
              </a:rPr>
              <a:t>each e-value commits to the e-value before in </a:t>
            </a:r>
            <a:r>
              <a:rPr lang="en-GB" dirty="0" smtClean="0">
                <a:solidFill>
                  <a:schemeClr val="tx1"/>
                </a:solidFill>
              </a:rPr>
              <a:t>a reversible </a:t>
            </a:r>
            <a:r>
              <a:rPr lang="en-GB" dirty="0">
                <a:solidFill>
                  <a:schemeClr val="tx1"/>
                </a:solidFill>
              </a:rPr>
              <a:t>way, while it commits to the message and the set </a:t>
            </a:r>
            <a:r>
              <a:rPr lang="en-GB" dirty="0" smtClean="0">
                <a:solidFill>
                  <a:schemeClr val="tx1"/>
                </a:solidFill>
              </a:rPr>
              <a:t>of verification </a:t>
            </a:r>
            <a:r>
              <a:rPr lang="en-GB" dirty="0">
                <a:solidFill>
                  <a:schemeClr val="tx1"/>
                </a:solidFill>
              </a:rPr>
              <a:t>keys in an irreversible way as these shouldn’t </a:t>
            </a:r>
            <a:r>
              <a:rPr lang="en-GB" dirty="0" smtClean="0">
                <a:solidFill>
                  <a:schemeClr val="tx1"/>
                </a:solidFill>
              </a:rPr>
              <a:t>be </a:t>
            </a:r>
            <a:r>
              <a:rPr lang="en-GB" dirty="0" err="1" smtClean="0">
                <a:solidFill>
                  <a:schemeClr val="tx1"/>
                </a:solidFill>
              </a:rPr>
              <a:t>tamperable</a:t>
            </a:r>
            <a:r>
              <a:rPr lang="en-GB" dirty="0" smtClean="0">
                <a:solidFill>
                  <a:schemeClr val="tx1"/>
                </a:solidFill>
              </a:rPr>
              <a:t>.</a:t>
            </a:r>
            <a:endParaRPr lang="en-GB" dirty="0">
              <a:solidFill>
                <a:schemeClr val="tx1"/>
              </a:solidFill>
            </a:endParaRPr>
          </a:p>
          <a:p>
            <a:pPr marL="284400" indent="-284400">
              <a:buFont typeface="Arial" charset="0"/>
              <a:buChar char="•"/>
            </a:pPr>
            <a:endParaRPr lang="en-GB" u="sng" dirty="0">
              <a:solidFill>
                <a:schemeClr val="tx1"/>
              </a:solidFill>
            </a:endParaRPr>
          </a:p>
          <a:p>
            <a:pPr marL="284400" indent="-284400">
              <a:lnSpc>
                <a:spcPct val="100000"/>
              </a:lnSpc>
              <a:buFont typeface="Arial" charset="0"/>
              <a:buChar char="•"/>
            </a:pPr>
            <a:r>
              <a:rPr lang="en-GB" b="1" u="sng" dirty="0" smtClean="0">
                <a:solidFill>
                  <a:schemeClr val="tx1"/>
                </a:solidFill>
              </a:rPr>
              <a:t>Result</a:t>
            </a:r>
            <a:r>
              <a:rPr lang="en-GB" dirty="0" smtClean="0">
                <a:solidFill>
                  <a:schemeClr val="tx1"/>
                </a:solidFill>
              </a:rPr>
              <a:t>: </a:t>
            </a:r>
            <a:r>
              <a:rPr lang="en-GB" dirty="0">
                <a:solidFill>
                  <a:schemeClr val="tx1"/>
                </a:solidFill>
              </a:rPr>
              <a:t>for a 4-party ring signature, need to publish 5 numbers (</a:t>
            </a:r>
            <a:r>
              <a:rPr lang="en-GB" dirty="0" smtClean="0">
                <a:solidFill>
                  <a:schemeClr val="tx1"/>
                </a:solidFill>
              </a:rPr>
              <a:t>32 bytes </a:t>
            </a:r>
            <a:r>
              <a:rPr lang="en-GB" dirty="0">
                <a:solidFill>
                  <a:schemeClr val="tx1"/>
                </a:solidFill>
              </a:rPr>
              <a:t>each). 3 of the s-values are just random nonsense, </a:t>
            </a:r>
            <a:r>
              <a:rPr lang="en-GB" dirty="0" smtClean="0">
                <a:solidFill>
                  <a:schemeClr val="tx1"/>
                </a:solidFill>
              </a:rPr>
              <a:t>although being </a:t>
            </a:r>
            <a:r>
              <a:rPr lang="en-GB" dirty="0">
                <a:solidFill>
                  <a:schemeClr val="tx1"/>
                </a:solidFill>
              </a:rPr>
              <a:t>indistinguishable from random (i.e. it’s impossible to </a:t>
            </a:r>
            <a:r>
              <a:rPr lang="en-GB" dirty="0" smtClean="0">
                <a:solidFill>
                  <a:schemeClr val="tx1"/>
                </a:solidFill>
              </a:rPr>
              <a:t>say which </a:t>
            </a:r>
            <a:r>
              <a:rPr lang="en-GB" dirty="0">
                <a:solidFill>
                  <a:schemeClr val="tx1"/>
                </a:solidFill>
              </a:rPr>
              <a:t>one</a:t>
            </a:r>
            <a:r>
              <a:rPr lang="en-GB" dirty="0" smtClean="0">
                <a:solidFill>
                  <a:schemeClr val="tx1"/>
                </a:solidFill>
              </a:rPr>
              <a:t>).</a:t>
            </a:r>
            <a:r>
              <a:rPr lang="en-GB" dirty="0"/>
              <a:t/>
            </a:r>
            <a:br>
              <a:rPr lang="en-GB" dirty="0"/>
            </a:br>
            <a:endParaRPr lang="en-GB"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46</a:t>
            </a:fld>
            <a:endParaRPr lang="nb-NO"/>
          </a:p>
        </p:txBody>
      </p:sp>
    </p:spTree>
    <p:extLst>
      <p:ext uri="{BB962C8B-B14F-4D97-AF65-F5344CB8AC3E}">
        <p14:creationId xmlns:p14="http://schemas.microsoft.com/office/powerpoint/2010/main" val="388838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0050" y="1246817"/>
                <a:ext cx="8520600" cy="3416400"/>
              </a:xfrm>
            </p:spPr>
            <p:txBody>
              <a:bodyPr/>
              <a:lstStyle/>
              <a:p>
                <a:pPr marL="0" lvl="0" indent="0">
                  <a:lnSpc>
                    <a:spcPct val="100000"/>
                  </a:lnSpc>
                  <a:buClrTx/>
                  <a:buSzTx/>
                  <a:buNone/>
                </a:pPr>
                <a:r>
                  <a:rPr lang="it-IT" dirty="0" err="1">
                    <a:solidFill>
                      <a:schemeClr val="tx1"/>
                    </a:solidFill>
                  </a:rPr>
                  <a:t>Let</a:t>
                </a:r>
                <a:r>
                  <a:rPr lang="it-IT" dirty="0">
                    <a:solidFill>
                      <a:schemeClr val="tx1"/>
                    </a:solidFill>
                  </a:rPr>
                  <a:t> </a:t>
                </a:r>
                <a:r>
                  <a:rPr lang="it-IT" dirty="0" err="1">
                    <a:solidFill>
                      <a:schemeClr val="tx1"/>
                    </a:solidFill>
                  </a:rPr>
                  <a:t>now</a:t>
                </a:r>
                <a:r>
                  <a:rPr lang="it-IT" dirty="0">
                    <a:solidFill>
                      <a:schemeClr val="tx1"/>
                    </a:solidFill>
                  </a:rPr>
                  <a:t> </a:t>
                </a:r>
                <a:r>
                  <a:rPr lang="it-IT" dirty="0" err="1">
                    <a:solidFill>
                      <a:schemeClr val="tx1"/>
                    </a:solidFill>
                  </a:rPr>
                  <a:t>consider</a:t>
                </a:r>
                <a:r>
                  <a:rPr lang="it-IT" dirty="0">
                    <a:solidFill>
                      <a:schemeClr val="tx1"/>
                    </a:solidFill>
                  </a:rPr>
                  <a:t> a </a:t>
                </a:r>
                <a:r>
                  <a:rPr lang="it-IT" dirty="0" err="1">
                    <a:solidFill>
                      <a:schemeClr val="tx1"/>
                    </a:solidFill>
                  </a:rPr>
                  <a:t>potential</a:t>
                </a:r>
                <a:r>
                  <a:rPr lang="it-IT" dirty="0">
                    <a:solidFill>
                      <a:schemeClr val="tx1"/>
                    </a:solidFill>
                  </a:rPr>
                  <a:t> </a:t>
                </a:r>
                <a:r>
                  <a:rPr lang="it-IT" dirty="0" err="1">
                    <a:solidFill>
                      <a:schemeClr val="tx1"/>
                    </a:solidFill>
                  </a:rPr>
                  <a:t>verifier</a:t>
                </a:r>
                <a:r>
                  <a:rPr lang="it-IT" dirty="0">
                    <a:solidFill>
                      <a:schemeClr val="tx1"/>
                    </a:solidFill>
                  </a:rPr>
                  <a:t>. </a:t>
                </a:r>
                <a:r>
                  <a:rPr lang="it-IT" i="1" dirty="0">
                    <a:solidFill>
                      <a:schemeClr val="tx1"/>
                    </a:solidFill>
                  </a:rPr>
                  <a:t>(</a:t>
                </a:r>
                <a:r>
                  <a:rPr lang="it-IT" b="1" i="1" dirty="0">
                    <a:solidFill>
                      <a:schemeClr val="tx1"/>
                    </a:solidFill>
                  </a:rPr>
                  <a:t>Single</a:t>
                </a:r>
                <a:r>
                  <a:rPr lang="it-IT" i="1" dirty="0">
                    <a:solidFill>
                      <a:schemeClr val="tx1"/>
                    </a:solidFill>
                  </a:rPr>
                  <a:t>) </a:t>
                </a:r>
                <a:r>
                  <a:rPr lang="it-IT" i="1" dirty="0" err="1" smtClean="0">
                    <a:solidFill>
                      <a:schemeClr val="tx1"/>
                    </a:solidFill>
                  </a:rPr>
                  <a:t>signature</a:t>
                </a:r>
                <a:r>
                  <a:rPr lang="it-IT" i="1" dirty="0">
                    <a:solidFill>
                      <a:schemeClr val="tx1"/>
                    </a:solidFill>
                  </a:rPr>
                  <a:t> </a:t>
                </a:r>
                <a:r>
                  <a:rPr lang="it-IT" i="1" dirty="0" err="1" smtClean="0">
                    <a:solidFill>
                      <a:schemeClr val="tx1"/>
                    </a:solidFill>
                  </a:rPr>
                  <a:t>verification</a:t>
                </a:r>
                <a:r>
                  <a:rPr lang="it-IT" dirty="0" smtClean="0">
                    <a:solidFill>
                      <a:schemeClr val="tx1"/>
                    </a:solidFill>
                  </a:rPr>
                  <a:t>:</a:t>
                </a:r>
              </a:p>
              <a:p>
                <a:pPr marL="0" lvl="0" indent="0">
                  <a:lnSpc>
                    <a:spcPct val="100000"/>
                  </a:lnSpc>
                  <a:buClrTx/>
                  <a:buSzTx/>
                  <a:buNone/>
                </a:pPr>
                <a:endParaRPr lang="it-IT" dirty="0">
                  <a:solidFill>
                    <a:schemeClr val="tx1"/>
                  </a:solidFill>
                </a:endParaRPr>
              </a:p>
              <a:p>
                <a:pPr marL="285750" indent="-285750">
                  <a:lnSpc>
                    <a:spcPct val="100000"/>
                  </a:lnSpc>
                  <a:buClrTx/>
                  <a:buSzTx/>
                  <a:buFont typeface="Arial" charset="0"/>
                  <a:buChar char="•"/>
                </a:pPr>
                <a:r>
                  <a:rPr lang="it-IT" dirty="0" err="1">
                    <a:solidFill>
                      <a:schemeClr val="tx1"/>
                    </a:solidFill>
                  </a:rPr>
                  <a:t>Given</a:t>
                </a:r>
                <a:r>
                  <a:rPr lang="it-IT" dirty="0">
                    <a:solidFill>
                      <a:schemeClr val="tx1"/>
                    </a:solidFill>
                  </a:rPr>
                  <a:t> </a:t>
                </a:r>
                <a14:m>
                  <m:oMath xmlns:m="http://schemas.openxmlformats.org/officeDocument/2006/math">
                    <m:r>
                      <a:rPr lang="it-IT" b="1" i="1" dirty="0" smtClean="0">
                        <a:solidFill>
                          <a:schemeClr val="tx1"/>
                        </a:solidFill>
                        <a:latin typeface="Cambria Math" charset="0"/>
                      </a:rPr>
                      <m:t>𝒔</m:t>
                    </m:r>
                    <m:r>
                      <a:rPr lang="it-IT" i="1" dirty="0">
                        <a:solidFill>
                          <a:schemeClr val="tx1"/>
                        </a:solidFill>
                        <a:latin typeface="Cambria Math" charset="0"/>
                      </a:rPr>
                      <m:t>, </m:t>
                    </m:r>
                    <m:r>
                      <a:rPr lang="it-IT" b="1" i="1" dirty="0">
                        <a:solidFill>
                          <a:schemeClr val="tx1"/>
                        </a:solidFill>
                        <a:latin typeface="Cambria Math" charset="0"/>
                      </a:rPr>
                      <m:t>𝒆</m:t>
                    </m:r>
                    <m:r>
                      <a:rPr lang="it-IT" i="1" dirty="0">
                        <a:solidFill>
                          <a:schemeClr val="tx1"/>
                        </a:solidFill>
                        <a:latin typeface="Cambria Math" charset="0"/>
                      </a:rPr>
                      <m:t>, </m:t>
                    </m:r>
                    <m:r>
                      <a:rPr lang="it-IT" b="1" i="1" dirty="0">
                        <a:solidFill>
                          <a:schemeClr val="tx1"/>
                        </a:solidFill>
                        <a:latin typeface="Cambria Math" charset="0"/>
                      </a:rPr>
                      <m:t>𝑷</m:t>
                    </m:r>
                    <m:r>
                      <a:rPr lang="it-IT" b="1" i="1" baseline="-25000" dirty="0">
                        <a:solidFill>
                          <a:schemeClr val="tx1"/>
                        </a:solidFill>
                        <a:latin typeface="Cambria Math" charset="0"/>
                      </a:rPr>
                      <m:t>𝑨</m:t>
                    </m:r>
                  </m:oMath>
                </a14:m>
                <a:r>
                  <a:rPr lang="it-IT" dirty="0">
                    <a:solidFill>
                      <a:schemeClr val="tx1"/>
                    </a:solidFill>
                  </a:rPr>
                  <a:t>, compute</a:t>
                </a:r>
                <a:r>
                  <a:rPr lang="it-IT" dirty="0" smtClean="0">
                    <a:solidFill>
                      <a:schemeClr val="tx1"/>
                    </a:solidFill>
                  </a:rPr>
                  <a:t>:</a:t>
                </a:r>
                <a:endParaRPr lang="en-GB" dirty="0" smtClean="0">
                  <a:solidFill>
                    <a:schemeClr val="tx1"/>
                  </a:solidFill>
                </a:endParaRPr>
              </a:p>
              <a:p>
                <a:pPr marL="0" indent="0">
                  <a:lnSpc>
                    <a:spcPct val="100000"/>
                  </a:lnSpc>
                  <a:buClrTx/>
                  <a:buSzTx/>
                  <a:buNone/>
                </a:pPr>
                <a:r>
                  <a:rPr lang="en-GB" dirty="0">
                    <a:solidFill>
                      <a:schemeClr val="tx1"/>
                    </a:solidFill>
                  </a:rPr>
                  <a:t>	</a:t>
                </a:r>
                <a:r>
                  <a:rPr lang="en-GB" dirty="0" smtClean="0">
                    <a:solidFill>
                      <a:schemeClr val="tx1"/>
                    </a:solidFill>
                  </a:rPr>
                  <a:t>        </a:t>
                </a:r>
                <a14:m>
                  <m:oMath xmlns:m="http://schemas.openxmlformats.org/officeDocument/2006/math">
                    <m:r>
                      <a:rPr lang="mr-IN" i="1" dirty="0" smtClean="0">
                        <a:solidFill>
                          <a:schemeClr val="tx1"/>
                        </a:solidFill>
                        <a:latin typeface="Cambria Math" charset="0"/>
                      </a:rPr>
                      <m:t>𝑠𝐺</m:t>
                    </m:r>
                    <m:r>
                      <a:rPr lang="mr-IN" i="1" dirty="0" smtClean="0">
                        <a:solidFill>
                          <a:schemeClr val="tx1"/>
                        </a:solidFill>
                        <a:latin typeface="Cambria Math" charset="0"/>
                      </a:rPr>
                      <m:t> − </m:t>
                    </m:r>
                    <m:r>
                      <a:rPr lang="mr-IN" i="1" dirty="0" err="1">
                        <a:solidFill>
                          <a:schemeClr val="tx1"/>
                        </a:solidFill>
                        <a:latin typeface="Cambria Math" charset="0"/>
                      </a:rPr>
                      <m:t>𝑒𝑃</m:t>
                    </m:r>
                    <m:r>
                      <a:rPr lang="mr-IN" i="1" baseline="-25000" dirty="0" err="1">
                        <a:solidFill>
                          <a:schemeClr val="tx1"/>
                        </a:solidFill>
                        <a:latin typeface="Cambria Math" charset="0"/>
                      </a:rPr>
                      <m:t>𝐴</m:t>
                    </m:r>
                    <m:r>
                      <a:rPr lang="mr-IN" i="1" dirty="0">
                        <a:solidFill>
                          <a:schemeClr val="tx1"/>
                        </a:solidFill>
                        <a:latin typeface="Cambria Math" charset="0"/>
                      </a:rPr>
                      <m:t> = </m:t>
                    </m:r>
                    <m:r>
                      <a:rPr lang="mr-IN" i="1" dirty="0" err="1">
                        <a:solidFill>
                          <a:schemeClr val="tx1"/>
                        </a:solidFill>
                        <a:latin typeface="Cambria Math" charset="0"/>
                      </a:rPr>
                      <m:t>𝑠𝐺</m:t>
                    </m:r>
                    <m:r>
                      <a:rPr lang="mr-IN" i="1" dirty="0">
                        <a:solidFill>
                          <a:schemeClr val="tx1"/>
                        </a:solidFill>
                        <a:latin typeface="Cambria Math" charset="0"/>
                      </a:rPr>
                      <m:t> − </m:t>
                    </m:r>
                    <m:r>
                      <a:rPr lang="mr-IN" i="1" dirty="0" err="1" smtClean="0">
                        <a:solidFill>
                          <a:schemeClr val="tx1"/>
                        </a:solidFill>
                        <a:latin typeface="Cambria Math" charset="0"/>
                      </a:rPr>
                      <m:t>𝑒</m:t>
                    </m:r>
                    <m:r>
                      <a:rPr lang="it-IT" i="1" dirty="0">
                        <a:solidFill>
                          <a:schemeClr val="tx1"/>
                        </a:solidFill>
                        <a:latin typeface="Cambria Math" charset="0"/>
                      </a:rPr>
                      <m:t>𝑞</m:t>
                    </m:r>
                    <m:r>
                      <a:rPr lang="mr-IN" i="1" baseline="-25000" dirty="0" smtClean="0">
                        <a:solidFill>
                          <a:schemeClr val="tx1"/>
                        </a:solidFill>
                        <a:latin typeface="Cambria Math" charset="0"/>
                      </a:rPr>
                      <m:t>𝐴</m:t>
                    </m:r>
                    <m:r>
                      <a:rPr lang="mr-IN" i="1" dirty="0" smtClean="0">
                        <a:solidFill>
                          <a:schemeClr val="tx1"/>
                        </a:solidFill>
                        <a:latin typeface="Cambria Math" charset="0"/>
                      </a:rPr>
                      <m:t>𝐺</m:t>
                    </m:r>
                    <m:r>
                      <a:rPr lang="mr-IN" i="1" dirty="0" smtClean="0">
                        <a:solidFill>
                          <a:schemeClr val="tx1"/>
                        </a:solidFill>
                        <a:latin typeface="Cambria Math" charset="0"/>
                      </a:rPr>
                      <m:t> = (</m:t>
                    </m:r>
                    <m:r>
                      <a:rPr lang="mr-IN" i="1" dirty="0" err="1">
                        <a:solidFill>
                          <a:schemeClr val="tx1"/>
                        </a:solidFill>
                        <a:latin typeface="Cambria Math" charset="0"/>
                      </a:rPr>
                      <m:t>𝑠</m:t>
                    </m:r>
                    <m:r>
                      <a:rPr lang="mr-IN" i="1" dirty="0">
                        <a:solidFill>
                          <a:schemeClr val="tx1"/>
                        </a:solidFill>
                        <a:latin typeface="Cambria Math" charset="0"/>
                      </a:rPr>
                      <m:t> − </m:t>
                    </m:r>
                    <m:r>
                      <a:rPr lang="mr-IN" i="1" dirty="0" err="1" smtClean="0">
                        <a:solidFill>
                          <a:schemeClr val="tx1"/>
                        </a:solidFill>
                        <a:latin typeface="Cambria Math" charset="0"/>
                      </a:rPr>
                      <m:t>𝑒</m:t>
                    </m:r>
                    <m:r>
                      <a:rPr lang="it-IT" i="1" dirty="0">
                        <a:solidFill>
                          <a:schemeClr val="tx1"/>
                        </a:solidFill>
                        <a:latin typeface="Cambria Math" charset="0"/>
                      </a:rPr>
                      <m:t>𝑞</m:t>
                    </m:r>
                    <m:r>
                      <a:rPr lang="mr-IN" i="1" baseline="-25000" dirty="0" err="1" smtClean="0">
                        <a:solidFill>
                          <a:schemeClr val="tx1"/>
                        </a:solidFill>
                        <a:latin typeface="Cambria Math" charset="0"/>
                      </a:rPr>
                      <m:t>𝐴</m:t>
                    </m:r>
                    <m:r>
                      <a:rPr lang="mr-IN" i="1" dirty="0" smtClean="0">
                        <a:solidFill>
                          <a:schemeClr val="tx1"/>
                        </a:solidFill>
                        <a:latin typeface="Cambria Math" charset="0"/>
                      </a:rPr>
                      <m:t>)</m:t>
                    </m:r>
                    <m:r>
                      <a:rPr lang="mr-IN" i="1" dirty="0" err="1" smtClean="0">
                        <a:solidFill>
                          <a:schemeClr val="tx1"/>
                        </a:solidFill>
                        <a:latin typeface="Cambria Math" charset="0"/>
                      </a:rPr>
                      <m:t>𝐺</m:t>
                    </m:r>
                    <m:r>
                      <a:rPr lang="mr-IN" i="1" dirty="0" smtClean="0">
                        <a:solidFill>
                          <a:schemeClr val="tx1"/>
                        </a:solidFill>
                        <a:latin typeface="Cambria Math" charset="0"/>
                      </a:rPr>
                      <m:t> </m:t>
                    </m:r>
                    <m:r>
                      <a:rPr lang="mr-IN" i="1" dirty="0">
                        <a:solidFill>
                          <a:schemeClr val="tx1"/>
                        </a:solidFill>
                        <a:latin typeface="Cambria Math" charset="0"/>
                      </a:rPr>
                      <m:t>= </m:t>
                    </m:r>
                    <m:r>
                      <a:rPr lang="mr-IN" i="1" dirty="0" err="1">
                        <a:solidFill>
                          <a:schemeClr val="tx1"/>
                        </a:solidFill>
                        <a:latin typeface="Cambria Math" charset="0"/>
                      </a:rPr>
                      <m:t>𝑘𝐺</m:t>
                    </m:r>
                    <m:r>
                      <a:rPr lang="mr-IN" i="1" dirty="0">
                        <a:solidFill>
                          <a:schemeClr val="tx1"/>
                        </a:solidFill>
                        <a:latin typeface="Cambria Math" charset="0"/>
                      </a:rPr>
                      <m:t> = </m:t>
                    </m:r>
                    <m:r>
                      <a:rPr lang="mr-IN" i="1" dirty="0" err="1" smtClean="0">
                        <a:solidFill>
                          <a:schemeClr val="tx1"/>
                        </a:solidFill>
                        <a:latin typeface="Cambria Math" charset="0"/>
                      </a:rPr>
                      <m:t>𝐾</m:t>
                    </m:r>
                  </m:oMath>
                </a14:m>
                <a:endParaRPr lang="it-IT" dirty="0" smtClean="0">
                  <a:solidFill>
                    <a:schemeClr val="tx1"/>
                  </a:solidFill>
                </a:endParaRPr>
              </a:p>
              <a:p>
                <a:pPr marL="285750" indent="-285750">
                  <a:lnSpc>
                    <a:spcPct val="100000"/>
                  </a:lnSpc>
                  <a:buClrTx/>
                  <a:buSzTx/>
                </a:pPr>
                <a:endParaRPr lang="it-IT" dirty="0">
                  <a:solidFill>
                    <a:schemeClr val="tx1"/>
                  </a:solidFill>
                </a:endParaRPr>
              </a:p>
              <a:p>
                <a:pPr marL="285750" indent="-285750">
                  <a:lnSpc>
                    <a:spcPct val="100000"/>
                  </a:lnSpc>
                  <a:buClrTx/>
                  <a:buSzTx/>
                  <a:buFont typeface="Arial" charset="0"/>
                  <a:buChar char="•"/>
                </a:pPr>
                <a:r>
                  <a:rPr lang="it-IT" dirty="0">
                    <a:solidFill>
                      <a:schemeClr val="tx1"/>
                    </a:solidFill>
                  </a:rPr>
                  <a:t>With </a:t>
                </a:r>
                <a14:m>
                  <m:oMath xmlns:m="http://schemas.openxmlformats.org/officeDocument/2006/math">
                    <m:r>
                      <a:rPr lang="it-IT" b="1" i="1" dirty="0" smtClean="0">
                        <a:solidFill>
                          <a:schemeClr val="tx1"/>
                        </a:solidFill>
                        <a:latin typeface="Cambria Math" charset="0"/>
                      </a:rPr>
                      <m:t>𝑲</m:t>
                    </m:r>
                  </m:oMath>
                </a14:m>
                <a:r>
                  <a:rPr lang="it-IT" dirty="0">
                    <a:solidFill>
                      <a:schemeClr val="tx1"/>
                    </a:solidFill>
                  </a:rPr>
                  <a:t> </a:t>
                </a:r>
                <a:r>
                  <a:rPr lang="it-IT" dirty="0" err="1">
                    <a:solidFill>
                      <a:schemeClr val="tx1"/>
                    </a:solidFill>
                  </a:rPr>
                  <a:t>at</a:t>
                </a:r>
                <a:r>
                  <a:rPr lang="it-IT" dirty="0">
                    <a:solidFill>
                      <a:schemeClr val="tx1"/>
                    </a:solidFill>
                  </a:rPr>
                  <a:t> </a:t>
                </a:r>
                <a:r>
                  <a:rPr lang="it-IT" dirty="0" err="1">
                    <a:solidFill>
                      <a:schemeClr val="tx1"/>
                    </a:solidFill>
                  </a:rPr>
                  <a:t>disposal</a:t>
                </a:r>
                <a:r>
                  <a:rPr lang="it-IT" dirty="0">
                    <a:solidFill>
                      <a:schemeClr val="tx1"/>
                    </a:solidFill>
                  </a:rPr>
                  <a:t> (of </a:t>
                </a:r>
                <a:r>
                  <a:rPr lang="it-IT" dirty="0" err="1">
                    <a:solidFill>
                      <a:schemeClr val="tx1"/>
                    </a:solidFill>
                  </a:rPr>
                  <a:t>course</a:t>
                </a:r>
                <a:r>
                  <a:rPr lang="it-IT" dirty="0">
                    <a:solidFill>
                      <a:schemeClr val="tx1"/>
                    </a:solidFill>
                  </a:rPr>
                  <a:t> </a:t>
                </a:r>
                <a:r>
                  <a:rPr lang="it-IT" dirty="0" err="1">
                    <a:solidFill>
                      <a:schemeClr val="tx1"/>
                    </a:solidFill>
                  </a:rPr>
                  <a:t>notice</a:t>
                </a:r>
                <a:r>
                  <a:rPr lang="it-IT" dirty="0">
                    <a:solidFill>
                      <a:schemeClr val="tx1"/>
                    </a:solidFill>
                  </a:rPr>
                  <a:t> </a:t>
                </a:r>
                <a:r>
                  <a:rPr lang="it-IT" dirty="0" err="1">
                    <a:solidFill>
                      <a:schemeClr val="tx1"/>
                    </a:solidFill>
                  </a:rPr>
                  <a:t>that</a:t>
                </a:r>
                <a:r>
                  <a:rPr lang="it-IT" dirty="0">
                    <a:solidFill>
                      <a:schemeClr val="tx1"/>
                    </a:solidFill>
                  </a:rPr>
                  <a:t> </a:t>
                </a:r>
                <a:r>
                  <a:rPr lang="it-IT" dirty="0" err="1">
                    <a:solidFill>
                      <a:schemeClr val="tx1"/>
                    </a:solidFill>
                  </a:rPr>
                  <a:t>he’ll</a:t>
                </a:r>
                <a:r>
                  <a:rPr lang="it-IT" dirty="0">
                    <a:solidFill>
                      <a:schemeClr val="tx1"/>
                    </a:solidFill>
                  </a:rPr>
                  <a:t> </a:t>
                </a:r>
                <a:r>
                  <a:rPr lang="it-IT" dirty="0" err="1">
                    <a:solidFill>
                      <a:schemeClr val="tx1"/>
                    </a:solidFill>
                  </a:rPr>
                  <a:t>never</a:t>
                </a:r>
                <a:r>
                  <a:rPr lang="it-IT" dirty="0">
                    <a:solidFill>
                      <a:schemeClr val="tx1"/>
                    </a:solidFill>
                  </a:rPr>
                  <a:t> </a:t>
                </a:r>
                <a:r>
                  <a:rPr lang="it-IT" dirty="0" err="1">
                    <a:solidFill>
                      <a:schemeClr val="tx1"/>
                    </a:solidFill>
                  </a:rPr>
                  <a:t>have</a:t>
                </a:r>
                <a:r>
                  <a:rPr lang="it-IT" dirty="0">
                    <a:solidFill>
                      <a:schemeClr val="tx1"/>
                    </a:solidFill>
                  </a:rPr>
                  <a:t> </a:t>
                </a:r>
                <a14:m>
                  <m:oMath xmlns:m="http://schemas.openxmlformats.org/officeDocument/2006/math">
                    <m:r>
                      <a:rPr lang="it-IT" i="1" dirty="0" smtClean="0">
                        <a:solidFill>
                          <a:schemeClr val="tx1"/>
                        </a:solidFill>
                        <a:latin typeface="Cambria Math" charset="0"/>
                      </a:rPr>
                      <m:t>𝑘</m:t>
                    </m:r>
                  </m:oMath>
                </a14:m>
                <a:r>
                  <a:rPr lang="it-IT" dirty="0" smtClean="0">
                    <a:solidFill>
                      <a:schemeClr val="tx1"/>
                    </a:solidFill>
                  </a:rPr>
                  <a:t>, </a:t>
                </a:r>
                <a:r>
                  <a:rPr lang="it-IT" dirty="0" err="1" smtClean="0">
                    <a:solidFill>
                      <a:schemeClr val="tx1"/>
                    </a:solidFill>
                  </a:rPr>
                  <a:t>nor</a:t>
                </a:r>
                <a:r>
                  <a:rPr lang="it-IT" dirty="0" smtClean="0">
                    <a:solidFill>
                      <a:schemeClr val="tx1"/>
                    </a:solidFill>
                  </a:rPr>
                  <a:t> </a:t>
                </a:r>
                <a14:m>
                  <m:oMath xmlns:m="http://schemas.openxmlformats.org/officeDocument/2006/math">
                    <m:r>
                      <a:rPr lang="it-IT" i="1" dirty="0" smtClean="0">
                        <a:solidFill>
                          <a:schemeClr val="tx1"/>
                        </a:solidFill>
                        <a:latin typeface="Cambria Math" charset="0"/>
                      </a:rPr>
                      <m:t>𝑞</m:t>
                    </m:r>
                    <m:r>
                      <a:rPr lang="it-IT" i="1" baseline="-25000" dirty="0" err="1" smtClean="0">
                        <a:solidFill>
                          <a:schemeClr val="tx1"/>
                        </a:solidFill>
                        <a:latin typeface="Cambria Math" charset="0"/>
                      </a:rPr>
                      <m:t>𝐴</m:t>
                    </m:r>
                  </m:oMath>
                </a14:m>
                <a:r>
                  <a:rPr lang="it-IT" dirty="0" smtClean="0">
                    <a:solidFill>
                      <a:schemeClr val="tx1"/>
                    </a:solidFill>
                  </a:rPr>
                  <a:t> </a:t>
                </a:r>
                <a:r>
                  <a:rPr lang="it-IT" dirty="0">
                    <a:solidFill>
                      <a:schemeClr val="tx1"/>
                    </a:solidFill>
                  </a:rPr>
                  <a:t>and </a:t>
                </a:r>
                <a:r>
                  <a:rPr lang="it-IT" dirty="0" err="1" smtClean="0">
                    <a:solidFill>
                      <a:schemeClr val="tx1"/>
                    </a:solidFill>
                  </a:rPr>
                  <a:t>can’t</a:t>
                </a:r>
                <a:r>
                  <a:rPr lang="it-IT" dirty="0">
                    <a:solidFill>
                      <a:schemeClr val="tx1"/>
                    </a:solidFill>
                  </a:rPr>
                  <a:t> </a:t>
                </a:r>
                <a:r>
                  <a:rPr lang="it-IT" dirty="0" smtClean="0">
                    <a:solidFill>
                      <a:schemeClr val="tx1"/>
                    </a:solidFill>
                  </a:rPr>
                  <a:t>deduce </a:t>
                </a:r>
                <a:r>
                  <a:rPr lang="it-IT" dirty="0" err="1">
                    <a:solidFill>
                      <a:schemeClr val="tx1"/>
                    </a:solidFill>
                  </a:rPr>
                  <a:t>them</a:t>
                </a:r>
                <a:r>
                  <a:rPr lang="it-IT" dirty="0">
                    <a:solidFill>
                      <a:schemeClr val="tx1"/>
                    </a:solidFill>
                  </a:rPr>
                  <a:t> </a:t>
                </a:r>
                <a:r>
                  <a:rPr lang="it-IT" dirty="0" err="1" smtClean="0">
                    <a:solidFill>
                      <a:schemeClr val="tx1"/>
                    </a:solidFill>
                  </a:rPr>
                  <a:t>as</a:t>
                </a:r>
                <a:r>
                  <a:rPr lang="it-IT" dirty="0" smtClean="0">
                    <a:solidFill>
                      <a:schemeClr val="tx1"/>
                    </a:solidFill>
                  </a:rPr>
                  <a:t> </a:t>
                </a:r>
                <a:r>
                  <a:rPr lang="it-IT" dirty="0" err="1">
                    <a:solidFill>
                      <a:schemeClr val="tx1"/>
                    </a:solidFill>
                  </a:rPr>
                  <a:t>well</a:t>
                </a:r>
                <a:r>
                  <a:rPr lang="it-IT" dirty="0">
                    <a:solidFill>
                      <a:schemeClr val="tx1"/>
                    </a:solidFill>
                  </a:rPr>
                  <a:t> due to ECDLP</a:t>
                </a:r>
                <a:r>
                  <a:rPr lang="it-IT" dirty="0" smtClean="0">
                    <a:solidFill>
                      <a:schemeClr val="tx1"/>
                    </a:solidFill>
                  </a:rPr>
                  <a:t>), </a:t>
                </a:r>
                <a:r>
                  <a:rPr lang="it-IT" dirty="0" err="1" smtClean="0">
                    <a:solidFill>
                      <a:schemeClr val="tx1"/>
                    </a:solidFill>
                  </a:rPr>
                  <a:t>reconstruct</a:t>
                </a:r>
                <a:r>
                  <a:rPr lang="it-IT" dirty="0" smtClean="0">
                    <a:solidFill>
                      <a:schemeClr val="tx1"/>
                    </a:solidFill>
                  </a:rPr>
                  <a:t> </a:t>
                </a:r>
                <a:r>
                  <a:rPr lang="it-IT" dirty="0">
                    <a:solidFill>
                      <a:schemeClr val="tx1"/>
                    </a:solidFill>
                  </a:rPr>
                  <a:t>the </a:t>
                </a:r>
                <a:r>
                  <a:rPr lang="it-IT" dirty="0" err="1">
                    <a:solidFill>
                      <a:schemeClr val="tx1"/>
                    </a:solidFill>
                  </a:rPr>
                  <a:t>hash</a:t>
                </a:r>
                <a:r>
                  <a:rPr lang="it-IT" dirty="0">
                    <a:solidFill>
                      <a:schemeClr val="tx1"/>
                    </a:solidFill>
                  </a:rPr>
                  <a:t> </a:t>
                </a:r>
                <a14:m>
                  <m:oMath xmlns:m="http://schemas.openxmlformats.org/officeDocument/2006/math">
                    <m:r>
                      <a:rPr lang="it-IT" b="1" i="1" dirty="0" smtClean="0">
                        <a:solidFill>
                          <a:schemeClr val="tx1"/>
                        </a:solidFill>
                        <a:latin typeface="Cambria Math" charset="0"/>
                      </a:rPr>
                      <m:t>𝑯</m:t>
                    </m:r>
                    <m:r>
                      <a:rPr lang="it-IT" b="1" i="1" dirty="0" smtClean="0">
                        <a:solidFill>
                          <a:schemeClr val="tx1"/>
                        </a:solidFill>
                        <a:latin typeface="Cambria Math" charset="0"/>
                      </a:rPr>
                      <m:t>(</m:t>
                    </m:r>
                    <m:r>
                      <a:rPr lang="it-IT" b="1" i="1" dirty="0" smtClean="0">
                        <a:solidFill>
                          <a:schemeClr val="tx1"/>
                        </a:solidFill>
                        <a:latin typeface="Cambria Math" charset="0"/>
                      </a:rPr>
                      <m:t>𝑲</m:t>
                    </m:r>
                    <m:r>
                      <a:rPr lang="it-IT" b="1" i="1" dirty="0" smtClean="0">
                        <a:solidFill>
                          <a:schemeClr val="tx1"/>
                        </a:solidFill>
                        <a:latin typeface="Cambria Math" charset="0"/>
                      </a:rPr>
                      <m:t> || </m:t>
                    </m:r>
                    <m:r>
                      <a:rPr lang="it-IT" b="1" i="1" dirty="0" smtClean="0">
                        <a:solidFill>
                          <a:schemeClr val="tx1"/>
                        </a:solidFill>
                        <a:latin typeface="Cambria Math" charset="0"/>
                      </a:rPr>
                      <m:t>𝒎</m:t>
                    </m:r>
                    <m:r>
                      <a:rPr lang="it-IT" b="1" i="1" dirty="0">
                        <a:solidFill>
                          <a:schemeClr val="tx1"/>
                        </a:solidFill>
                        <a:latin typeface="Cambria Math" charset="0"/>
                      </a:rPr>
                      <m:t>)</m:t>
                    </m:r>
                  </m:oMath>
                </a14:m>
                <a:r>
                  <a:rPr lang="it-IT" dirty="0">
                    <a:solidFill>
                      <a:schemeClr val="tx1"/>
                    </a:solidFill>
                  </a:rPr>
                  <a:t> and </a:t>
                </a:r>
                <a:r>
                  <a:rPr lang="it-IT" dirty="0" err="1" smtClean="0">
                    <a:solidFill>
                      <a:schemeClr val="tx1"/>
                    </a:solidFill>
                  </a:rPr>
                  <a:t>verify</a:t>
                </a:r>
                <a:r>
                  <a:rPr lang="it-IT" dirty="0">
                    <a:solidFill>
                      <a:schemeClr val="tx1"/>
                    </a:solidFill>
                  </a:rPr>
                  <a:t> </a:t>
                </a:r>
                <a:r>
                  <a:rPr lang="it-IT" dirty="0" err="1" smtClean="0">
                    <a:solidFill>
                      <a:schemeClr val="tx1"/>
                    </a:solidFill>
                  </a:rPr>
                  <a:t>whether</a:t>
                </a:r>
                <a:r>
                  <a:rPr lang="it-IT" dirty="0" smtClean="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equals</a:t>
                </a:r>
                <a:r>
                  <a:rPr lang="it-IT" dirty="0">
                    <a:solidFill>
                      <a:schemeClr val="tx1"/>
                    </a:solidFill>
                  </a:rPr>
                  <a:t> </a:t>
                </a:r>
                <a14:m>
                  <m:oMath xmlns:m="http://schemas.openxmlformats.org/officeDocument/2006/math">
                    <m:r>
                      <a:rPr lang="it-IT" b="1" i="1" dirty="0" smtClean="0">
                        <a:solidFill>
                          <a:schemeClr val="tx1"/>
                        </a:solidFill>
                        <a:latin typeface="Cambria Math" charset="0"/>
                      </a:rPr>
                      <m:t>𝒆</m:t>
                    </m:r>
                  </m:oMath>
                </a14:m>
                <a:r>
                  <a:rPr lang="it-IT" dirty="0">
                    <a:solidFill>
                      <a:schemeClr val="tx1"/>
                    </a:solidFill>
                  </a:rPr>
                  <a:t>.</a:t>
                </a:r>
                <a:br>
                  <a:rPr lang="it-IT" dirty="0">
                    <a:solidFill>
                      <a:schemeClr val="tx1"/>
                    </a:solidFill>
                  </a:rPr>
                </a:br>
                <a:r>
                  <a:rPr lang="it-IT" dirty="0" err="1">
                    <a:solidFill>
                      <a:schemeClr val="tx1"/>
                    </a:solidFill>
                  </a:rPr>
                  <a:t>If</a:t>
                </a:r>
                <a:r>
                  <a:rPr lang="it-IT" dirty="0">
                    <a:solidFill>
                      <a:schemeClr val="tx1"/>
                    </a:solidFill>
                  </a:rPr>
                  <a:t> so, the </a:t>
                </a:r>
                <a:r>
                  <a:rPr lang="it-IT" dirty="0" err="1">
                    <a:solidFill>
                      <a:schemeClr val="tx1"/>
                    </a:solidFill>
                  </a:rPr>
                  <a:t>signature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valid</a:t>
                </a:r>
                <a:r>
                  <a:rPr lang="it-IT" dirty="0" smtClean="0">
                    <a:solidFill>
                      <a:schemeClr val="tx1"/>
                    </a:solidFill>
                  </a:rPr>
                  <a:t>.</a:t>
                </a:r>
              </a:p>
              <a:p>
                <a:pPr marL="285750" indent="-285750">
                  <a:lnSpc>
                    <a:spcPct val="100000"/>
                  </a:lnSpc>
                  <a:buClrTx/>
                  <a:buSzTx/>
                  <a:buFont typeface="Arial" charset="0"/>
                  <a:buChar char="•"/>
                </a:pPr>
                <a:endParaRPr lang="it-IT" dirty="0">
                  <a:solidFill>
                    <a:schemeClr val="tx1"/>
                  </a:solidFill>
                </a:endParaRPr>
              </a:p>
              <a:p>
                <a:pPr marL="285750" indent="-285750">
                  <a:lnSpc>
                    <a:spcPct val="100000"/>
                  </a:lnSpc>
                  <a:buClrTx/>
                  <a:buSzTx/>
                  <a:buFont typeface="Arial" charset="0"/>
                  <a:buChar char="•"/>
                </a:pPr>
                <a:r>
                  <a:rPr lang="it-IT" dirty="0" smtClean="0">
                    <a:solidFill>
                      <a:schemeClr val="tx1"/>
                    </a:solidFill>
                  </a:rPr>
                  <a:t>The complete </a:t>
                </a:r>
                <a:r>
                  <a:rPr lang="it-IT" dirty="0" err="1" smtClean="0">
                    <a:solidFill>
                      <a:schemeClr val="tx1"/>
                    </a:solidFill>
                  </a:rPr>
                  <a:t>verification</a:t>
                </a:r>
                <a:r>
                  <a:rPr lang="it-IT" dirty="0" smtClean="0">
                    <a:solidFill>
                      <a:schemeClr val="tx1"/>
                    </a:solidFill>
                  </a:rPr>
                  <a:t> </a:t>
                </a:r>
                <a:r>
                  <a:rPr lang="it-IT" dirty="0" err="1" smtClean="0">
                    <a:solidFill>
                      <a:schemeClr val="tx1"/>
                    </a:solidFill>
                  </a:rPr>
                  <a:t>algorithm</a:t>
                </a:r>
                <a:r>
                  <a:rPr lang="it-IT" dirty="0" smtClean="0">
                    <a:solidFill>
                      <a:schemeClr val="tx1"/>
                    </a:solidFill>
                  </a:rPr>
                  <a:t> </a:t>
                </a:r>
                <a:r>
                  <a:rPr lang="it-IT" dirty="0" err="1" smtClean="0">
                    <a:solidFill>
                      <a:schemeClr val="tx1"/>
                    </a:solidFill>
                  </a:rPr>
                  <a:t>is</a:t>
                </a:r>
                <a:r>
                  <a:rPr lang="it-IT" dirty="0" smtClean="0">
                    <a:solidFill>
                      <a:schemeClr val="tx1"/>
                    </a:solidFill>
                  </a:rPr>
                  <a:t> </a:t>
                </a:r>
                <a:r>
                  <a:rPr lang="it-IT" dirty="0" err="1" smtClean="0">
                    <a:solidFill>
                      <a:schemeClr val="tx1"/>
                    </a:solidFill>
                  </a:rPr>
                  <a:t>what</a:t>
                </a:r>
                <a:r>
                  <a:rPr lang="it-IT" dirty="0" smtClean="0">
                    <a:solidFill>
                      <a:schemeClr val="tx1"/>
                    </a:solidFill>
                  </a:rPr>
                  <a:t> </a:t>
                </a:r>
                <a:r>
                  <a:rPr lang="it-IT" dirty="0" err="1" smtClean="0">
                    <a:solidFill>
                      <a:schemeClr val="tx1"/>
                    </a:solidFill>
                  </a:rPr>
                  <a:t>follows</a:t>
                </a:r>
                <a:r>
                  <a:rPr lang="it-IT" dirty="0" smtClean="0">
                    <a:solidFill>
                      <a:schemeClr val="tx1"/>
                    </a:solidFill>
                  </a:rPr>
                  <a:t>.</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0050" y="1246817"/>
                <a:ext cx="8520600" cy="3416400"/>
              </a:xfrm>
              <a:blipFill rotWithShape="0">
                <a:blip r:embed="rId2"/>
                <a:stretch>
                  <a:fillRect l="-644" r="-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47</a:t>
            </a:fld>
            <a:endParaRPr lang="nb-NO"/>
          </a:p>
        </p:txBody>
      </p:sp>
      <p:sp>
        <p:nvSpPr>
          <p:cNvPr id="9" name="Titolo 8"/>
          <p:cNvSpPr>
            <a:spLocks noGrp="1"/>
          </p:cNvSpPr>
          <p:nvPr>
            <p:ph type="title"/>
          </p:nvPr>
        </p:nvSpPr>
        <p:spPr>
          <a:xfrm>
            <a:off x="310050" y="271245"/>
            <a:ext cx="8521700" cy="923299"/>
          </a:xfrm>
          <a:prstGeom prst="rect">
            <a:avLst/>
          </a:prstGeom>
        </p:spPr>
        <p:txBody>
          <a:bodyPr>
            <a:spAutoFit/>
          </a:bodyPr>
          <a:lstStyle/>
          <a:p>
            <a:r>
              <a:rPr lang="en-GB" sz="2400" dirty="0">
                <a:solidFill>
                  <a:schemeClr val="accent1">
                    <a:lumMod val="75000"/>
                  </a:schemeClr>
                </a:solidFill>
              </a:rPr>
              <a:t>How to </a:t>
            </a:r>
            <a:r>
              <a:rPr lang="en-GB" sz="2400" dirty="0" smtClean="0">
                <a:solidFill>
                  <a:schemeClr val="accent1">
                    <a:lumMod val="75000"/>
                  </a:schemeClr>
                </a:solidFill>
              </a:rPr>
              <a:t>verify a signature </a:t>
            </a:r>
            <a:r>
              <a:rPr lang="en-GB" sz="2400" dirty="0">
                <a:solidFill>
                  <a:schemeClr val="accent1">
                    <a:lumMod val="75000"/>
                  </a:schemeClr>
                </a:solidFill>
              </a:rPr>
              <a:t>in a ring… </a:t>
            </a:r>
            <a:r>
              <a:rPr lang="en-GB" sz="2400" u="sng" dirty="0">
                <a:solidFill>
                  <a:schemeClr val="accent1">
                    <a:lumMod val="75000"/>
                  </a:schemeClr>
                </a:solidFill>
              </a:rPr>
              <a:t>but</a:t>
            </a:r>
            <a:r>
              <a:rPr lang="en-GB" sz="2400" dirty="0">
                <a:solidFill>
                  <a:schemeClr val="accent1">
                    <a:lumMod val="75000"/>
                  </a:schemeClr>
                </a:solidFill>
              </a:rPr>
              <a:t> not yet a </a:t>
            </a:r>
            <a:r>
              <a:rPr lang="en-GB" sz="2400" dirty="0" smtClean="0">
                <a:solidFill>
                  <a:schemeClr val="accent1">
                    <a:lumMod val="75000"/>
                  </a:schemeClr>
                </a:solidFill>
              </a:rPr>
              <a:t>ring signature</a:t>
            </a:r>
            <a:endParaRPr lang="en-GB" sz="2400" dirty="0"/>
          </a:p>
        </p:txBody>
      </p:sp>
    </p:spTree>
    <p:extLst>
      <p:ext uri="{BB962C8B-B14F-4D97-AF65-F5344CB8AC3E}">
        <p14:creationId xmlns:p14="http://schemas.microsoft.com/office/powerpoint/2010/main" val="1719763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1018302"/>
                <a:ext cx="8520600" cy="3741167"/>
              </a:xfrm>
            </p:spPr>
            <p:txBody>
              <a:bodyPr/>
              <a:lstStyle/>
              <a:p>
                <a:pPr marL="285750" lvl="0" indent="-285750">
                  <a:lnSpc>
                    <a:spcPct val="100000"/>
                  </a:lnSpc>
                  <a:buFont typeface="Arial" charset="0"/>
                  <a:buChar char="•"/>
                </a:pPr>
                <a:r>
                  <a:rPr lang="en-GB" dirty="0" smtClean="0">
                    <a:solidFill>
                      <a:schemeClr val="tx1"/>
                    </a:solidFill>
                  </a:rPr>
                  <a:t>Given the whole published signature, the message </a:t>
                </a:r>
                <a14:m>
                  <m:oMath xmlns:m="http://schemas.openxmlformats.org/officeDocument/2006/math">
                    <m:r>
                      <a:rPr lang="en-GB" i="1" dirty="0" smtClean="0">
                        <a:solidFill>
                          <a:schemeClr val="tx1"/>
                        </a:solidFill>
                        <a:latin typeface="Cambria Math" charset="0"/>
                      </a:rPr>
                      <m:t>𝑚</m:t>
                    </m:r>
                  </m:oMath>
                </a14:m>
                <a:r>
                  <a:rPr lang="en-GB" dirty="0" smtClean="0">
                    <a:solidFill>
                      <a:schemeClr val="tx1"/>
                    </a:solidFill>
                  </a:rPr>
                  <a:t>, the set of verification </a:t>
                </a:r>
                <a:r>
                  <a:rPr lang="en-GB" dirty="0" err="1" smtClean="0">
                    <a:solidFill>
                      <a:schemeClr val="tx1"/>
                    </a:solidFill>
                  </a:rPr>
                  <a:t>pubkeys</a:t>
                </a:r>
                <a:r>
                  <a:rPr lang="en-GB" dirty="0" smtClean="0">
                    <a:solidFill>
                      <a:schemeClr val="tx1"/>
                    </a:solidFill>
                  </a:rPr>
                  <a:t> </a:t>
                </a:r>
                <a14:m>
                  <m:oMath xmlns:m="http://schemas.openxmlformats.org/officeDocument/2006/math">
                    <m:r>
                      <a:rPr lang="en-GB" i="1" dirty="0">
                        <a:solidFill>
                          <a:schemeClr val="tx1"/>
                        </a:solidFill>
                        <a:latin typeface="Cambria Math" charset="0"/>
                      </a:rPr>
                      <m:t>𝑃</m:t>
                    </m:r>
                    <m:r>
                      <a:rPr lang="en-GB" i="1" baseline="-25000" dirty="0">
                        <a:solidFill>
                          <a:schemeClr val="tx1"/>
                        </a:solidFill>
                        <a:latin typeface="Cambria Math" charset="0"/>
                      </a:rPr>
                      <m:t>𝑖</m:t>
                    </m:r>
                  </m:oMath>
                </a14:m>
                <a:r>
                  <a:rPr lang="en-GB" dirty="0" smtClean="0">
                    <a:solidFill>
                      <a:schemeClr val="tx1"/>
                    </a:solidFill>
                  </a:rPr>
                  <a:t>, </a:t>
                </a:r>
                <a14:m>
                  <m:oMath xmlns:m="http://schemas.openxmlformats.org/officeDocument/2006/math">
                    <m:r>
                      <a:rPr lang="en-GB" i="1" dirty="0">
                        <a:solidFill>
                          <a:schemeClr val="tx1"/>
                        </a:solidFill>
                        <a:latin typeface="Cambria Math" charset="0"/>
                      </a:rPr>
                      <m:t>0≤</m:t>
                    </m:r>
                    <m:r>
                      <a:rPr lang="en-GB" b="0" i="1" dirty="0" err="1">
                        <a:solidFill>
                          <a:schemeClr val="tx1"/>
                        </a:solidFill>
                        <a:latin typeface="Cambria Math" charset="0"/>
                      </a:rPr>
                      <m:t>𝑖</m:t>
                    </m:r>
                    <m:r>
                      <a:rPr lang="en-GB" i="1" dirty="0">
                        <a:solidFill>
                          <a:schemeClr val="tx1"/>
                        </a:solidFill>
                        <a:latin typeface="Cambria Math" charset="0"/>
                      </a:rPr>
                      <m:t>≤</m:t>
                    </m:r>
                    <m:r>
                      <a:rPr lang="en-GB" i="1" dirty="0">
                        <a:solidFill>
                          <a:schemeClr val="tx1"/>
                        </a:solidFill>
                        <a:latin typeface="Cambria Math" charset="0"/>
                      </a:rPr>
                      <m:t>𝑛</m:t>
                    </m:r>
                    <m:r>
                      <a:rPr lang="en-GB" i="1" dirty="0">
                        <a:solidFill>
                          <a:schemeClr val="tx1"/>
                        </a:solidFill>
                        <a:latin typeface="Cambria Math" charset="0"/>
                      </a:rPr>
                      <m:t>−</m:t>
                    </m:r>
                    <m:r>
                      <a:rPr lang="it-IT" b="0" i="0" dirty="0" smtClean="0">
                        <a:solidFill>
                          <a:schemeClr val="tx1"/>
                        </a:solidFill>
                        <a:latin typeface="Cambria Math" charset="0"/>
                      </a:rPr>
                      <m:t>1</m:t>
                    </m:r>
                  </m:oMath>
                </a14:m>
                <a:r>
                  <a:rPr lang="en-GB" dirty="0" smtClean="0">
                    <a:solidFill>
                      <a:schemeClr val="tx1"/>
                    </a:solidFill>
                  </a:rPr>
                  <a:t>, the hash function </a:t>
                </a:r>
                <a14:m>
                  <m:oMath xmlns:m="http://schemas.openxmlformats.org/officeDocument/2006/math">
                    <m:r>
                      <a:rPr lang="en-GB" i="1" dirty="0" smtClean="0">
                        <a:solidFill>
                          <a:schemeClr val="tx1"/>
                        </a:solidFill>
                        <a:latin typeface="Cambria Math" charset="0"/>
                      </a:rPr>
                      <m:t>𝐻</m:t>
                    </m:r>
                  </m:oMath>
                </a14:m>
                <a:r>
                  <a:rPr lang="en-GB" dirty="0" smtClean="0">
                    <a:solidFill>
                      <a:schemeClr val="tx1"/>
                    </a:solidFill>
                  </a:rPr>
                  <a:t>, run the following algorithm:</a:t>
                </a:r>
              </a:p>
              <a:p>
                <a:pPr marL="285750" lvl="0" indent="-285750">
                  <a:lnSpc>
                    <a:spcPct val="100000"/>
                  </a:lnSpc>
                  <a:buFont typeface="Arial" charset="0"/>
                  <a:buChar char="•"/>
                </a:pPr>
                <a:endParaRPr lang="en-GB" sz="1600" dirty="0">
                  <a:solidFill>
                    <a:schemeClr val="tx1"/>
                  </a:solidFill>
                </a:endParaRPr>
              </a:p>
              <a:p>
                <a:pPr marL="0" lvl="0" indent="0">
                  <a:lnSpc>
                    <a:spcPct val="100000"/>
                  </a:lnSpc>
                  <a:buNone/>
                </a:pPr>
                <a:r>
                  <a:rPr lang="en-GB" sz="1600" dirty="0" smtClean="0">
                    <a:solidFill>
                      <a:schemeClr val="tx1"/>
                    </a:solidFill>
                  </a:rPr>
                  <a:t>for </a:t>
                </a:r>
                <a14:m>
                  <m:oMath xmlns:m="http://schemas.openxmlformats.org/officeDocument/2006/math">
                    <m:r>
                      <a:rPr lang="en-GB" sz="1600" i="1" dirty="0">
                        <a:solidFill>
                          <a:schemeClr val="tx1"/>
                        </a:solidFill>
                        <a:latin typeface="Cambria Math" charset="0"/>
                      </a:rPr>
                      <m:t>𝑖</m:t>
                    </m:r>
                    <m:r>
                      <a:rPr lang="en-GB" sz="1600" i="1" dirty="0">
                        <a:solidFill>
                          <a:schemeClr val="tx1"/>
                        </a:solidFill>
                        <a:latin typeface="Cambria Math" charset="0"/>
                      </a:rPr>
                      <m:t>=0,…, </m:t>
                    </m:r>
                    <m:r>
                      <a:rPr lang="it-IT" sz="1600" i="1" dirty="0">
                        <a:solidFill>
                          <a:schemeClr val="tx1"/>
                        </a:solidFill>
                        <a:latin typeface="Cambria Math" charset="0"/>
                      </a:rPr>
                      <m:t>𝑛</m:t>
                    </m:r>
                    <m:r>
                      <a:rPr lang="it-IT" sz="1600" i="1" dirty="0">
                        <a:solidFill>
                          <a:schemeClr val="tx1"/>
                        </a:solidFill>
                        <a:latin typeface="Cambria Math" charset="0"/>
                      </a:rPr>
                      <m:t>−1</m:t>
                    </m:r>
                  </m:oMath>
                </a14:m>
                <a:r>
                  <a:rPr lang="en-GB" sz="1600" dirty="0" smtClean="0">
                    <a:solidFill>
                      <a:schemeClr val="tx1"/>
                    </a:solidFill>
                  </a:rPr>
                  <a:t>:</a:t>
                </a:r>
              </a:p>
              <a:p>
                <a:pPr marL="742950" lvl="1" indent="-285750">
                  <a:lnSpc>
                    <a:spcPct val="100000"/>
                  </a:lnSpc>
                  <a:buSzPct val="100000"/>
                  <a:buFont typeface="Arial" charset="0"/>
                  <a:buChar char="•"/>
                </a:pPr>
                <a:r>
                  <a:rPr lang="en-GB" sz="1600" dirty="0" smtClean="0">
                    <a:solidFill>
                      <a:schemeClr val="tx1"/>
                    </a:solidFill>
                  </a:rPr>
                  <a:t>compute </a:t>
                </a:r>
                <a14:m>
                  <m:oMath xmlns:m="http://schemas.openxmlformats.org/officeDocument/2006/math">
                    <m:sSub>
                      <m:sSubPr>
                        <m:ctrlPr>
                          <a:rPr lang="en-US" sz="1600" i="1" smtClean="0">
                            <a:solidFill>
                              <a:schemeClr val="tx1"/>
                            </a:solidFill>
                            <a:latin typeface="Cambria Math" charset="0"/>
                          </a:rPr>
                        </m:ctrlPr>
                      </m:sSubPr>
                      <m:e>
                        <m:r>
                          <a:rPr lang="it-IT" sz="1600" b="0" i="1" smtClean="0">
                            <a:solidFill>
                              <a:schemeClr val="tx1"/>
                            </a:solidFill>
                            <a:latin typeface="Cambria Math" charset="0"/>
                          </a:rPr>
                          <m:t>𝐾</m:t>
                        </m:r>
                      </m:e>
                      <m:sub>
                        <m:r>
                          <a:rPr lang="it-IT" sz="1600" b="0" i="1" smtClean="0">
                            <a:solidFill>
                              <a:schemeClr val="tx1"/>
                            </a:solidFill>
                            <a:latin typeface="Cambria Math" charset="0"/>
                          </a:rPr>
                          <m:t>𝑖</m:t>
                        </m:r>
                      </m:sub>
                    </m:sSub>
                    <m:r>
                      <a:rPr lang="it-IT" sz="1600" b="0" i="1" smtClean="0">
                        <a:solidFill>
                          <a:schemeClr val="tx1"/>
                        </a:solidFill>
                        <a:latin typeface="Cambria Math" charset="0"/>
                      </a:rPr>
                      <m:t>=</m:t>
                    </m:r>
                    <m:sSub>
                      <m:sSubPr>
                        <m:ctrlPr>
                          <a:rPr lang="en-US" sz="1600" b="0" i="1" smtClean="0">
                            <a:solidFill>
                              <a:schemeClr val="tx1"/>
                            </a:solidFill>
                            <a:latin typeface="Cambria Math" charset="0"/>
                          </a:rPr>
                        </m:ctrlPr>
                      </m:sSubPr>
                      <m:e>
                        <m:r>
                          <a:rPr lang="it-IT" sz="1600" b="0" i="1" smtClean="0">
                            <a:solidFill>
                              <a:schemeClr val="tx1"/>
                            </a:solidFill>
                            <a:latin typeface="Cambria Math" charset="0"/>
                          </a:rPr>
                          <m:t>𝑠</m:t>
                        </m:r>
                      </m:e>
                      <m:sub>
                        <m:r>
                          <a:rPr lang="it-IT" sz="1600" b="0" i="1" smtClean="0">
                            <a:solidFill>
                              <a:schemeClr val="tx1"/>
                            </a:solidFill>
                            <a:latin typeface="Cambria Math" charset="0"/>
                          </a:rPr>
                          <m:t>𝑖</m:t>
                        </m:r>
                      </m:sub>
                    </m:sSub>
                    <m:r>
                      <a:rPr lang="it-IT" sz="1600" b="0" i="1" smtClean="0">
                        <a:solidFill>
                          <a:schemeClr val="tx1"/>
                        </a:solidFill>
                        <a:latin typeface="Cambria Math" charset="0"/>
                      </a:rPr>
                      <m:t>𝐺</m:t>
                    </m:r>
                    <m:r>
                      <a:rPr lang="it-IT" sz="1600" b="0" i="1" smtClean="0">
                        <a:solidFill>
                          <a:schemeClr val="tx1"/>
                        </a:solidFill>
                        <a:latin typeface="Cambria Math" charset="0"/>
                      </a:rPr>
                      <m:t>−</m:t>
                    </m:r>
                    <m:sSub>
                      <m:sSubPr>
                        <m:ctrlPr>
                          <a:rPr lang="en-US" sz="1600" b="0" i="1" smtClean="0">
                            <a:solidFill>
                              <a:schemeClr val="tx1"/>
                            </a:solidFill>
                            <a:latin typeface="Cambria Math" charset="0"/>
                          </a:rPr>
                        </m:ctrlPr>
                      </m:sSubPr>
                      <m:e>
                        <m:r>
                          <a:rPr lang="it-IT" sz="1600" b="0" i="1" smtClean="0">
                            <a:solidFill>
                              <a:schemeClr val="tx1"/>
                            </a:solidFill>
                            <a:latin typeface="Cambria Math" charset="0"/>
                          </a:rPr>
                          <m:t>𝑒</m:t>
                        </m:r>
                      </m:e>
                      <m:sub>
                        <m:r>
                          <a:rPr lang="it-IT" sz="1600" b="0" i="1" smtClean="0">
                            <a:solidFill>
                              <a:schemeClr val="tx1"/>
                            </a:solidFill>
                            <a:latin typeface="Cambria Math" charset="0"/>
                          </a:rPr>
                          <m:t>𝑖</m:t>
                        </m:r>
                      </m:sub>
                    </m:sSub>
                    <m:sSub>
                      <m:sSubPr>
                        <m:ctrlPr>
                          <a:rPr lang="en-US" sz="1600" b="0" i="1" smtClean="0">
                            <a:solidFill>
                              <a:schemeClr val="tx1"/>
                            </a:solidFill>
                            <a:latin typeface="Cambria Math" charset="0"/>
                          </a:rPr>
                        </m:ctrlPr>
                      </m:sSubPr>
                      <m:e>
                        <m:r>
                          <a:rPr lang="it-IT" sz="1600" b="0" i="1" smtClean="0">
                            <a:solidFill>
                              <a:schemeClr val="tx1"/>
                            </a:solidFill>
                            <a:latin typeface="Cambria Math" charset="0"/>
                          </a:rPr>
                          <m:t>𝑃</m:t>
                        </m:r>
                      </m:e>
                      <m:sub>
                        <m:r>
                          <a:rPr lang="it-IT" sz="1600" b="0" i="1" smtClean="0">
                            <a:solidFill>
                              <a:schemeClr val="tx1"/>
                            </a:solidFill>
                            <a:latin typeface="Cambria Math" charset="0"/>
                          </a:rPr>
                          <m:t>𝑖</m:t>
                        </m:r>
                      </m:sub>
                    </m:sSub>
                  </m:oMath>
                </a14:m>
                <a:endParaRPr lang="en-GB" sz="1600" dirty="0" smtClean="0">
                  <a:solidFill>
                    <a:schemeClr val="tx1"/>
                  </a:solidFill>
                </a:endParaRPr>
              </a:p>
              <a:p>
                <a:pPr marL="742950" lvl="1" indent="-285750">
                  <a:lnSpc>
                    <a:spcPct val="100000"/>
                  </a:lnSpc>
                  <a:buSzPct val="100000"/>
                  <a:buFont typeface="Arial" charset="0"/>
                  <a:buChar char="•"/>
                </a:pPr>
                <a:r>
                  <a:rPr lang="en-GB" sz="1600" dirty="0">
                    <a:solidFill>
                      <a:schemeClr val="tx1"/>
                    </a:solidFill>
                  </a:rPr>
                  <a:t>c</a:t>
                </a:r>
                <a:r>
                  <a:rPr lang="en-GB" sz="1600" dirty="0" smtClean="0">
                    <a:solidFill>
                      <a:schemeClr val="tx1"/>
                    </a:solidFill>
                  </a:rPr>
                  <a:t>ompute </a:t>
                </a:r>
                <a14:m>
                  <m:oMath xmlns:m="http://schemas.openxmlformats.org/officeDocument/2006/math">
                    <m:sSub>
                      <m:sSubPr>
                        <m:ctrlPr>
                          <a:rPr lang="en-US" sz="1600" i="1">
                            <a:solidFill>
                              <a:schemeClr val="tx1"/>
                            </a:solidFill>
                            <a:latin typeface="Cambria Math" charset="0"/>
                          </a:rPr>
                        </m:ctrlPr>
                      </m:sSubPr>
                      <m:e>
                        <m:r>
                          <a:rPr lang="it-IT" sz="1600" b="0" i="1" smtClean="0">
                            <a:solidFill>
                              <a:schemeClr val="tx1"/>
                            </a:solidFill>
                            <a:latin typeface="Cambria Math" charset="0"/>
                          </a:rPr>
                          <m:t>𝑒</m:t>
                        </m:r>
                      </m:e>
                      <m:sub>
                        <m:r>
                          <a:rPr lang="it-IT" sz="1600" i="1">
                            <a:solidFill>
                              <a:schemeClr val="tx1"/>
                            </a:solidFill>
                            <a:latin typeface="Cambria Math" charset="0"/>
                          </a:rPr>
                          <m:t>𝑖</m:t>
                        </m:r>
                        <m:r>
                          <a:rPr lang="it-IT" sz="1600" b="0" i="1" smtClean="0">
                            <a:solidFill>
                              <a:schemeClr val="tx1"/>
                            </a:solidFill>
                            <a:latin typeface="Cambria Math" charset="0"/>
                          </a:rPr>
                          <m:t>+1 % </m:t>
                        </m:r>
                        <m:r>
                          <a:rPr lang="it-IT" sz="1600" b="0" i="1" smtClean="0">
                            <a:solidFill>
                              <a:schemeClr val="tx1"/>
                            </a:solidFill>
                            <a:latin typeface="Cambria Math" charset="0"/>
                          </a:rPr>
                          <m:t>𝑛</m:t>
                        </m:r>
                      </m:sub>
                    </m:sSub>
                    <m:r>
                      <a:rPr lang="it-IT" sz="1600" i="1">
                        <a:solidFill>
                          <a:schemeClr val="tx1"/>
                        </a:solidFill>
                        <a:latin typeface="Cambria Math" charset="0"/>
                      </a:rPr>
                      <m:t>=</m:t>
                    </m:r>
                    <m:sSub>
                      <m:sSubPr>
                        <m:ctrlPr>
                          <a:rPr lang="en-US" sz="1600" i="1">
                            <a:solidFill>
                              <a:schemeClr val="tx1"/>
                            </a:solidFill>
                            <a:latin typeface="Cambria Math" charset="0"/>
                          </a:rPr>
                        </m:ctrlPr>
                      </m:sSubPr>
                      <m:e>
                        <m:r>
                          <a:rPr lang="it-IT" sz="1600" b="0" i="1" smtClean="0">
                            <a:solidFill>
                              <a:schemeClr val="tx1"/>
                            </a:solidFill>
                            <a:latin typeface="Cambria Math" charset="0"/>
                          </a:rPr>
                          <m:t>𝐻</m:t>
                        </m:r>
                        <m:r>
                          <a:rPr lang="it-IT" sz="1600" b="0" i="1" smtClean="0">
                            <a:solidFill>
                              <a:schemeClr val="tx1"/>
                            </a:solidFill>
                            <a:latin typeface="Cambria Math" charset="0"/>
                          </a:rPr>
                          <m:t>(</m:t>
                        </m:r>
                        <m:r>
                          <a:rPr lang="it-IT" sz="1600" b="0" i="1" smtClean="0">
                            <a:solidFill>
                              <a:schemeClr val="tx1"/>
                            </a:solidFill>
                            <a:latin typeface="Cambria Math" charset="0"/>
                          </a:rPr>
                          <m:t>𝐾</m:t>
                        </m:r>
                      </m:e>
                      <m:sub>
                        <m:r>
                          <a:rPr lang="it-IT" sz="1600" i="1">
                            <a:solidFill>
                              <a:schemeClr val="tx1"/>
                            </a:solidFill>
                            <a:latin typeface="Cambria Math" charset="0"/>
                          </a:rPr>
                          <m:t>𝑖</m:t>
                        </m:r>
                      </m:sub>
                    </m:sSub>
                    <m:d>
                      <m:dPr>
                        <m:begChr m:val="|"/>
                        <m:endChr m:val="|"/>
                        <m:ctrlPr>
                          <a:rPr lang="it-IT" sz="1600" b="0" i="1" smtClean="0">
                            <a:solidFill>
                              <a:schemeClr val="tx1"/>
                            </a:solidFill>
                            <a:latin typeface="Cambria Math" charset="0"/>
                          </a:rPr>
                        </m:ctrlPr>
                      </m:dPr>
                      <m:e>
                        <m:d>
                          <m:dPr>
                            <m:begChr m:val="|"/>
                            <m:endChr m:val="|"/>
                            <m:ctrlPr>
                              <a:rPr lang="it-IT" sz="1600" b="0" i="1" smtClean="0">
                                <a:solidFill>
                                  <a:schemeClr val="tx1"/>
                                </a:solidFill>
                                <a:latin typeface="Cambria Math" charset="0"/>
                              </a:rPr>
                            </m:ctrlPr>
                          </m:dPr>
                          <m:e>
                            <m:r>
                              <a:rPr lang="it-IT" sz="1600" b="0" i="1" smtClean="0">
                                <a:solidFill>
                                  <a:schemeClr val="tx1"/>
                                </a:solidFill>
                                <a:latin typeface="Cambria Math" charset="0"/>
                              </a:rPr>
                              <m:t>𝑚</m:t>
                            </m:r>
                          </m:e>
                        </m:d>
                      </m:e>
                    </m:d>
                    <m:r>
                      <a:rPr lang="it-IT" sz="1600" b="0" i="1" smtClean="0">
                        <a:solidFill>
                          <a:schemeClr val="tx1"/>
                        </a:solidFill>
                        <a:latin typeface="Cambria Math" charset="0"/>
                      </a:rPr>
                      <m:t>𝑖</m:t>
                    </m:r>
                    <m:r>
                      <a:rPr lang="it-IT" sz="1600" b="0" i="1" smtClean="0">
                        <a:solidFill>
                          <a:schemeClr val="tx1"/>
                        </a:solidFill>
                        <a:latin typeface="Cambria Math" charset="0"/>
                      </a:rPr>
                      <m:t>+1)</m:t>
                    </m:r>
                    <m:r>
                      <a:rPr lang="it-IT" sz="1600" b="0" i="0" smtClean="0">
                        <a:solidFill>
                          <a:schemeClr val="tx1"/>
                        </a:solidFill>
                        <a:latin typeface="Cambria Math" charset="0"/>
                      </a:rPr>
                      <m:t>.</m:t>
                    </m:r>
                  </m:oMath>
                </a14:m>
                <a:r>
                  <a:rPr lang="en-GB" sz="1600" dirty="0" smtClean="0">
                    <a:solidFill>
                      <a:schemeClr val="tx1"/>
                    </a:solidFill>
                  </a:rPr>
                  <a:t> </a:t>
                </a:r>
              </a:p>
              <a:p>
                <a:pPr marL="285750" lvl="0" indent="-285750">
                  <a:lnSpc>
                    <a:spcPct val="100000"/>
                  </a:lnSpc>
                  <a:buFont typeface="Arial" charset="0"/>
                  <a:buChar char="•"/>
                </a:pPr>
                <a:endParaRPr lang="en-GB" dirty="0">
                  <a:solidFill>
                    <a:schemeClr val="tx1"/>
                  </a:solidFill>
                </a:endParaRPr>
              </a:p>
              <a:p>
                <a:pPr marL="285750" lvl="0" indent="-285750">
                  <a:lnSpc>
                    <a:spcPct val="100000"/>
                  </a:lnSpc>
                  <a:buFont typeface="Arial" charset="0"/>
                  <a:buChar char="•"/>
                </a:pPr>
                <a:r>
                  <a:rPr lang="en-GB" dirty="0" smtClean="0">
                    <a:solidFill>
                      <a:schemeClr val="tx1"/>
                    </a:solidFill>
                  </a:rPr>
                  <a:t>The signature is valid if the computed e</a:t>
                </a:r>
                <a:r>
                  <a:rPr lang="en-GB" baseline="-25000" dirty="0" smtClean="0">
                    <a:solidFill>
                      <a:schemeClr val="tx1"/>
                    </a:solidFill>
                  </a:rPr>
                  <a:t>0</a:t>
                </a:r>
                <a:r>
                  <a:rPr lang="en-GB" dirty="0" smtClean="0">
                    <a:solidFill>
                      <a:schemeClr val="tx1"/>
                    </a:solidFill>
                  </a:rPr>
                  <a:t> coincides with the one provided within the full signature.</a:t>
                </a:r>
                <a:endParaRPr lang="en-GB" dirty="0">
                  <a:solidFill>
                    <a:schemeClr val="tx1"/>
                  </a:solidFill>
                </a:endParaRPr>
              </a:p>
              <a:p>
                <a:endParaRPr lang="en-GB" dirty="0"/>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1018302"/>
                <a:ext cx="8520600" cy="3741167"/>
              </a:xfrm>
              <a:blipFill rotWithShape="0">
                <a:blip r:embed="rId2"/>
                <a:stretch>
                  <a:fillRect l="-429" r="-286"/>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48</a:t>
            </a:fld>
            <a:endParaRPr lang="nb-NO"/>
          </a:p>
        </p:txBody>
      </p:sp>
      <p:sp>
        <p:nvSpPr>
          <p:cNvPr id="5" name="Titolo 1"/>
          <p:cNvSpPr>
            <a:spLocks noGrp="1"/>
          </p:cNvSpPr>
          <p:nvPr>
            <p:ph type="title"/>
          </p:nvPr>
        </p:nvSpPr>
        <p:spPr>
          <a:xfrm>
            <a:off x="311700" y="310933"/>
            <a:ext cx="8520600" cy="572700"/>
          </a:xfrm>
        </p:spPr>
        <p:txBody>
          <a:bodyPr/>
          <a:lstStyle/>
          <a:p>
            <a:r>
              <a:rPr lang="it-IT" sz="2400" dirty="0" smtClean="0">
                <a:solidFill>
                  <a:schemeClr val="accent1">
                    <a:lumMod val="75000"/>
                  </a:schemeClr>
                </a:solidFill>
              </a:rPr>
              <a:t>Full </a:t>
            </a:r>
            <a:r>
              <a:rPr lang="it-IT" sz="2400" dirty="0" err="1" smtClean="0">
                <a:solidFill>
                  <a:schemeClr val="accent1">
                    <a:lumMod val="75000"/>
                  </a:schemeClr>
                </a:solidFill>
              </a:rPr>
              <a:t>verification</a:t>
            </a:r>
            <a:r>
              <a:rPr lang="it-IT" sz="2400" dirty="0" smtClean="0">
                <a:solidFill>
                  <a:schemeClr val="accent1">
                    <a:lumMod val="75000"/>
                  </a:schemeClr>
                </a:solidFill>
              </a:rPr>
              <a:t> </a:t>
            </a:r>
            <a:r>
              <a:rPr lang="it-IT" sz="2400" dirty="0" err="1" smtClean="0">
                <a:solidFill>
                  <a:schemeClr val="accent1">
                    <a:lumMod val="75000"/>
                  </a:schemeClr>
                </a:solidFill>
              </a:rPr>
              <a:t>algorithm</a:t>
            </a:r>
            <a:endParaRPr lang="en-GB" sz="2400" dirty="0">
              <a:solidFill>
                <a:schemeClr val="accent1">
                  <a:lumMod val="75000"/>
                </a:schemeClr>
              </a:solidFill>
            </a:endParaRPr>
          </a:p>
        </p:txBody>
      </p:sp>
    </p:spTree>
    <p:extLst>
      <p:ext uri="{BB962C8B-B14F-4D97-AF65-F5344CB8AC3E}">
        <p14:creationId xmlns:p14="http://schemas.microsoft.com/office/powerpoint/2010/main" val="679888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363783"/>
                <a:ext cx="8520600" cy="4299433"/>
              </a:xfrm>
            </p:spPr>
            <p:txBody>
              <a:bodyPr/>
              <a:lstStyle/>
              <a:p>
                <a:pPr marL="284400" indent="-284400">
                  <a:lnSpc>
                    <a:spcPct val="100000"/>
                  </a:lnSpc>
                  <a:buNone/>
                </a:pPr>
                <a:r>
                  <a:rPr lang="fi-FI" dirty="0" smtClean="0">
                    <a:solidFill>
                      <a:srgbClr val="FF0000"/>
                    </a:solidFill>
                  </a:rPr>
                  <a:t>Verification </a:t>
                </a:r>
                <a:r>
                  <a:rPr lang="fi-FI" dirty="0" err="1" smtClean="0">
                    <a:solidFill>
                      <a:srgbClr val="FF0000"/>
                    </a:solidFill>
                  </a:rPr>
                  <a:t>procedure</a:t>
                </a:r>
                <a:r>
                  <a:rPr lang="fi-FI" dirty="0" smtClean="0">
                    <a:solidFill>
                      <a:srgbClr val="FF0000"/>
                    </a:solidFill>
                  </a:rPr>
                  <a:t> </a:t>
                </a:r>
                <a:r>
                  <a:rPr lang="fi-FI" dirty="0" err="1" smtClean="0">
                    <a:solidFill>
                      <a:srgbClr val="FF0000"/>
                    </a:solidFill>
                  </a:rPr>
                  <a:t>within</a:t>
                </a:r>
                <a:r>
                  <a:rPr lang="fi-FI" dirty="0" smtClean="0">
                    <a:solidFill>
                      <a:srgbClr val="FF0000"/>
                    </a:solidFill>
                  </a:rPr>
                  <a:t> </a:t>
                </a:r>
                <a:r>
                  <a:rPr lang="fi-FI" dirty="0" err="1" smtClean="0">
                    <a:solidFill>
                      <a:srgbClr val="FF0000"/>
                    </a:solidFill>
                  </a:rPr>
                  <a:t>previous</a:t>
                </a:r>
                <a:r>
                  <a:rPr lang="fi-FI" dirty="0" smtClean="0">
                    <a:solidFill>
                      <a:srgbClr val="FF0000"/>
                    </a:solidFill>
                  </a:rPr>
                  <a:t> </a:t>
                </a:r>
                <a:r>
                  <a:rPr lang="fi-FI" dirty="0" err="1" smtClean="0">
                    <a:solidFill>
                      <a:srgbClr val="FF0000"/>
                    </a:solidFill>
                  </a:rPr>
                  <a:t>example</a:t>
                </a:r>
                <a:endParaRPr lang="en-GB" dirty="0">
                  <a:solidFill>
                    <a:srgbClr val="FF0000"/>
                  </a:solidFill>
                </a:endParaRPr>
              </a:p>
              <a:p>
                <a:endParaRPr lang="en-GB" dirty="0" smtClean="0"/>
              </a:p>
              <a:p>
                <a:endParaRPr lang="en-GB" dirty="0"/>
              </a:p>
              <a:p>
                <a:endParaRPr lang="en-GB" dirty="0" smtClean="0"/>
              </a:p>
              <a:p>
                <a:endParaRPr lang="en-GB" dirty="0"/>
              </a:p>
              <a:p>
                <a:endParaRPr lang="en-GB" dirty="0" smtClean="0"/>
              </a:p>
              <a:p>
                <a:endParaRPr lang="en-GB" dirty="0"/>
              </a:p>
              <a:p>
                <a:pPr marL="285750" indent="-285750">
                  <a:lnSpc>
                    <a:spcPct val="100000"/>
                  </a:lnSpc>
                  <a:buFont typeface="Arial" charset="0"/>
                  <a:buChar char="•"/>
                </a:pPr>
                <a:r>
                  <a:rPr lang="en-GB" sz="1600" dirty="0" smtClean="0">
                    <a:solidFill>
                      <a:schemeClr val="tx1"/>
                    </a:solidFill>
                  </a:rPr>
                  <a:t>Start at the node of the ring for which the e-value is known, </a:t>
                </a:r>
                <a14:m>
                  <m:oMath xmlns:m="http://schemas.openxmlformats.org/officeDocument/2006/math">
                    <m:r>
                      <a:rPr lang="it-IT" sz="1600" b="0" i="1" smtClean="0">
                        <a:solidFill>
                          <a:schemeClr val="tx1"/>
                        </a:solidFill>
                        <a:latin typeface="Cambria Math" charset="0"/>
                      </a:rPr>
                      <m:t>𝑒</m:t>
                    </m:r>
                    <m:r>
                      <a:rPr lang="it-IT" sz="1600" b="0" i="1" baseline="-25000" smtClean="0">
                        <a:solidFill>
                          <a:schemeClr val="tx1"/>
                        </a:solidFill>
                        <a:latin typeface="Cambria Math" charset="0"/>
                      </a:rPr>
                      <m:t>𝐴</m:t>
                    </m:r>
                  </m:oMath>
                </a14:m>
                <a:r>
                  <a:rPr lang="en-GB" sz="1600" dirty="0" smtClean="0">
                    <a:solidFill>
                      <a:schemeClr val="tx1"/>
                    </a:solidFill>
                  </a:rPr>
                  <a:t> in this case, and run the procedure seen for a single node feeding the value found for </a:t>
                </a:r>
                <a14:m>
                  <m:oMath xmlns:m="http://schemas.openxmlformats.org/officeDocument/2006/math">
                    <m:r>
                      <a:rPr lang="en-GB" sz="1600" i="1" dirty="0" smtClean="0">
                        <a:solidFill>
                          <a:schemeClr val="tx1"/>
                        </a:solidFill>
                        <a:latin typeface="Cambria Math" charset="0"/>
                      </a:rPr>
                      <m:t>𝑒</m:t>
                    </m:r>
                  </m:oMath>
                </a14:m>
                <a:r>
                  <a:rPr lang="en-GB" sz="1600" dirty="0" smtClean="0">
                    <a:solidFill>
                      <a:schemeClr val="tx1"/>
                    </a:solidFill>
                  </a:rPr>
                  <a:t> at each round into the next one. That is,</a:t>
                </a:r>
                <a:endParaRPr lang="en-GB" sz="1200" baseline="-25000" dirty="0" smtClean="0">
                  <a:solidFill>
                    <a:schemeClr val="tx1"/>
                  </a:solidFill>
                </a:endParaRPr>
              </a:p>
              <a:p>
                <a:pPr marL="742950" lvl="1" indent="-285750">
                  <a:lnSpc>
                    <a:spcPct val="100000"/>
                  </a:lnSpc>
                  <a:buFont typeface="Arial" charset="0"/>
                  <a:buChar char="•"/>
                </a:pPr>
                <a:r>
                  <a:rPr lang="en-GB" sz="1600" dirty="0">
                    <a:solidFill>
                      <a:schemeClr val="tx1"/>
                    </a:solidFill>
                  </a:rPr>
                  <a:t>c</a:t>
                </a:r>
                <a:r>
                  <a:rPr lang="en-GB" sz="1600" dirty="0" smtClean="0">
                    <a:solidFill>
                      <a:schemeClr val="tx1"/>
                    </a:solidFill>
                  </a:rPr>
                  <a:t>ompute </a:t>
                </a:r>
                <a14:m>
                  <m:oMath xmlns:m="http://schemas.openxmlformats.org/officeDocument/2006/math">
                    <m:sSub>
                      <m:sSubPr>
                        <m:ctrlPr>
                          <a:rPr lang="en-US" sz="1600" i="1" smtClean="0">
                            <a:solidFill>
                              <a:schemeClr val="tx1"/>
                            </a:solidFill>
                            <a:latin typeface="Cambria Math" charset="0"/>
                          </a:rPr>
                        </m:ctrlPr>
                      </m:sSubPr>
                      <m:e>
                        <m:r>
                          <a:rPr lang="it-IT" sz="1600" b="0" i="1" smtClean="0">
                            <a:solidFill>
                              <a:schemeClr val="tx1"/>
                            </a:solidFill>
                            <a:latin typeface="Cambria Math" charset="0"/>
                          </a:rPr>
                          <m:t>𝐾</m:t>
                        </m:r>
                      </m:e>
                      <m:sub>
                        <m:r>
                          <a:rPr lang="it-IT" sz="1600" b="0" i="1" smtClean="0">
                            <a:solidFill>
                              <a:schemeClr val="tx1"/>
                            </a:solidFill>
                            <a:latin typeface="Cambria Math" charset="0"/>
                          </a:rPr>
                          <m:t>𝐴</m:t>
                        </m:r>
                      </m:sub>
                    </m:sSub>
                    <m:r>
                      <a:rPr lang="it-IT" sz="1600" b="0" i="1" smtClean="0">
                        <a:solidFill>
                          <a:schemeClr val="tx1"/>
                        </a:solidFill>
                        <a:latin typeface="Cambria Math" charset="0"/>
                      </a:rPr>
                      <m:t>= </m:t>
                    </m:r>
                    <m:sSub>
                      <m:sSubPr>
                        <m:ctrlPr>
                          <a:rPr lang="en-US" sz="1600" b="0" i="1" smtClean="0">
                            <a:solidFill>
                              <a:schemeClr val="tx1"/>
                            </a:solidFill>
                            <a:latin typeface="Cambria Math" charset="0"/>
                          </a:rPr>
                        </m:ctrlPr>
                      </m:sSubPr>
                      <m:e>
                        <m:r>
                          <a:rPr lang="it-IT" sz="1600" b="0" i="1" smtClean="0">
                            <a:solidFill>
                              <a:schemeClr val="tx1"/>
                            </a:solidFill>
                            <a:latin typeface="Cambria Math" charset="0"/>
                          </a:rPr>
                          <m:t>𝑠</m:t>
                        </m:r>
                      </m:e>
                      <m:sub>
                        <m:r>
                          <a:rPr lang="it-IT" sz="1600" b="0" i="1" smtClean="0">
                            <a:solidFill>
                              <a:schemeClr val="tx1"/>
                            </a:solidFill>
                            <a:latin typeface="Cambria Math" charset="0"/>
                          </a:rPr>
                          <m:t>𝐴</m:t>
                        </m:r>
                      </m:sub>
                    </m:sSub>
                    <m:r>
                      <a:rPr lang="it-IT" sz="1600" b="0" i="1" smtClean="0">
                        <a:solidFill>
                          <a:schemeClr val="tx1"/>
                        </a:solidFill>
                        <a:latin typeface="Cambria Math" charset="0"/>
                      </a:rPr>
                      <m:t>𝐺</m:t>
                    </m:r>
                    <m:r>
                      <a:rPr lang="it-IT" sz="1600" b="0" i="1" smtClean="0">
                        <a:solidFill>
                          <a:schemeClr val="tx1"/>
                        </a:solidFill>
                        <a:latin typeface="Cambria Math" charset="0"/>
                      </a:rPr>
                      <m:t>−</m:t>
                    </m:r>
                  </m:oMath>
                </a14:m>
                <a:r>
                  <a:rPr lang="en-US" sz="1600" dirty="0">
                    <a:solidFill>
                      <a:schemeClr val="tx1"/>
                    </a:solidFill>
                  </a:rPr>
                  <a:t> </a:t>
                </a:r>
                <a14:m>
                  <m:oMath xmlns:m="http://schemas.openxmlformats.org/officeDocument/2006/math">
                    <m:sSub>
                      <m:sSubPr>
                        <m:ctrlPr>
                          <a:rPr lang="en-US" sz="1600" i="1">
                            <a:solidFill>
                              <a:schemeClr val="tx1"/>
                            </a:solidFill>
                            <a:latin typeface="Cambria Math" charset="0"/>
                          </a:rPr>
                        </m:ctrlPr>
                      </m:sSubPr>
                      <m:e>
                        <m:r>
                          <a:rPr lang="it-IT" sz="1600" b="0" i="1" smtClean="0">
                            <a:solidFill>
                              <a:schemeClr val="tx1"/>
                            </a:solidFill>
                            <a:latin typeface="Cambria Math" charset="0"/>
                          </a:rPr>
                          <m:t>𝑒</m:t>
                        </m:r>
                      </m:e>
                      <m:sub>
                        <m:r>
                          <a:rPr lang="it-IT" sz="1600" i="1">
                            <a:solidFill>
                              <a:schemeClr val="tx1"/>
                            </a:solidFill>
                            <a:latin typeface="Cambria Math" charset="0"/>
                          </a:rPr>
                          <m:t>𝐴</m:t>
                        </m:r>
                      </m:sub>
                    </m:sSub>
                    <m:sSub>
                      <m:sSubPr>
                        <m:ctrlPr>
                          <a:rPr lang="en-US" sz="1600" i="1" smtClean="0">
                            <a:solidFill>
                              <a:schemeClr val="tx1"/>
                            </a:solidFill>
                            <a:latin typeface="Cambria Math" charset="0"/>
                          </a:rPr>
                        </m:ctrlPr>
                      </m:sSubPr>
                      <m:e>
                        <m:r>
                          <a:rPr lang="it-IT" sz="1600" b="0" i="1" smtClean="0">
                            <a:solidFill>
                              <a:schemeClr val="tx1"/>
                            </a:solidFill>
                            <a:latin typeface="Cambria Math" charset="0"/>
                          </a:rPr>
                          <m:t>𝑃</m:t>
                        </m:r>
                      </m:e>
                      <m:sub>
                        <m:r>
                          <a:rPr lang="it-IT" sz="1600" b="0" i="1" smtClean="0">
                            <a:solidFill>
                              <a:schemeClr val="tx1"/>
                            </a:solidFill>
                            <a:latin typeface="Cambria Math" charset="0"/>
                          </a:rPr>
                          <m:t>𝐴</m:t>
                        </m:r>
                      </m:sub>
                    </m:sSub>
                  </m:oMath>
                </a14:m>
                <a:r>
                  <a:rPr lang="en-GB" sz="1600" dirty="0" smtClean="0">
                    <a:solidFill>
                      <a:schemeClr val="tx1"/>
                    </a:solidFill>
                  </a:rPr>
                  <a:t>.</a:t>
                </a:r>
              </a:p>
              <a:p>
                <a:pPr marL="742950" lvl="1" indent="-285750">
                  <a:lnSpc>
                    <a:spcPct val="100000"/>
                  </a:lnSpc>
                  <a:buFont typeface="Arial" charset="0"/>
                  <a:buChar char="•"/>
                </a:pPr>
                <a:r>
                  <a:rPr lang="en-GB" sz="1600" dirty="0" smtClean="0">
                    <a:solidFill>
                      <a:schemeClr val="tx1"/>
                    </a:solidFill>
                  </a:rPr>
                  <a:t>Compute the next e-value: </a:t>
                </a:r>
                <a14:m>
                  <m:oMath xmlns:m="http://schemas.openxmlformats.org/officeDocument/2006/math">
                    <m:sSub>
                      <m:sSubPr>
                        <m:ctrlPr>
                          <a:rPr lang="en-US" sz="1600" i="1">
                            <a:solidFill>
                              <a:schemeClr val="tx1"/>
                            </a:solidFill>
                            <a:latin typeface="Cambria Math" charset="0"/>
                          </a:rPr>
                        </m:ctrlPr>
                      </m:sSubPr>
                      <m:e>
                        <m:r>
                          <a:rPr lang="it-IT" sz="1600" b="0" i="1" smtClean="0">
                            <a:solidFill>
                              <a:schemeClr val="tx1"/>
                            </a:solidFill>
                            <a:latin typeface="Cambria Math" charset="0"/>
                          </a:rPr>
                          <m:t>𝑒</m:t>
                        </m:r>
                      </m:e>
                      <m:sub>
                        <m:r>
                          <a:rPr lang="it-IT" sz="1600" b="0" i="1" smtClean="0">
                            <a:solidFill>
                              <a:schemeClr val="tx1"/>
                            </a:solidFill>
                            <a:latin typeface="Cambria Math" charset="0"/>
                          </a:rPr>
                          <m:t>𝐵</m:t>
                        </m:r>
                      </m:sub>
                    </m:sSub>
                    <m:r>
                      <a:rPr lang="it-IT" sz="1600" i="1">
                        <a:solidFill>
                          <a:schemeClr val="tx1"/>
                        </a:solidFill>
                        <a:latin typeface="Cambria Math" charset="0"/>
                      </a:rPr>
                      <m:t>=</m:t>
                    </m:r>
                    <m:r>
                      <a:rPr lang="it-IT" sz="1600" b="0" i="1" smtClean="0">
                        <a:solidFill>
                          <a:schemeClr val="tx1"/>
                        </a:solidFill>
                        <a:latin typeface="Cambria Math" charset="0"/>
                      </a:rPr>
                      <m:t>𝐻</m:t>
                    </m:r>
                    <m:r>
                      <a:rPr lang="it-IT" sz="1600" b="0" i="1" smtClean="0">
                        <a:solidFill>
                          <a:schemeClr val="tx1"/>
                        </a:solidFill>
                        <a:latin typeface="Cambria Math" charset="0"/>
                      </a:rPr>
                      <m:t>(</m:t>
                    </m:r>
                    <m:sSub>
                      <m:sSubPr>
                        <m:ctrlPr>
                          <a:rPr lang="en-US" sz="1600" i="1">
                            <a:solidFill>
                              <a:schemeClr val="tx1"/>
                            </a:solidFill>
                            <a:latin typeface="Cambria Math" charset="0"/>
                          </a:rPr>
                        </m:ctrlPr>
                      </m:sSubPr>
                      <m:e>
                        <m:r>
                          <a:rPr lang="it-IT" sz="1600" i="1">
                            <a:solidFill>
                              <a:schemeClr val="tx1"/>
                            </a:solidFill>
                            <a:latin typeface="Cambria Math" charset="0"/>
                          </a:rPr>
                          <m:t>𝐾</m:t>
                        </m:r>
                      </m:e>
                      <m:sub>
                        <m:r>
                          <a:rPr lang="it-IT" sz="1600" b="0" i="1" smtClean="0">
                            <a:solidFill>
                              <a:schemeClr val="tx1"/>
                            </a:solidFill>
                            <a:latin typeface="Cambria Math" charset="0"/>
                          </a:rPr>
                          <m:t>𝐴</m:t>
                        </m:r>
                      </m:sub>
                    </m:sSub>
                    <m:r>
                      <a:rPr lang="it-IT" sz="1600" b="0" i="1" smtClean="0">
                        <a:solidFill>
                          <a:schemeClr val="tx1"/>
                        </a:solidFill>
                        <a:latin typeface="Cambria Math" charset="0"/>
                      </a:rPr>
                      <m:t>|</m:t>
                    </m:r>
                    <m:d>
                      <m:dPr>
                        <m:begChr m:val="|"/>
                        <m:endChr m:val="|"/>
                        <m:ctrlPr>
                          <a:rPr lang="it-IT" sz="1600" b="0" i="1" smtClean="0">
                            <a:solidFill>
                              <a:schemeClr val="tx1"/>
                            </a:solidFill>
                            <a:latin typeface="Cambria Math" charset="0"/>
                          </a:rPr>
                        </m:ctrlPr>
                      </m:dPr>
                      <m:e>
                        <m:r>
                          <a:rPr lang="it-IT" sz="1600" b="0" i="1" smtClean="0">
                            <a:solidFill>
                              <a:schemeClr val="tx1"/>
                            </a:solidFill>
                            <a:latin typeface="Cambria Math" charset="0"/>
                          </a:rPr>
                          <m:t>𝑚</m:t>
                        </m:r>
                      </m:e>
                    </m:d>
                    <m:r>
                      <a:rPr lang="it-IT" sz="1600" b="0" i="1" smtClean="0">
                        <a:solidFill>
                          <a:schemeClr val="tx1"/>
                        </a:solidFill>
                        <a:latin typeface="Cambria Math" charset="0"/>
                      </a:rPr>
                      <m:t>|</m:t>
                    </m:r>
                    <m:r>
                      <a:rPr lang="it-IT" sz="1600" b="0" i="1" smtClean="0">
                        <a:solidFill>
                          <a:schemeClr val="tx1"/>
                        </a:solidFill>
                        <a:latin typeface="Cambria Math" charset="0"/>
                      </a:rPr>
                      <m:t>𝐵</m:t>
                    </m:r>
                    <m:r>
                      <a:rPr lang="it-IT" sz="1600" b="0" i="1" smtClean="0">
                        <a:solidFill>
                          <a:schemeClr val="tx1"/>
                        </a:solidFill>
                        <a:latin typeface="Cambria Math" charset="0"/>
                      </a:rPr>
                      <m:t>)</m:t>
                    </m:r>
                  </m:oMath>
                </a14:m>
                <a:r>
                  <a:rPr lang="en-GB" sz="1600" dirty="0" smtClean="0">
                    <a:solidFill>
                      <a:schemeClr val="tx1"/>
                    </a:solidFill>
                  </a:rPr>
                  <a:t>.</a:t>
                </a:r>
              </a:p>
              <a:p>
                <a:pPr marL="742950" lvl="1" indent="-285750">
                  <a:lnSpc>
                    <a:spcPct val="100000"/>
                  </a:lnSpc>
                  <a:buFont typeface="Arial" charset="0"/>
                  <a:buChar char="•"/>
                </a:pPr>
                <a:r>
                  <a:rPr lang="en-GB" sz="1600" dirty="0" smtClean="0">
                    <a:solidFill>
                      <a:schemeClr val="tx1"/>
                    </a:solidFill>
                  </a:rPr>
                  <a:t>Compute </a:t>
                </a:r>
                <a14:m>
                  <m:oMath xmlns:m="http://schemas.openxmlformats.org/officeDocument/2006/math">
                    <m:sSub>
                      <m:sSubPr>
                        <m:ctrlPr>
                          <a:rPr lang="en-US" sz="1600" i="1">
                            <a:solidFill>
                              <a:schemeClr val="tx1"/>
                            </a:solidFill>
                            <a:latin typeface="Cambria Math" charset="0"/>
                          </a:rPr>
                        </m:ctrlPr>
                      </m:sSubPr>
                      <m:e>
                        <m:r>
                          <a:rPr lang="it-IT" sz="1600" i="1">
                            <a:solidFill>
                              <a:schemeClr val="tx1"/>
                            </a:solidFill>
                            <a:latin typeface="Cambria Math" charset="0"/>
                          </a:rPr>
                          <m:t>𝐾</m:t>
                        </m:r>
                      </m:e>
                      <m:sub>
                        <m:r>
                          <a:rPr lang="it-IT" sz="1600" b="0" i="1" smtClean="0">
                            <a:solidFill>
                              <a:schemeClr val="tx1"/>
                            </a:solidFill>
                            <a:latin typeface="Cambria Math" charset="0"/>
                          </a:rPr>
                          <m:t>𝐵</m:t>
                        </m:r>
                      </m:sub>
                    </m:sSub>
                    <m:r>
                      <a:rPr lang="it-IT" sz="1600" i="1">
                        <a:solidFill>
                          <a:schemeClr val="tx1"/>
                        </a:solidFill>
                        <a:latin typeface="Cambria Math" charset="0"/>
                      </a:rPr>
                      <m:t>= </m:t>
                    </m:r>
                    <m:sSub>
                      <m:sSubPr>
                        <m:ctrlPr>
                          <a:rPr lang="en-US" sz="1600" i="1">
                            <a:solidFill>
                              <a:schemeClr val="tx1"/>
                            </a:solidFill>
                            <a:latin typeface="Cambria Math" charset="0"/>
                          </a:rPr>
                        </m:ctrlPr>
                      </m:sSubPr>
                      <m:e>
                        <m:r>
                          <a:rPr lang="it-IT" sz="1600" i="1">
                            <a:solidFill>
                              <a:schemeClr val="tx1"/>
                            </a:solidFill>
                            <a:latin typeface="Cambria Math" charset="0"/>
                          </a:rPr>
                          <m:t>𝑠</m:t>
                        </m:r>
                      </m:e>
                      <m:sub>
                        <m:r>
                          <a:rPr lang="it-IT" sz="1600" b="0" i="1" smtClean="0">
                            <a:solidFill>
                              <a:schemeClr val="tx1"/>
                            </a:solidFill>
                            <a:latin typeface="Cambria Math" charset="0"/>
                          </a:rPr>
                          <m:t>𝐵</m:t>
                        </m:r>
                      </m:sub>
                    </m:sSub>
                    <m:r>
                      <a:rPr lang="it-IT" sz="1600" i="1">
                        <a:solidFill>
                          <a:schemeClr val="tx1"/>
                        </a:solidFill>
                        <a:latin typeface="Cambria Math" charset="0"/>
                      </a:rPr>
                      <m:t>𝐺</m:t>
                    </m:r>
                    <m:r>
                      <a:rPr lang="it-IT" sz="1600" i="1">
                        <a:solidFill>
                          <a:schemeClr val="tx1"/>
                        </a:solidFill>
                        <a:latin typeface="Cambria Math" charset="0"/>
                      </a:rPr>
                      <m:t>−</m:t>
                    </m:r>
                  </m:oMath>
                </a14:m>
                <a:r>
                  <a:rPr lang="en-US" sz="1600" dirty="0">
                    <a:solidFill>
                      <a:schemeClr val="tx1"/>
                    </a:solidFill>
                  </a:rPr>
                  <a:t> </a:t>
                </a:r>
                <a14:m>
                  <m:oMath xmlns:m="http://schemas.openxmlformats.org/officeDocument/2006/math">
                    <m:sSub>
                      <m:sSubPr>
                        <m:ctrlPr>
                          <a:rPr lang="en-US" sz="1600" i="1">
                            <a:solidFill>
                              <a:schemeClr val="tx1"/>
                            </a:solidFill>
                            <a:latin typeface="Cambria Math" charset="0"/>
                          </a:rPr>
                        </m:ctrlPr>
                      </m:sSubPr>
                      <m:e>
                        <m:r>
                          <a:rPr lang="it-IT" sz="1600" i="1">
                            <a:solidFill>
                              <a:schemeClr val="tx1"/>
                            </a:solidFill>
                            <a:latin typeface="Cambria Math" charset="0"/>
                          </a:rPr>
                          <m:t>𝑒</m:t>
                        </m:r>
                      </m:e>
                      <m:sub>
                        <m:r>
                          <a:rPr lang="it-IT" sz="1600" b="0" i="1" smtClean="0">
                            <a:solidFill>
                              <a:schemeClr val="tx1"/>
                            </a:solidFill>
                            <a:latin typeface="Cambria Math" charset="0"/>
                          </a:rPr>
                          <m:t>𝐵</m:t>
                        </m:r>
                      </m:sub>
                    </m:sSub>
                    <m:sSub>
                      <m:sSubPr>
                        <m:ctrlPr>
                          <a:rPr lang="en-US" sz="1600" i="1">
                            <a:solidFill>
                              <a:schemeClr val="tx1"/>
                            </a:solidFill>
                            <a:latin typeface="Cambria Math" charset="0"/>
                          </a:rPr>
                        </m:ctrlPr>
                      </m:sSubPr>
                      <m:e>
                        <m:r>
                          <a:rPr lang="it-IT" sz="1600" i="1">
                            <a:solidFill>
                              <a:schemeClr val="tx1"/>
                            </a:solidFill>
                            <a:latin typeface="Cambria Math" charset="0"/>
                          </a:rPr>
                          <m:t>𝑃</m:t>
                        </m:r>
                      </m:e>
                      <m:sub>
                        <m:r>
                          <a:rPr lang="it-IT" sz="1600" b="0" i="1" smtClean="0">
                            <a:solidFill>
                              <a:schemeClr val="tx1"/>
                            </a:solidFill>
                            <a:latin typeface="Cambria Math" charset="0"/>
                          </a:rPr>
                          <m:t>𝐵</m:t>
                        </m:r>
                      </m:sub>
                    </m:sSub>
                  </m:oMath>
                </a14:m>
                <a:r>
                  <a:rPr lang="en-GB" sz="1600" dirty="0" smtClean="0">
                    <a:solidFill>
                      <a:schemeClr val="tx1"/>
                    </a:solidFill>
                  </a:rPr>
                  <a:t>.</a:t>
                </a:r>
              </a:p>
              <a:p>
                <a:pPr marL="742950" lvl="1" indent="-285750">
                  <a:lnSpc>
                    <a:spcPct val="100000"/>
                  </a:lnSpc>
                  <a:buFont typeface="Arial" charset="0"/>
                  <a:buChar char="•"/>
                </a:pPr>
                <a:r>
                  <a:rPr lang="mr-IN" sz="1600" dirty="0" smtClean="0">
                    <a:solidFill>
                      <a:schemeClr val="tx1"/>
                    </a:solidFill>
                  </a:rPr>
                  <a:t>…</a:t>
                </a:r>
                <a:endParaRPr lang="it-IT" sz="1600" dirty="0" smtClean="0">
                  <a:solidFill>
                    <a:schemeClr val="tx1"/>
                  </a:solidFill>
                </a:endParaRPr>
              </a:p>
              <a:p>
                <a:pPr marL="742950" lvl="1" indent="-285750">
                  <a:lnSpc>
                    <a:spcPct val="100000"/>
                  </a:lnSpc>
                  <a:buFont typeface="Arial" charset="0"/>
                  <a:buChar char="•"/>
                </a:pPr>
                <a:r>
                  <a:rPr lang="it-IT" sz="1600" dirty="0" smtClean="0">
                    <a:solidFill>
                      <a:schemeClr val="tx1"/>
                    </a:solidFill>
                  </a:rPr>
                  <a:t>Come back to </a:t>
                </a:r>
                <a14:m>
                  <m:oMath xmlns:m="http://schemas.openxmlformats.org/officeDocument/2006/math">
                    <m:sSub>
                      <m:sSubPr>
                        <m:ctrlPr>
                          <a:rPr lang="en-US" sz="1600" i="1">
                            <a:solidFill>
                              <a:schemeClr val="tx1"/>
                            </a:solidFill>
                            <a:latin typeface="Cambria Math" charset="0"/>
                          </a:rPr>
                        </m:ctrlPr>
                      </m:sSubPr>
                      <m:e>
                        <m:r>
                          <a:rPr lang="it-IT" sz="1600" i="1">
                            <a:solidFill>
                              <a:schemeClr val="tx1"/>
                            </a:solidFill>
                            <a:latin typeface="Cambria Math" charset="0"/>
                          </a:rPr>
                          <m:t>𝑒</m:t>
                        </m:r>
                      </m:e>
                      <m:sub>
                        <m:r>
                          <a:rPr lang="it-IT" sz="1600" i="1">
                            <a:solidFill>
                              <a:schemeClr val="tx1"/>
                            </a:solidFill>
                            <a:latin typeface="Cambria Math" charset="0"/>
                          </a:rPr>
                          <m:t>𝐴</m:t>
                        </m:r>
                      </m:sub>
                    </m:sSub>
                  </m:oMath>
                </a14:m>
                <a:r>
                  <a:rPr lang="en-GB" sz="1600" dirty="0" smtClean="0">
                    <a:solidFill>
                      <a:schemeClr val="tx1"/>
                    </a:solidFill>
                  </a:rPr>
                  <a:t>.</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363783"/>
                <a:ext cx="8520600" cy="4299433"/>
              </a:xfrm>
              <a:blipFill rotWithShape="0">
                <a:blip r:embed="rId2"/>
                <a:stretch>
                  <a:fillRect l="-572" b="-851"/>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49</a:t>
            </a:fld>
            <a:endParaRPr lang="nb-NO"/>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765743"/>
            <a:ext cx="3187700" cy="1727200"/>
          </a:xfrm>
          <a:prstGeom prst="rect">
            <a:avLst/>
          </a:prstGeom>
        </p:spPr>
      </p:pic>
      <p:sp>
        <p:nvSpPr>
          <p:cNvPr id="6" name="Rettangolo 5"/>
          <p:cNvSpPr/>
          <p:nvPr/>
        </p:nvSpPr>
        <p:spPr>
          <a:xfrm>
            <a:off x="2069431" y="2140004"/>
            <a:ext cx="5745123" cy="246221"/>
          </a:xfrm>
          <a:prstGeom prst="rect">
            <a:avLst/>
          </a:prstGeom>
        </p:spPr>
        <p:txBody>
          <a:bodyPr wrap="square">
            <a:spAutoFit/>
          </a:bodyPr>
          <a:lstStyle/>
          <a:p>
            <a:pPr marL="114300" indent="0">
              <a:buNone/>
            </a:pPr>
            <a:r>
              <a:rPr lang="en-GB" sz="1000" dirty="0"/>
              <a:t>Figure: </a:t>
            </a:r>
            <a:r>
              <a:rPr lang="en-GB" sz="1000" dirty="0" smtClean="0"/>
              <a:t>adapted figure </a:t>
            </a:r>
            <a:r>
              <a:rPr lang="en-GB" sz="1000" dirty="0" err="1" smtClean="0"/>
              <a:t>from“Borromean</a:t>
            </a:r>
            <a:r>
              <a:rPr lang="en-GB" sz="1000" dirty="0" smtClean="0"/>
              <a:t> </a:t>
            </a:r>
            <a:r>
              <a:rPr lang="en-GB" sz="1000" dirty="0"/>
              <a:t>Ring Signature” - </a:t>
            </a:r>
            <a:r>
              <a:rPr lang="en-GB" sz="1000" dirty="0" err="1"/>
              <a:t>G.Maxwell</a:t>
            </a:r>
            <a:r>
              <a:rPr lang="en-GB" sz="1000" dirty="0"/>
              <a:t>, </a:t>
            </a:r>
            <a:r>
              <a:rPr lang="en-GB" sz="1000" dirty="0" err="1" smtClean="0"/>
              <a:t>A.Poelstra</a:t>
            </a:r>
            <a:endParaRPr lang="en-GB" sz="1000" dirty="0"/>
          </a:p>
        </p:txBody>
      </p:sp>
    </p:spTree>
    <p:extLst>
      <p:ext uri="{BB962C8B-B14F-4D97-AF65-F5344CB8AC3E}">
        <p14:creationId xmlns:p14="http://schemas.microsoft.com/office/powerpoint/2010/main" val="30236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82491"/>
            <a:ext cx="8520600" cy="572700"/>
          </a:xfrm>
        </p:spPr>
        <p:txBody>
          <a:bodyPr/>
          <a:lstStyle/>
          <a:p>
            <a:r>
              <a:rPr lang="it-IT" sz="2400">
                <a:solidFill>
                  <a:schemeClr val="accent1">
                    <a:lumMod val="75000"/>
                  </a:schemeClr>
                </a:solidFill>
              </a:rPr>
              <a:t>...some useful cryptographic primitives</a:t>
            </a:r>
            <a:endParaRPr lang="en-GB" sz="2400">
              <a:solidFill>
                <a:schemeClr val="accent1">
                  <a:lumMod val="75000"/>
                </a:schemeClr>
              </a:solidFill>
            </a:endParaRPr>
          </a:p>
        </p:txBody>
      </p:sp>
      <p:sp>
        <p:nvSpPr>
          <p:cNvPr id="3" name="Segnaposto testo 2"/>
          <p:cNvSpPr>
            <a:spLocks noGrp="1"/>
          </p:cNvSpPr>
          <p:nvPr>
            <p:ph type="body" idx="1"/>
          </p:nvPr>
        </p:nvSpPr>
        <p:spPr>
          <a:xfrm>
            <a:off x="311700" y="1156882"/>
            <a:ext cx="8520600" cy="3416400"/>
          </a:xfrm>
        </p:spPr>
        <p:txBody>
          <a:bodyPr/>
          <a:lstStyle/>
          <a:p>
            <a:pPr marL="285750" indent="-285750">
              <a:lnSpc>
                <a:spcPct val="100000"/>
              </a:lnSpc>
              <a:buClrTx/>
              <a:buSzTx/>
              <a:buFont typeface="Arial" charset="0"/>
              <a:buChar char="•"/>
            </a:pPr>
            <a:r>
              <a:rPr lang="en-GB" smtClean="0">
                <a:solidFill>
                  <a:schemeClr val="tx1"/>
                </a:solidFill>
              </a:rPr>
              <a:t>A </a:t>
            </a:r>
            <a:r>
              <a:rPr lang="en-GB" b="1" smtClean="0">
                <a:solidFill>
                  <a:schemeClr val="tx1"/>
                </a:solidFill>
              </a:rPr>
              <a:t>commitment scheme</a:t>
            </a:r>
            <a:r>
              <a:rPr lang="en-GB" smtClean="0">
                <a:solidFill>
                  <a:schemeClr val="tx1"/>
                </a:solidFill>
              </a:rPr>
              <a:t> is a cryptographic primitive that lets keep a piece of data secret, but commit to it in order not to be able to change it later.</a:t>
            </a:r>
          </a:p>
          <a:p>
            <a:pPr marL="285750" indent="-285750">
              <a:lnSpc>
                <a:spcPct val="100000"/>
              </a:lnSpc>
              <a:buClrTx/>
              <a:buSzTx/>
              <a:buFont typeface="Arial" charset="0"/>
              <a:buChar char="•"/>
            </a:pPr>
            <a:endParaRPr lang="it-IT">
              <a:solidFill>
                <a:schemeClr val="tx1"/>
              </a:solidFill>
            </a:endParaRPr>
          </a:p>
          <a:p>
            <a:pPr marL="285750" indent="-285750">
              <a:lnSpc>
                <a:spcPct val="100000"/>
              </a:lnSpc>
              <a:buClrTx/>
              <a:buSzTx/>
              <a:buFont typeface="Arial" charset="0"/>
              <a:buChar char="•"/>
            </a:pPr>
            <a:r>
              <a:rPr lang="it-IT">
                <a:solidFill>
                  <a:schemeClr val="tx1"/>
                </a:solidFill>
              </a:rPr>
              <a:t>A typical example can be built via a </a:t>
            </a:r>
            <a:r>
              <a:rPr lang="it-IT" i="1">
                <a:solidFill>
                  <a:schemeClr val="tx1"/>
                </a:solidFill>
              </a:rPr>
              <a:t>cryptographic </a:t>
            </a:r>
            <a:r>
              <a:rPr lang="it-IT" i="1" smtClean="0">
                <a:solidFill>
                  <a:schemeClr val="tx1"/>
                </a:solidFill>
              </a:rPr>
              <a:t>hash</a:t>
            </a:r>
            <a:r>
              <a:rPr lang="it-IT" smtClean="0">
                <a:solidFill>
                  <a:schemeClr val="tx1"/>
                </a:solidFill>
              </a:rPr>
              <a:t>.</a:t>
            </a:r>
            <a:endParaRPr lang="it-IT">
              <a:solidFill>
                <a:schemeClr val="tx1"/>
              </a:solidFill>
            </a:endParaRPr>
          </a:p>
          <a:p>
            <a:pPr marL="284400" indent="-284400">
              <a:lnSpc>
                <a:spcPct val="100000"/>
              </a:lnSpc>
              <a:buClrTx/>
              <a:buSzTx/>
              <a:buNone/>
            </a:pPr>
            <a:r>
              <a:rPr lang="it-IT">
                <a:solidFill>
                  <a:schemeClr val="tx1"/>
                </a:solidFill>
              </a:rPr>
              <a:t> </a:t>
            </a:r>
            <a:r>
              <a:rPr lang="it-IT" smtClean="0">
                <a:solidFill>
                  <a:schemeClr val="tx1"/>
                </a:solidFill>
              </a:rPr>
              <a:t>   From </a:t>
            </a:r>
            <a:r>
              <a:rPr lang="it-IT">
                <a:solidFill>
                  <a:schemeClr val="tx1"/>
                </a:solidFill>
              </a:rPr>
              <a:t>the commitment it is not possible to retrieve </a:t>
            </a:r>
            <a:r>
              <a:rPr lang="it-IT" smtClean="0">
                <a:solidFill>
                  <a:schemeClr val="tx1"/>
                </a:solidFill>
              </a:rPr>
              <a:t>the data </a:t>
            </a:r>
            <a:r>
              <a:rPr lang="it-IT">
                <a:solidFill>
                  <a:schemeClr val="tx1"/>
                </a:solidFill>
              </a:rPr>
              <a:t>you are committing  </a:t>
            </a:r>
            <a:r>
              <a:rPr lang="it-IT" smtClean="0">
                <a:solidFill>
                  <a:schemeClr val="tx1"/>
                </a:solidFill>
              </a:rPr>
              <a:t>     to</a:t>
            </a:r>
            <a:r>
              <a:rPr lang="it-IT">
                <a:solidFill>
                  <a:schemeClr val="tx1"/>
                </a:solidFill>
              </a:rPr>
              <a:t>, while verification is trivial.</a:t>
            </a:r>
          </a:p>
          <a:p>
            <a:pPr marL="285750" indent="-285750">
              <a:lnSpc>
                <a:spcPct val="100000"/>
              </a:lnSpc>
              <a:buClrTx/>
              <a:buSzTx/>
              <a:buFont typeface="Arial" charset="0"/>
              <a:buChar char="•"/>
            </a:pPr>
            <a:endParaRPr lang="en-GB">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a:t>
            </a:fld>
            <a:endParaRPr lang="nb-NO"/>
          </a:p>
        </p:txBody>
      </p:sp>
    </p:spTree>
    <p:extLst>
      <p:ext uri="{BB962C8B-B14F-4D97-AF65-F5344CB8AC3E}">
        <p14:creationId xmlns:p14="http://schemas.microsoft.com/office/powerpoint/2010/main" val="1228887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21326" y="570210"/>
                <a:ext cx="8520600" cy="4289807"/>
              </a:xfrm>
            </p:spPr>
            <p:txBody>
              <a:bodyPr/>
              <a:lstStyle/>
              <a:p>
                <a:pPr marL="285750" indent="-285750">
                  <a:lnSpc>
                    <a:spcPct val="100000"/>
                  </a:lnSpc>
                  <a:buFont typeface="Arial" charset="0"/>
                  <a:buChar char="•"/>
                </a:pPr>
                <a:r>
                  <a:rPr lang="it-IT" dirty="0">
                    <a:solidFill>
                      <a:schemeClr val="tx1"/>
                    </a:solidFill>
                  </a:rPr>
                  <a:t>The </a:t>
                </a:r>
                <a:r>
                  <a:rPr lang="it-IT" dirty="0" err="1">
                    <a:solidFill>
                      <a:schemeClr val="tx1"/>
                    </a:solidFill>
                  </a:rPr>
                  <a:t>signature</a:t>
                </a:r>
                <a:r>
                  <a:rPr lang="it-IT" dirty="0">
                    <a:solidFill>
                      <a:schemeClr val="tx1"/>
                    </a:solidFill>
                  </a:rPr>
                  <a:t> </a:t>
                </a:r>
                <a:r>
                  <a:rPr lang="it-IT" dirty="0" err="1">
                    <a:solidFill>
                      <a:schemeClr val="tx1"/>
                    </a:solidFill>
                  </a:rPr>
                  <a:t>is</a:t>
                </a:r>
                <a:r>
                  <a:rPr lang="it-IT" dirty="0">
                    <a:solidFill>
                      <a:schemeClr val="tx1"/>
                    </a:solidFill>
                  </a:rPr>
                  <a:t> </a:t>
                </a:r>
                <a:r>
                  <a:rPr lang="it-IT" dirty="0" err="1">
                    <a:solidFill>
                      <a:schemeClr val="tx1"/>
                    </a:solidFill>
                  </a:rPr>
                  <a:t>verified</a:t>
                </a:r>
                <a:r>
                  <a:rPr lang="it-IT" dirty="0">
                    <a:solidFill>
                      <a:schemeClr val="tx1"/>
                    </a:solidFill>
                  </a:rPr>
                  <a:t> </a:t>
                </a:r>
                <a:r>
                  <a:rPr lang="it-IT" dirty="0" err="1">
                    <a:solidFill>
                      <a:schemeClr val="tx1"/>
                    </a:solidFill>
                  </a:rPr>
                  <a:t>if</a:t>
                </a:r>
                <a:r>
                  <a:rPr lang="it-IT" dirty="0">
                    <a:solidFill>
                      <a:schemeClr val="tx1"/>
                    </a:solidFill>
                  </a:rPr>
                  <a:t> the procedure </a:t>
                </a:r>
                <a:r>
                  <a:rPr lang="it-IT" dirty="0" err="1">
                    <a:solidFill>
                      <a:schemeClr val="tx1"/>
                    </a:solidFill>
                  </a:rPr>
                  <a:t>recreates</a:t>
                </a:r>
                <a:r>
                  <a:rPr lang="it-IT" dirty="0">
                    <a:solidFill>
                      <a:schemeClr val="tx1"/>
                    </a:solidFill>
                  </a:rPr>
                  <a:t> the </a:t>
                </a:r>
                <a:r>
                  <a:rPr lang="it-IT" dirty="0" err="1" smtClean="0">
                    <a:solidFill>
                      <a:schemeClr val="tx1"/>
                    </a:solidFill>
                  </a:rPr>
                  <a:t>hash</a:t>
                </a:r>
                <a:r>
                  <a:rPr lang="it-IT" dirty="0">
                    <a:solidFill>
                      <a:schemeClr val="tx1"/>
                    </a:solidFill>
                  </a:rPr>
                  <a:t> </a:t>
                </a:r>
                <a:r>
                  <a:rPr lang="it-IT" dirty="0" err="1" smtClean="0">
                    <a:solidFill>
                      <a:schemeClr val="tx1"/>
                    </a:solidFill>
                  </a:rPr>
                  <a:t>value</a:t>
                </a:r>
                <a:r>
                  <a:rPr lang="it-IT" dirty="0" smtClean="0">
                    <a:solidFill>
                      <a:schemeClr val="tx1"/>
                    </a:solidFill>
                  </a:rPr>
                  <a:t> </a:t>
                </a:r>
                <a14:m>
                  <m:oMath xmlns:m="http://schemas.openxmlformats.org/officeDocument/2006/math">
                    <m:r>
                      <a:rPr lang="it-IT" i="1" smtClean="0">
                        <a:solidFill>
                          <a:schemeClr val="tx1"/>
                        </a:solidFill>
                        <a:latin typeface="Cambria Math" charset="0"/>
                      </a:rPr>
                      <m:t>𝑒</m:t>
                    </m:r>
                    <m:r>
                      <a:rPr lang="it-IT" i="1" baseline="-25000" smtClean="0">
                        <a:solidFill>
                          <a:schemeClr val="tx1"/>
                        </a:solidFill>
                        <a:latin typeface="Cambria Math" charset="0"/>
                      </a:rPr>
                      <m:t>𝐴</m:t>
                    </m:r>
                  </m:oMath>
                </a14:m>
                <a:r>
                  <a:rPr lang="it-IT" dirty="0">
                    <a:solidFill>
                      <a:schemeClr val="tx1"/>
                    </a:solidFill>
                  </a:rPr>
                  <a:t> </a:t>
                </a:r>
                <a:r>
                  <a:rPr lang="it-IT" dirty="0" err="1">
                    <a:solidFill>
                      <a:schemeClr val="tx1"/>
                    </a:solidFill>
                  </a:rPr>
                  <a:t>correctly</a:t>
                </a:r>
                <a:r>
                  <a:rPr lang="it-IT" dirty="0">
                    <a:solidFill>
                      <a:schemeClr val="tx1"/>
                    </a:solidFill>
                  </a:rPr>
                  <a:t>. </a:t>
                </a:r>
                <a:r>
                  <a:rPr lang="it-IT" dirty="0" err="1">
                    <a:solidFill>
                      <a:schemeClr val="tx1"/>
                    </a:solidFill>
                  </a:rPr>
                  <a:t>This</a:t>
                </a:r>
                <a:r>
                  <a:rPr lang="it-IT" dirty="0">
                    <a:solidFill>
                      <a:schemeClr val="tx1"/>
                    </a:solidFill>
                  </a:rPr>
                  <a:t> </a:t>
                </a:r>
                <a:r>
                  <a:rPr lang="it-IT" dirty="0" err="1">
                    <a:solidFill>
                      <a:schemeClr val="tx1"/>
                    </a:solidFill>
                  </a:rPr>
                  <a:t>means</a:t>
                </a:r>
                <a:r>
                  <a:rPr lang="it-IT" dirty="0">
                    <a:solidFill>
                      <a:schemeClr val="tx1"/>
                    </a:solidFill>
                  </a:rPr>
                  <a:t> </a:t>
                </a:r>
                <a:r>
                  <a:rPr lang="it-IT" dirty="0" err="1">
                    <a:solidFill>
                      <a:schemeClr val="tx1"/>
                    </a:solidFill>
                  </a:rPr>
                  <a:t>that</a:t>
                </a:r>
                <a:r>
                  <a:rPr lang="it-IT" dirty="0">
                    <a:solidFill>
                      <a:schemeClr val="tx1"/>
                    </a:solidFill>
                  </a:rPr>
                  <a:t> </a:t>
                </a:r>
                <a:r>
                  <a:rPr lang="it-IT" dirty="0" err="1">
                    <a:solidFill>
                      <a:schemeClr val="tx1"/>
                    </a:solidFill>
                  </a:rPr>
                  <a:t>someone</a:t>
                </a:r>
                <a:r>
                  <a:rPr lang="it-IT" dirty="0">
                    <a:solidFill>
                      <a:schemeClr val="tx1"/>
                    </a:solidFill>
                  </a:rPr>
                  <a:t> </a:t>
                </a:r>
                <a:r>
                  <a:rPr lang="it-IT" dirty="0" err="1">
                    <a:solidFill>
                      <a:schemeClr val="tx1"/>
                    </a:solidFill>
                  </a:rPr>
                  <a:t>along</a:t>
                </a:r>
                <a:r>
                  <a:rPr lang="it-IT" dirty="0">
                    <a:solidFill>
                      <a:schemeClr val="tx1"/>
                    </a:solidFill>
                  </a:rPr>
                  <a:t> the </a:t>
                </a:r>
                <a:r>
                  <a:rPr lang="it-IT" dirty="0" smtClean="0">
                    <a:solidFill>
                      <a:schemeClr val="tx1"/>
                    </a:solidFill>
                  </a:rPr>
                  <a:t>way </a:t>
                </a:r>
                <a:r>
                  <a:rPr lang="it-IT" dirty="0" err="1" smtClean="0">
                    <a:solidFill>
                      <a:schemeClr val="tx1"/>
                    </a:solidFill>
                  </a:rPr>
                  <a:t>has</a:t>
                </a:r>
                <a:r>
                  <a:rPr lang="it-IT" dirty="0" smtClean="0">
                    <a:solidFill>
                      <a:schemeClr val="tx1"/>
                    </a:solidFill>
                  </a:rPr>
                  <a:t> </a:t>
                </a:r>
                <a:r>
                  <a:rPr lang="it-IT" dirty="0" err="1">
                    <a:solidFill>
                      <a:schemeClr val="tx1"/>
                    </a:solidFill>
                  </a:rPr>
                  <a:t>used</a:t>
                </a:r>
                <a:r>
                  <a:rPr lang="it-IT" dirty="0">
                    <a:solidFill>
                      <a:schemeClr val="tx1"/>
                    </a:solidFill>
                  </a:rPr>
                  <a:t> </a:t>
                </a:r>
                <a:r>
                  <a:rPr lang="it-IT" dirty="0" err="1">
                    <a:solidFill>
                      <a:schemeClr val="tx1"/>
                    </a:solidFill>
                  </a:rPr>
                  <a:t>its</a:t>
                </a:r>
                <a:r>
                  <a:rPr lang="it-IT" dirty="0">
                    <a:solidFill>
                      <a:schemeClr val="tx1"/>
                    </a:solidFill>
                  </a:rPr>
                  <a:t> private </a:t>
                </a:r>
                <a:r>
                  <a:rPr lang="it-IT" dirty="0" err="1">
                    <a:solidFill>
                      <a:schemeClr val="tx1"/>
                    </a:solidFill>
                  </a:rPr>
                  <a:t>key</a:t>
                </a:r>
                <a:r>
                  <a:rPr lang="it-IT" dirty="0">
                    <a:solidFill>
                      <a:schemeClr val="tx1"/>
                    </a:solidFill>
                  </a:rPr>
                  <a:t> to </a:t>
                </a:r>
                <a:r>
                  <a:rPr lang="it-IT" dirty="0" err="1">
                    <a:solidFill>
                      <a:schemeClr val="tx1"/>
                    </a:solidFill>
                  </a:rPr>
                  <a:t>close</a:t>
                </a:r>
                <a:r>
                  <a:rPr lang="it-IT" dirty="0">
                    <a:solidFill>
                      <a:schemeClr val="tx1"/>
                    </a:solidFill>
                  </a:rPr>
                  <a:t> the ring</a:t>
                </a:r>
                <a:r>
                  <a:rPr lang="it-IT" dirty="0" smtClean="0">
                    <a:solidFill>
                      <a:schemeClr val="tx1"/>
                    </a:solidFill>
                  </a:rPr>
                  <a:t>.</a:t>
                </a:r>
              </a:p>
              <a:p>
                <a:pPr marL="284400" indent="-284400">
                  <a:lnSpc>
                    <a:spcPct val="100000"/>
                  </a:lnSpc>
                </a:pPr>
                <a:endParaRPr lang="it-IT" dirty="0" smtClean="0">
                  <a:solidFill>
                    <a:schemeClr val="tx1"/>
                  </a:solidFill>
                </a:endParaRPr>
              </a:p>
              <a:p>
                <a:pPr marL="285750" indent="-285750">
                  <a:lnSpc>
                    <a:spcPct val="100000"/>
                  </a:lnSpc>
                  <a:buFont typeface="Arial" charset="0"/>
                  <a:buChar char="•"/>
                </a:pPr>
                <a:r>
                  <a:rPr lang="it-IT" dirty="0" err="1">
                    <a:solidFill>
                      <a:schemeClr val="tx1"/>
                    </a:solidFill>
                  </a:rPr>
                  <a:t>It’s</a:t>
                </a:r>
                <a:r>
                  <a:rPr lang="it-IT" dirty="0">
                    <a:solidFill>
                      <a:schemeClr val="tx1"/>
                    </a:solidFill>
                  </a:rPr>
                  <a:t> </a:t>
                </a:r>
                <a:r>
                  <a:rPr lang="it-IT" dirty="0" err="1">
                    <a:solidFill>
                      <a:schemeClr val="tx1"/>
                    </a:solidFill>
                  </a:rPr>
                  <a:t>impossible</a:t>
                </a:r>
                <a:r>
                  <a:rPr lang="it-IT" dirty="0">
                    <a:solidFill>
                      <a:schemeClr val="tx1"/>
                    </a:solidFill>
                  </a:rPr>
                  <a:t> for the </a:t>
                </a:r>
                <a:r>
                  <a:rPr lang="it-IT" dirty="0" err="1">
                    <a:solidFill>
                      <a:schemeClr val="tx1"/>
                    </a:solidFill>
                  </a:rPr>
                  <a:t>verifier</a:t>
                </a:r>
                <a:r>
                  <a:rPr lang="it-IT" dirty="0">
                    <a:solidFill>
                      <a:schemeClr val="tx1"/>
                    </a:solidFill>
                  </a:rPr>
                  <a:t> to </a:t>
                </a:r>
                <a:r>
                  <a:rPr lang="it-IT" dirty="0" err="1">
                    <a:solidFill>
                      <a:schemeClr val="tx1"/>
                    </a:solidFill>
                  </a:rPr>
                  <a:t>know</a:t>
                </a:r>
                <a:r>
                  <a:rPr lang="it-IT" dirty="0">
                    <a:solidFill>
                      <a:schemeClr val="tx1"/>
                    </a:solidFill>
                  </a:rPr>
                  <a:t> </a:t>
                </a:r>
                <a:r>
                  <a:rPr lang="it-IT" dirty="0" err="1">
                    <a:solidFill>
                      <a:schemeClr val="tx1"/>
                    </a:solidFill>
                  </a:rPr>
                  <a:t>who</a:t>
                </a:r>
                <a:r>
                  <a:rPr lang="it-IT" dirty="0">
                    <a:solidFill>
                      <a:schemeClr val="tx1"/>
                    </a:solidFill>
                  </a:rPr>
                  <a:t> </a:t>
                </a:r>
                <a:r>
                  <a:rPr lang="it-IT" dirty="0" err="1">
                    <a:solidFill>
                      <a:schemeClr val="tx1"/>
                    </a:solidFill>
                  </a:rPr>
                  <a:t>signed</a:t>
                </a:r>
                <a:r>
                  <a:rPr lang="it-IT" dirty="0">
                    <a:solidFill>
                      <a:schemeClr val="tx1"/>
                    </a:solidFill>
                  </a:rPr>
                  <a:t>. </a:t>
                </a:r>
                <a:r>
                  <a:rPr lang="it-IT" dirty="0" err="1">
                    <a:solidFill>
                      <a:schemeClr val="tx1"/>
                    </a:solidFill>
                  </a:rPr>
                  <a:t>He’ll</a:t>
                </a:r>
                <a:r>
                  <a:rPr lang="it-IT" dirty="0">
                    <a:solidFill>
                      <a:schemeClr val="tx1"/>
                    </a:solidFill>
                  </a:rPr>
                  <a:t> </a:t>
                </a:r>
                <a:r>
                  <a:rPr lang="it-IT" dirty="0" smtClean="0">
                    <a:solidFill>
                      <a:schemeClr val="tx1"/>
                    </a:solidFill>
                  </a:rPr>
                  <a:t>just be </a:t>
                </a:r>
                <a:r>
                  <a:rPr lang="it-IT" dirty="0" err="1">
                    <a:solidFill>
                      <a:schemeClr val="tx1"/>
                    </a:solidFill>
                  </a:rPr>
                  <a:t>sure</a:t>
                </a:r>
                <a:r>
                  <a:rPr lang="it-IT" dirty="0">
                    <a:solidFill>
                      <a:schemeClr val="tx1"/>
                    </a:solidFill>
                  </a:rPr>
                  <a:t> </a:t>
                </a:r>
                <a:r>
                  <a:rPr lang="it-IT" dirty="0" err="1">
                    <a:solidFill>
                      <a:schemeClr val="tx1"/>
                    </a:solidFill>
                  </a:rPr>
                  <a:t>that</a:t>
                </a:r>
                <a:r>
                  <a:rPr lang="it-IT" dirty="0">
                    <a:solidFill>
                      <a:schemeClr val="tx1"/>
                    </a:solidFill>
                  </a:rPr>
                  <a:t> </a:t>
                </a:r>
                <a:r>
                  <a:rPr lang="it-IT" dirty="0" smtClean="0">
                    <a:solidFill>
                      <a:schemeClr val="tx1"/>
                    </a:solidFill>
                  </a:rPr>
                  <a:t>the private </a:t>
                </a:r>
                <a:r>
                  <a:rPr lang="it-IT" dirty="0" err="1" smtClean="0">
                    <a:solidFill>
                      <a:schemeClr val="tx1"/>
                    </a:solidFill>
                  </a:rPr>
                  <a:t>key</a:t>
                </a:r>
                <a:r>
                  <a:rPr lang="it-IT" dirty="0" smtClean="0">
                    <a:solidFill>
                      <a:schemeClr val="tx1"/>
                    </a:solidFill>
                  </a:rPr>
                  <a:t> </a:t>
                </a:r>
                <a:r>
                  <a:rPr lang="it-IT" dirty="0" err="1" smtClean="0">
                    <a:solidFill>
                      <a:schemeClr val="tx1"/>
                    </a:solidFill>
                  </a:rPr>
                  <a:t>corresponding</a:t>
                </a:r>
                <a:r>
                  <a:rPr lang="it-IT" dirty="0" smtClean="0">
                    <a:solidFill>
                      <a:schemeClr val="tx1"/>
                    </a:solidFill>
                  </a:rPr>
                  <a:t> to </a:t>
                </a:r>
                <a:r>
                  <a:rPr lang="it-IT" dirty="0" err="1">
                    <a:solidFill>
                      <a:schemeClr val="tx1"/>
                    </a:solidFill>
                  </a:rPr>
                  <a:t>one</a:t>
                </a:r>
                <a:r>
                  <a:rPr lang="it-IT" dirty="0">
                    <a:solidFill>
                      <a:schemeClr val="tx1"/>
                    </a:solidFill>
                  </a:rPr>
                  <a:t> of </a:t>
                </a:r>
                <a:r>
                  <a:rPr lang="it-IT" dirty="0" smtClean="0">
                    <a:solidFill>
                      <a:schemeClr val="tx1"/>
                    </a:solidFill>
                  </a:rPr>
                  <a:t>the </a:t>
                </a:r>
                <a:r>
                  <a:rPr lang="it-IT" dirty="0" err="1" smtClean="0">
                    <a:solidFill>
                      <a:schemeClr val="tx1"/>
                    </a:solidFill>
                  </a:rPr>
                  <a:t>four</a:t>
                </a:r>
                <a:r>
                  <a:rPr lang="it-IT" dirty="0" smtClean="0">
                    <a:solidFill>
                      <a:schemeClr val="tx1"/>
                    </a:solidFill>
                  </a:rPr>
                  <a:t> </a:t>
                </a:r>
                <a:r>
                  <a:rPr lang="it-IT" dirty="0" err="1">
                    <a:solidFill>
                      <a:schemeClr val="tx1"/>
                    </a:solidFill>
                  </a:rPr>
                  <a:t>pubkeys</a:t>
                </a:r>
                <a:r>
                  <a:rPr lang="it-IT" dirty="0">
                    <a:solidFill>
                      <a:schemeClr val="tx1"/>
                    </a:solidFill>
                  </a:rPr>
                  <a:t> </a:t>
                </a:r>
                <a:r>
                  <a:rPr lang="it-IT" dirty="0" err="1">
                    <a:solidFill>
                      <a:schemeClr val="tx1"/>
                    </a:solidFill>
                  </a:rPr>
                  <a:t>signed</a:t>
                </a:r>
                <a:r>
                  <a:rPr lang="it-IT" dirty="0">
                    <a:solidFill>
                      <a:schemeClr val="tx1"/>
                    </a:solidFill>
                  </a:rPr>
                  <a:t>.</a:t>
                </a:r>
              </a:p>
              <a:p>
                <a:pPr marL="284400" indent="-284400">
                  <a:lnSpc>
                    <a:spcPct val="100000"/>
                  </a:lnSpc>
                </a:pPr>
                <a:endParaRPr lang="en-GB" dirty="0" smtClean="0">
                  <a:solidFill>
                    <a:schemeClr val="tx1"/>
                  </a:solidFill>
                </a:endParaRPr>
              </a:p>
              <a:p>
                <a:pPr marL="285750" indent="-285750">
                  <a:lnSpc>
                    <a:spcPct val="100000"/>
                  </a:lnSpc>
                  <a:buFont typeface="Arial" charset="0"/>
                  <a:buChar char="•"/>
                </a:pPr>
                <a:r>
                  <a:rPr lang="en-GB" dirty="0">
                    <a:solidFill>
                      <a:schemeClr val="tx1"/>
                    </a:solidFill>
                  </a:rPr>
                  <a:t>As a single signature uses a feedback loop to prevent </a:t>
                </a:r>
                <a:r>
                  <a:rPr lang="en-GB" dirty="0" smtClean="0">
                    <a:solidFill>
                      <a:schemeClr val="tx1"/>
                    </a:solidFill>
                  </a:rPr>
                  <a:t>forging, the </a:t>
                </a:r>
                <a:r>
                  <a:rPr lang="en-GB" dirty="0">
                    <a:solidFill>
                      <a:schemeClr val="tx1"/>
                    </a:solidFill>
                  </a:rPr>
                  <a:t>ring-signature version stretches out the </a:t>
                </a:r>
                <a:r>
                  <a:rPr lang="en-GB" dirty="0" smtClean="0">
                    <a:solidFill>
                      <a:schemeClr val="tx1"/>
                    </a:solidFill>
                  </a:rPr>
                  <a:t>feedback loop </a:t>
                </a:r>
                <a:r>
                  <a:rPr lang="en-GB" dirty="0">
                    <a:solidFill>
                      <a:schemeClr val="tx1"/>
                    </a:solidFill>
                  </a:rPr>
                  <a:t>over a set of participants by means of </a:t>
                </a:r>
                <a:r>
                  <a:rPr lang="en-GB" dirty="0" smtClean="0">
                    <a:solidFill>
                      <a:schemeClr val="tx1"/>
                    </a:solidFill>
                  </a:rPr>
                  <a:t>the chaining-signature </a:t>
                </a:r>
                <a:r>
                  <a:rPr lang="en-GB" dirty="0">
                    <a:solidFill>
                      <a:schemeClr val="tx1"/>
                    </a:solidFill>
                  </a:rPr>
                  <a:t>design</a:t>
                </a:r>
                <a:r>
                  <a:rPr lang="en-GB" dirty="0" smtClean="0">
                    <a:solidFill>
                      <a:schemeClr val="tx1"/>
                    </a:solidFill>
                  </a:rPr>
                  <a:t>.</a:t>
                </a:r>
              </a:p>
              <a:p>
                <a:pPr marL="285750" indent="-285750">
                  <a:lnSpc>
                    <a:spcPct val="100000"/>
                  </a:lnSpc>
                  <a:buFont typeface="Arial" charset="0"/>
                  <a:buChar char="•"/>
                </a:pPr>
                <a:endParaRPr lang="en-GB" dirty="0">
                  <a:solidFill>
                    <a:schemeClr val="tx1"/>
                  </a:solidFill>
                </a:endParaRPr>
              </a:p>
              <a:p>
                <a:pPr marL="285750" indent="-285750">
                  <a:lnSpc>
                    <a:spcPct val="100000"/>
                  </a:lnSpc>
                  <a:buFont typeface="Arial" charset="0"/>
                  <a:buChar char="•"/>
                </a:pPr>
                <a:r>
                  <a:rPr lang="en-GB" dirty="0">
                    <a:solidFill>
                      <a:schemeClr val="tx1"/>
                    </a:solidFill>
                  </a:rPr>
                  <a:t>Impossible to forge the signature, unless short-circuiting </a:t>
                </a:r>
                <a:r>
                  <a:rPr lang="en-GB" dirty="0" smtClean="0">
                    <a:solidFill>
                      <a:schemeClr val="tx1"/>
                    </a:solidFill>
                  </a:rPr>
                  <a:t>the feedback </a:t>
                </a:r>
                <a:r>
                  <a:rPr lang="en-GB" dirty="0">
                    <a:solidFill>
                      <a:schemeClr val="tx1"/>
                    </a:solidFill>
                  </a:rPr>
                  <a:t>loop by having one or more private keys.</a:t>
                </a: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21326" y="570210"/>
                <a:ext cx="8520600" cy="4289807"/>
              </a:xfrm>
              <a:blipFill rotWithShape="0">
                <a:blip r:embed="rId2"/>
                <a:stretch>
                  <a:fillRect l="-501"/>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50</a:t>
            </a:fld>
            <a:endParaRPr lang="nb-NO"/>
          </a:p>
        </p:txBody>
      </p:sp>
    </p:spTree>
    <p:extLst>
      <p:ext uri="{BB962C8B-B14F-4D97-AF65-F5344CB8AC3E}">
        <p14:creationId xmlns:p14="http://schemas.microsoft.com/office/powerpoint/2010/main" val="2123805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310933"/>
            <a:ext cx="8520600" cy="572700"/>
          </a:xfrm>
        </p:spPr>
        <p:txBody>
          <a:bodyPr/>
          <a:lstStyle/>
          <a:p>
            <a:r>
              <a:rPr lang="it-IT" sz="2400" dirty="0" err="1">
                <a:solidFill>
                  <a:schemeClr val="accent1">
                    <a:lumMod val="75000"/>
                  </a:schemeClr>
                </a:solidFill>
              </a:rPr>
              <a:t>Borromean</a:t>
            </a:r>
            <a:r>
              <a:rPr lang="it-IT" sz="2400" dirty="0">
                <a:solidFill>
                  <a:schemeClr val="accent1">
                    <a:lumMod val="75000"/>
                  </a:schemeClr>
                </a:solidFill>
              </a:rPr>
              <a:t> </a:t>
            </a:r>
            <a:r>
              <a:rPr lang="it-IT" sz="2400" dirty="0" smtClean="0">
                <a:solidFill>
                  <a:schemeClr val="accent1">
                    <a:lumMod val="75000"/>
                  </a:schemeClr>
                </a:solidFill>
              </a:rPr>
              <a:t>ring </a:t>
            </a:r>
            <a:r>
              <a:rPr lang="it-IT" sz="2400" dirty="0" err="1">
                <a:solidFill>
                  <a:schemeClr val="accent1">
                    <a:lumMod val="75000"/>
                  </a:schemeClr>
                </a:solidFill>
              </a:rPr>
              <a:t>s</a:t>
            </a:r>
            <a:r>
              <a:rPr lang="it-IT" sz="2400" dirty="0" err="1" smtClean="0">
                <a:solidFill>
                  <a:schemeClr val="accent1">
                    <a:lumMod val="75000"/>
                  </a:schemeClr>
                </a:solidFill>
              </a:rPr>
              <a:t>ignatures</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883632"/>
            <a:ext cx="8520600" cy="3669317"/>
          </a:xfrm>
        </p:spPr>
        <p:txBody>
          <a:bodyPr/>
          <a:lstStyle/>
          <a:p>
            <a:pPr marL="285750" indent="-285750">
              <a:lnSpc>
                <a:spcPct val="100000"/>
              </a:lnSpc>
              <a:buClrTx/>
              <a:buSzTx/>
              <a:buFont typeface="Arial" charset="0"/>
              <a:buChar char="•"/>
            </a:pPr>
            <a:r>
              <a:rPr lang="en-GB" dirty="0" smtClean="0">
                <a:solidFill>
                  <a:schemeClr val="tx1"/>
                </a:solidFill>
              </a:rPr>
              <a:t>Generalization of the AOS ring signature construction.</a:t>
            </a:r>
          </a:p>
          <a:p>
            <a:pPr marL="285750" indent="-285750">
              <a:lnSpc>
                <a:spcPct val="100000"/>
              </a:lnSpc>
              <a:buClrTx/>
              <a:buSzTx/>
              <a:buFont typeface="Arial" charset="0"/>
              <a:buChar char="•"/>
            </a:pPr>
            <a:endParaRPr lang="en-GB" dirty="0" smtClean="0">
              <a:solidFill>
                <a:schemeClr val="tx1"/>
              </a:solidFill>
            </a:endParaRPr>
          </a:p>
          <a:p>
            <a:pPr marL="742950" lvl="1" indent="-285750">
              <a:lnSpc>
                <a:spcPct val="100000"/>
              </a:lnSpc>
              <a:buClrTx/>
              <a:buSzTx/>
              <a:buFont typeface="Arial" charset="0"/>
              <a:buChar char="•"/>
            </a:pPr>
            <a:r>
              <a:rPr lang="en-GB" sz="1600" dirty="0" smtClean="0">
                <a:solidFill>
                  <a:schemeClr val="tx1"/>
                </a:solidFill>
              </a:rPr>
              <a:t>…from “I know {q</a:t>
            </a:r>
            <a:r>
              <a:rPr lang="en-GB" sz="1600" baseline="-25000" dirty="0" smtClean="0">
                <a:solidFill>
                  <a:schemeClr val="tx1"/>
                </a:solidFill>
              </a:rPr>
              <a:t>0</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 q</a:t>
            </a:r>
            <a:r>
              <a:rPr lang="en-GB" sz="1600" baseline="-25000" dirty="0" smtClean="0">
                <a:solidFill>
                  <a:schemeClr val="tx1"/>
                </a:solidFill>
              </a:rPr>
              <a:t>1</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a:t>
            </a:r>
          </a:p>
          <a:p>
            <a:pPr marL="457200" lvl="1" indent="0">
              <a:lnSpc>
                <a:spcPct val="100000"/>
              </a:lnSpc>
              <a:buClrTx/>
              <a:buSzTx/>
              <a:buNone/>
            </a:pPr>
            <a:r>
              <a:rPr lang="en-GB" sz="1600" dirty="0" smtClean="0">
                <a:solidFill>
                  <a:schemeClr val="tx1"/>
                </a:solidFill>
              </a:rPr>
              <a:t>     …to “I know one of {q</a:t>
            </a:r>
            <a:r>
              <a:rPr lang="en-GB" sz="1600" baseline="-25000" dirty="0" smtClean="0">
                <a:solidFill>
                  <a:schemeClr val="tx1"/>
                </a:solidFill>
              </a:rPr>
              <a:t>00</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 q</a:t>
            </a:r>
            <a:r>
              <a:rPr lang="en-GB" sz="1600" baseline="-25000" dirty="0" smtClean="0">
                <a:solidFill>
                  <a:schemeClr val="tx1"/>
                </a:solidFill>
              </a:rPr>
              <a:t>01</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 </a:t>
            </a:r>
            <a:r>
              <a:rPr lang="en-GB" sz="1600" b="1" dirty="0" smtClean="0">
                <a:solidFill>
                  <a:schemeClr val="tx1"/>
                </a:solidFill>
              </a:rPr>
              <a:t>AND </a:t>
            </a:r>
            <a:r>
              <a:rPr lang="en-GB" sz="1600" dirty="0" smtClean="0">
                <a:solidFill>
                  <a:schemeClr val="tx1"/>
                </a:solidFill>
              </a:rPr>
              <a:t>one of {q</a:t>
            </a:r>
            <a:r>
              <a:rPr lang="en-GB" sz="1600" baseline="-25000" dirty="0" smtClean="0">
                <a:solidFill>
                  <a:schemeClr val="tx1"/>
                </a:solidFill>
              </a:rPr>
              <a:t>10</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 q</a:t>
            </a:r>
            <a:r>
              <a:rPr lang="en-GB" sz="1600" baseline="-25000" dirty="0" smtClean="0">
                <a:solidFill>
                  <a:schemeClr val="tx1"/>
                </a:solidFill>
              </a:rPr>
              <a:t>11</a:t>
            </a:r>
            <a:r>
              <a:rPr lang="en-GB" sz="1600" dirty="0" smtClean="0">
                <a:solidFill>
                  <a:schemeClr val="tx1"/>
                </a:solidFill>
              </a:rPr>
              <a:t> </a:t>
            </a:r>
            <a:r>
              <a:rPr lang="en-GB" sz="1600" b="1" dirty="0" smtClean="0">
                <a:solidFill>
                  <a:schemeClr val="tx1"/>
                </a:solidFill>
              </a:rPr>
              <a:t>OR</a:t>
            </a:r>
            <a:r>
              <a:rPr lang="en-GB" sz="1600" dirty="0" smtClean="0">
                <a:solidFill>
                  <a:schemeClr val="tx1"/>
                </a:solidFill>
              </a:rPr>
              <a:t>…} </a:t>
            </a:r>
            <a:r>
              <a:rPr lang="en-GB" sz="1600" b="1" dirty="0" smtClean="0">
                <a:solidFill>
                  <a:schemeClr val="tx1"/>
                </a:solidFill>
              </a:rPr>
              <a:t>AND</a:t>
            </a:r>
            <a:r>
              <a:rPr lang="en-GB" sz="1600" dirty="0" smtClean="0">
                <a:solidFill>
                  <a:schemeClr val="tx1"/>
                </a:solidFill>
              </a:rPr>
              <a:t>…”</a:t>
            </a:r>
            <a:endParaRPr lang="en-GB" sz="1600" b="1" dirty="0" smtClean="0">
              <a:solidFill>
                <a:schemeClr val="tx1"/>
              </a:solidFill>
            </a:endParaRPr>
          </a:p>
          <a:p>
            <a:pPr marL="742950" lvl="1"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Actually, they make it possible to express knowledge of any monotone </a:t>
            </a:r>
            <a:r>
              <a:rPr lang="en-GB" dirty="0" err="1" smtClean="0">
                <a:solidFill>
                  <a:schemeClr val="tx1"/>
                </a:solidFill>
              </a:rPr>
              <a:t>boolean</a:t>
            </a:r>
            <a:r>
              <a:rPr lang="en-GB" dirty="0" smtClean="0">
                <a:solidFill>
                  <a:schemeClr val="tx1"/>
                </a:solidFill>
              </a:rPr>
              <a:t> function of the signing keys.</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If the AOS construction chained signatures together, here </a:t>
            </a:r>
            <a:r>
              <a:rPr lang="en-GB" i="1" dirty="0" smtClean="0">
                <a:solidFill>
                  <a:schemeClr val="tx1"/>
                </a:solidFill>
              </a:rPr>
              <a:t>entire rings (of signatures) are chained together</a:t>
            </a:r>
            <a:r>
              <a:rPr lang="en-GB" dirty="0" smtClean="0">
                <a:solidFill>
                  <a:schemeClr val="tx1"/>
                </a:solidFill>
              </a:rPr>
              <a:t>. </a:t>
            </a: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r>
              <a:rPr lang="en-GB" dirty="0" smtClean="0">
                <a:solidFill>
                  <a:schemeClr val="tx1"/>
                </a:solidFill>
              </a:rPr>
              <a:t>Significant </a:t>
            </a:r>
            <a:r>
              <a:rPr lang="en-GB" b="1" dirty="0" smtClean="0">
                <a:solidFill>
                  <a:schemeClr val="tx1"/>
                </a:solidFill>
              </a:rPr>
              <a:t>space saving</a:t>
            </a:r>
            <a:r>
              <a:rPr lang="en-GB" dirty="0" smtClean="0">
                <a:solidFill>
                  <a:schemeClr val="tx1"/>
                </a:solidFill>
              </a:rPr>
              <a:t> for what concerns signatures size.</a:t>
            </a:r>
          </a:p>
          <a:p>
            <a:pPr marL="0" indent="0">
              <a:lnSpc>
                <a:spcPct val="100000"/>
              </a:lnSpc>
              <a:buClrTx/>
              <a:buSzTx/>
              <a:buNone/>
            </a:pPr>
            <a:r>
              <a:rPr lang="en-GB" dirty="0" smtClean="0">
                <a:solidFill>
                  <a:schemeClr val="tx1"/>
                </a:solidFill>
              </a:rPr>
              <a:t>					</a:t>
            </a:r>
            <a:r>
              <a:rPr lang="en-GB" sz="1000" dirty="0" smtClean="0">
                <a:solidFill>
                  <a:schemeClr val="tx1"/>
                </a:solidFill>
              </a:rPr>
              <a:t>(</a:t>
            </a:r>
            <a:r>
              <a:rPr lang="en-GB" sz="1000" dirty="0">
                <a:solidFill>
                  <a:schemeClr val="tx1"/>
                </a:solidFill>
                <a:hlinkClick r:id="rId2"/>
              </a:rPr>
              <a:t>https://</a:t>
            </a:r>
            <a:r>
              <a:rPr lang="en-GB" sz="1000" dirty="0" smtClean="0">
                <a:solidFill>
                  <a:schemeClr val="tx1"/>
                </a:solidFill>
                <a:hlinkClick r:id="rId2"/>
              </a:rPr>
              <a:t>github.com/ElementsProject/borromean-signatures-writeup</a:t>
            </a:r>
            <a:r>
              <a:rPr lang="en-GB" sz="1000" dirty="0" smtClean="0">
                <a:solidFill>
                  <a:schemeClr val="tx1"/>
                </a:solidFill>
              </a:rPr>
              <a:t>)</a:t>
            </a:r>
            <a:endParaRPr lang="en-GB" sz="1000" dirty="0">
              <a:solidFill>
                <a:schemeClr val="tx1"/>
              </a:solidFill>
            </a:endParaRPr>
          </a:p>
          <a:p>
            <a:pPr marL="285750" indent="-285750">
              <a:lnSpc>
                <a:spcPct val="100000"/>
              </a:lnSpc>
              <a:buClrTx/>
              <a:buSzTx/>
              <a:buFont typeface="Arial" charset="0"/>
              <a:buChar char="•"/>
            </a:pPr>
            <a:endParaRPr lang="en-GB" dirty="0" smtClean="0">
              <a:solidFill>
                <a:schemeClr val="tx1"/>
              </a:solidFill>
            </a:endParaRPr>
          </a:p>
          <a:p>
            <a:pPr marL="285750" indent="-285750">
              <a:lnSpc>
                <a:spcPct val="100000"/>
              </a:lnSpc>
              <a:buClrTx/>
              <a:buSzTx/>
              <a:buFont typeface="Arial" charset="0"/>
              <a:buChar char="•"/>
            </a:pPr>
            <a:endParaRPr lang="en-GB" dirty="0" smtClean="0">
              <a:solidFill>
                <a:schemeClr val="tx1"/>
              </a:solidFill>
            </a:endParaRPr>
          </a:p>
          <a:p>
            <a:pPr marL="742950" lvl="1" indent="-285750">
              <a:lnSpc>
                <a:spcPct val="100000"/>
              </a:lnSpc>
              <a:buClrTx/>
              <a:buSzTx/>
              <a:buFont typeface="Arial" charset="0"/>
              <a:buChar char="•"/>
            </a:pPr>
            <a:endParaRPr lang="en-GB" sz="1600" dirty="0" smtClean="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51</a:t>
            </a:fld>
            <a:endParaRPr lang="nb-NO"/>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166" y="615471"/>
            <a:ext cx="1409883" cy="930275"/>
          </a:xfrm>
          <a:prstGeom prst="rect">
            <a:avLst/>
          </a:prstGeom>
        </p:spPr>
      </p:pic>
    </p:spTree>
    <p:extLst>
      <p:ext uri="{BB962C8B-B14F-4D97-AF65-F5344CB8AC3E}">
        <p14:creationId xmlns:p14="http://schemas.microsoft.com/office/powerpoint/2010/main" val="2100340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311700" y="512475"/>
            <a:ext cx="8520600" cy="3878550"/>
          </a:xfrm>
        </p:spPr>
        <p:txBody>
          <a:bodyPr/>
          <a:lstStyle/>
          <a:p>
            <a:pPr marL="285750" indent="-285750">
              <a:lnSpc>
                <a:spcPct val="100000"/>
              </a:lnSpc>
              <a:buClrTx/>
              <a:buSzTx/>
              <a:buFont typeface="Arial" charset="0"/>
              <a:buChar char="•"/>
            </a:pPr>
            <a:r>
              <a:rPr lang="en-GB" dirty="0" smtClean="0">
                <a:solidFill>
                  <a:schemeClr val="tx1"/>
                </a:solidFill>
              </a:rPr>
              <a:t>Consider the situation in which </a:t>
            </a:r>
            <a:r>
              <a:rPr lang="en-GB" b="1" dirty="0" smtClean="0">
                <a:solidFill>
                  <a:schemeClr val="tx1"/>
                </a:solidFill>
              </a:rPr>
              <a:t>n</a:t>
            </a:r>
            <a:r>
              <a:rPr lang="en-GB" dirty="0" smtClean="0">
                <a:solidFill>
                  <a:schemeClr val="tx1"/>
                </a:solidFill>
              </a:rPr>
              <a:t> separate AOS-like structures (one per set of pubkeys) are needed (which would be the case in range proof construction).</a:t>
            </a:r>
          </a:p>
          <a:p>
            <a:pPr marL="285750" indent="-285750">
              <a:lnSpc>
                <a:spcPct val="100000"/>
              </a:lnSpc>
              <a:buClrTx/>
              <a:buSzTx/>
              <a:buFont typeface="Arial" charset="0"/>
              <a:buChar char="•"/>
            </a:pPr>
            <a:endParaRPr lang="en-GB" dirty="0" smtClean="0">
              <a:solidFill>
                <a:schemeClr val="tx1"/>
              </a:solidFill>
            </a:endParaRPr>
          </a:p>
          <a:p>
            <a:pPr marL="742950" lvl="1" indent="-285750">
              <a:lnSpc>
                <a:spcPct val="100000"/>
              </a:lnSpc>
              <a:buClrTx/>
              <a:buSzTx/>
              <a:buFont typeface="Arial" charset="0"/>
              <a:buChar char="•"/>
            </a:pPr>
            <a:r>
              <a:rPr lang="en-GB" sz="1600" dirty="0" smtClean="0">
                <a:solidFill>
                  <a:schemeClr val="tx1"/>
                </a:solidFill>
              </a:rPr>
              <a:t>In such a case the Borromean construction helps in compacting the structure that would arise otherwise.</a:t>
            </a:r>
          </a:p>
          <a:p>
            <a:pPr marL="742950" lvl="1" indent="-285750">
              <a:lnSpc>
                <a:spcPct val="100000"/>
              </a:lnSpc>
              <a:buClrTx/>
              <a:buSzTx/>
              <a:buFont typeface="Arial" charset="0"/>
              <a:buChar char="•"/>
            </a:pPr>
            <a:r>
              <a:rPr lang="en-GB" sz="1600" dirty="0" smtClean="0">
                <a:solidFill>
                  <a:schemeClr val="tx1"/>
                </a:solidFill>
              </a:rPr>
              <a:t>This is achieved by means of the </a:t>
            </a:r>
            <a:r>
              <a:rPr lang="en-GB" sz="1600" b="1" dirty="0" smtClean="0">
                <a:solidFill>
                  <a:schemeClr val="tx1"/>
                </a:solidFill>
              </a:rPr>
              <a:t>AND/OR</a:t>
            </a:r>
            <a:r>
              <a:rPr lang="en-GB" sz="1600" dirty="0" smtClean="0">
                <a:solidFill>
                  <a:schemeClr val="tx1"/>
                </a:solidFill>
              </a:rPr>
              <a:t> gate mentioned above or more generally because of the possibility provided by Borromean ring signatures to sign with more general functions of the signing keys.</a:t>
            </a:r>
          </a:p>
          <a:p>
            <a:pPr marL="742950" lvl="1" indent="-285750">
              <a:lnSpc>
                <a:spcPct val="100000"/>
              </a:lnSpc>
              <a:buClrTx/>
              <a:buSzTx/>
              <a:buFont typeface="Arial" charset="0"/>
              <a:buChar char="•"/>
            </a:pPr>
            <a:endParaRPr lang="en-GB" sz="1600" dirty="0" smtClean="0">
              <a:solidFill>
                <a:schemeClr val="tx1"/>
              </a:solidFill>
            </a:endParaRPr>
          </a:p>
          <a:p>
            <a:pPr marL="285750" indent="-285750">
              <a:buFont typeface="Arial" charset="0"/>
              <a:buChar char="•"/>
            </a:pPr>
            <a:r>
              <a:rPr lang="en-GB" dirty="0" smtClean="0">
                <a:solidFill>
                  <a:schemeClr val="tx1"/>
                </a:solidFill>
              </a:rPr>
              <a:t>A Borromean ring signature is a signature on a message </a:t>
            </a:r>
            <a:r>
              <a:rPr lang="en-GB" b="1" dirty="0" smtClean="0">
                <a:solidFill>
                  <a:schemeClr val="tx1"/>
                </a:solidFill>
              </a:rPr>
              <a:t>m</a:t>
            </a:r>
            <a:r>
              <a:rPr lang="en-GB" dirty="0" smtClean="0">
                <a:solidFill>
                  <a:schemeClr val="tx1"/>
                </a:solidFill>
              </a:rPr>
              <a:t> that can be produced by a signer that knows </a:t>
            </a:r>
            <a:r>
              <a:rPr lang="en-GB" b="1" dirty="0" smtClean="0">
                <a:solidFill>
                  <a:schemeClr val="tx1"/>
                </a:solidFill>
              </a:rPr>
              <a:t>all</a:t>
            </a:r>
            <a:r>
              <a:rPr lang="en-GB" dirty="0" smtClean="0">
                <a:solidFill>
                  <a:schemeClr val="tx1"/>
                </a:solidFill>
              </a:rPr>
              <a:t> of the secret keys to different sets of verification pubkeys, that is to different rings (or equivalently by parties knowing together all of them). </a:t>
            </a:r>
            <a:br>
              <a:rPr lang="en-GB" dirty="0" smtClean="0">
                <a:solidFill>
                  <a:schemeClr val="tx1"/>
                </a:solidFill>
              </a:rPr>
            </a:br>
            <a:r>
              <a:rPr lang="en-GB" dirty="0" smtClean="0">
                <a:solidFill>
                  <a:schemeClr val="tx1"/>
                </a:solidFill>
              </a:rPr>
              <a:t> </a:t>
            </a:r>
            <a:r>
              <a:rPr lang="en-GB" sz="1800" dirty="0" smtClean="0">
                <a:solidFill>
                  <a:schemeClr val="tx1"/>
                </a:solidFill>
              </a:rPr>
              <a:t/>
            </a:r>
            <a:br>
              <a:rPr lang="en-GB" sz="1800" dirty="0" smtClean="0">
                <a:solidFill>
                  <a:schemeClr val="tx1"/>
                </a:solidFill>
              </a:rPr>
            </a:br>
            <a:r>
              <a:rPr lang="en-GB" dirty="0" smtClean="0">
                <a:solidFill>
                  <a:schemeClr val="tx1"/>
                </a:solidFill>
              </a:rPr>
              <a:t> </a:t>
            </a:r>
            <a:br>
              <a:rPr lang="en-GB" dirty="0" smtClean="0">
                <a:solidFill>
                  <a:schemeClr val="tx1"/>
                </a:solidFill>
              </a:rPr>
            </a:br>
            <a:endParaRPr lang="en-GB" sz="16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52</a:t>
            </a:fld>
            <a:endParaRPr lang="nb-NO"/>
          </a:p>
        </p:txBody>
      </p:sp>
    </p:spTree>
    <p:extLst>
      <p:ext uri="{BB962C8B-B14F-4D97-AF65-F5344CB8AC3E}">
        <p14:creationId xmlns:p14="http://schemas.microsoft.com/office/powerpoint/2010/main" val="17306782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it-IT" sz="2400" dirty="0">
                <a:solidFill>
                  <a:schemeClr val="accent1">
                    <a:lumMod val="75000"/>
                  </a:schemeClr>
                </a:solidFill>
              </a:rPr>
              <a:t>Basic design of a “</a:t>
            </a:r>
            <a:r>
              <a:rPr lang="it-IT" sz="2400" dirty="0" err="1">
                <a:solidFill>
                  <a:schemeClr val="accent1">
                    <a:lumMod val="75000"/>
                  </a:schemeClr>
                </a:solidFill>
              </a:rPr>
              <a:t>Borromean</a:t>
            </a:r>
            <a:r>
              <a:rPr lang="it-IT" sz="2400" dirty="0">
                <a:solidFill>
                  <a:schemeClr val="accent1">
                    <a:lumMod val="75000"/>
                  </a:schemeClr>
                </a:solidFill>
              </a:rPr>
              <a:t> ring”</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931117"/>
            <a:ext cx="8520600" cy="3416400"/>
          </a:xfrm>
        </p:spPr>
        <p:txBody>
          <a:bodyPr/>
          <a:lstStyle/>
          <a:p>
            <a:pPr marL="285750" indent="-285750">
              <a:lnSpc>
                <a:spcPct val="100000"/>
              </a:lnSpc>
              <a:buClrTx/>
              <a:buSzTx/>
              <a:buFont typeface="Arial" charset="0"/>
              <a:buChar char="•"/>
            </a:pPr>
            <a:r>
              <a:rPr lang="it-IT" dirty="0" err="1">
                <a:solidFill>
                  <a:schemeClr val="tx1"/>
                </a:solidFill>
              </a:rPr>
              <a:t>Need</a:t>
            </a:r>
            <a:r>
              <a:rPr lang="it-IT" dirty="0">
                <a:solidFill>
                  <a:schemeClr val="tx1"/>
                </a:solidFill>
              </a:rPr>
              <a:t> a way to </a:t>
            </a:r>
            <a:r>
              <a:rPr lang="it-IT" dirty="0" err="1">
                <a:solidFill>
                  <a:schemeClr val="tx1"/>
                </a:solidFill>
              </a:rPr>
              <a:t>reproduce</a:t>
            </a:r>
            <a:r>
              <a:rPr lang="it-IT" dirty="0">
                <a:solidFill>
                  <a:schemeClr val="tx1"/>
                </a:solidFill>
              </a:rPr>
              <a:t> the </a:t>
            </a:r>
            <a:r>
              <a:rPr lang="it-IT" b="1" dirty="0">
                <a:solidFill>
                  <a:schemeClr val="tx1"/>
                </a:solidFill>
              </a:rPr>
              <a:t>AND/OR</a:t>
            </a:r>
            <a:r>
              <a:rPr lang="it-IT" dirty="0">
                <a:solidFill>
                  <a:schemeClr val="tx1"/>
                </a:solidFill>
              </a:rPr>
              <a:t> gate</a:t>
            </a:r>
            <a:r>
              <a:rPr lang="it-IT" dirty="0" smtClean="0">
                <a:solidFill>
                  <a:schemeClr val="tx1"/>
                </a:solidFill>
              </a:rPr>
              <a:t>.</a:t>
            </a:r>
          </a:p>
          <a:p>
            <a:pPr marL="285750" indent="-285750">
              <a:lnSpc>
                <a:spcPct val="100000"/>
              </a:lnSpc>
              <a:buClrTx/>
              <a:buSzTx/>
              <a:buFont typeface="Arial" charset="0"/>
              <a:buChar char="•"/>
            </a:pPr>
            <a:endParaRPr lang="it-IT" dirty="0" smtClean="0">
              <a:solidFill>
                <a:schemeClr val="tx1"/>
              </a:solidFill>
            </a:endParaRPr>
          </a:p>
          <a:p>
            <a:pPr marL="285750" indent="-285750">
              <a:lnSpc>
                <a:spcPct val="100000"/>
              </a:lnSpc>
              <a:buClrTx/>
              <a:buSzTx/>
              <a:buFont typeface="Arial" charset="0"/>
              <a:buChar char="•"/>
            </a:pPr>
            <a:r>
              <a:rPr lang="it-IT" dirty="0">
                <a:solidFill>
                  <a:schemeClr val="tx1"/>
                </a:solidFill>
              </a:rPr>
              <a:t>New </a:t>
            </a:r>
            <a:r>
              <a:rPr lang="it-IT" dirty="0" err="1">
                <a:solidFill>
                  <a:schemeClr val="tx1"/>
                </a:solidFill>
              </a:rPr>
              <a:t>graph</a:t>
            </a:r>
            <a:r>
              <a:rPr lang="it-IT" dirty="0">
                <a:solidFill>
                  <a:schemeClr val="tx1"/>
                </a:solidFill>
              </a:rPr>
              <a:t> </a:t>
            </a:r>
            <a:r>
              <a:rPr lang="it-IT" dirty="0" err="1">
                <a:solidFill>
                  <a:schemeClr val="tx1"/>
                </a:solidFill>
              </a:rPr>
              <a:t>structure</a:t>
            </a:r>
            <a:r>
              <a:rPr lang="it-IT" dirty="0">
                <a:solidFill>
                  <a:schemeClr val="tx1"/>
                </a:solidFill>
              </a:rPr>
              <a:t> made of </a:t>
            </a:r>
            <a:r>
              <a:rPr lang="it-IT" b="1" dirty="0" err="1">
                <a:solidFill>
                  <a:schemeClr val="tx1"/>
                </a:solidFill>
              </a:rPr>
              <a:t>n</a:t>
            </a:r>
            <a:r>
              <a:rPr lang="it-IT" dirty="0">
                <a:solidFill>
                  <a:schemeClr val="tx1"/>
                </a:solidFill>
              </a:rPr>
              <a:t> </a:t>
            </a:r>
            <a:r>
              <a:rPr lang="it-IT" dirty="0" err="1">
                <a:solidFill>
                  <a:schemeClr val="tx1"/>
                </a:solidFill>
              </a:rPr>
              <a:t>rings</a:t>
            </a:r>
            <a:r>
              <a:rPr lang="it-IT" dirty="0">
                <a:solidFill>
                  <a:schemeClr val="tx1"/>
                </a:solidFill>
              </a:rPr>
              <a:t> with the </a:t>
            </a:r>
            <a:r>
              <a:rPr lang="it-IT" dirty="0" err="1">
                <a:solidFill>
                  <a:schemeClr val="tx1"/>
                </a:solidFill>
              </a:rPr>
              <a:t>optimization</a:t>
            </a:r>
            <a:r>
              <a:rPr lang="it-IT" dirty="0">
                <a:solidFill>
                  <a:schemeClr val="tx1"/>
                </a:solidFill>
              </a:rPr>
              <a:t> </a:t>
            </a:r>
            <a:r>
              <a:rPr lang="it-IT" dirty="0" smtClean="0">
                <a:solidFill>
                  <a:schemeClr val="tx1"/>
                </a:solidFill>
              </a:rPr>
              <a:t>of </a:t>
            </a:r>
            <a:r>
              <a:rPr lang="it-IT" dirty="0" err="1" smtClean="0">
                <a:solidFill>
                  <a:schemeClr val="tx1"/>
                </a:solidFill>
              </a:rPr>
              <a:t>pinning</a:t>
            </a:r>
            <a:r>
              <a:rPr lang="it-IT" dirty="0" smtClean="0">
                <a:solidFill>
                  <a:schemeClr val="tx1"/>
                </a:solidFill>
              </a:rPr>
              <a:t> </a:t>
            </a:r>
            <a:r>
              <a:rPr lang="it-IT" dirty="0">
                <a:solidFill>
                  <a:schemeClr val="tx1"/>
                </a:solidFill>
              </a:rPr>
              <a:t>a </a:t>
            </a:r>
            <a:r>
              <a:rPr lang="it-IT" dirty="0" err="1">
                <a:solidFill>
                  <a:schemeClr val="tx1"/>
                </a:solidFill>
              </a:rPr>
              <a:t>node</a:t>
            </a:r>
            <a:r>
              <a:rPr lang="it-IT" dirty="0">
                <a:solidFill>
                  <a:schemeClr val="tx1"/>
                </a:solidFill>
              </a:rPr>
              <a:t> (e.g. </a:t>
            </a:r>
            <a:r>
              <a:rPr lang="it-IT" dirty="0" err="1">
                <a:solidFill>
                  <a:schemeClr val="tx1"/>
                </a:solidFill>
              </a:rPr>
              <a:t>node</a:t>
            </a:r>
            <a:r>
              <a:rPr lang="it-IT" dirty="0">
                <a:solidFill>
                  <a:schemeClr val="tx1"/>
                </a:solidFill>
              </a:rPr>
              <a:t> 0) </a:t>
            </a:r>
            <a:r>
              <a:rPr lang="it-IT" dirty="0" err="1">
                <a:solidFill>
                  <a:schemeClr val="tx1"/>
                </a:solidFill>
              </a:rPr>
              <a:t>as</a:t>
            </a:r>
            <a:r>
              <a:rPr lang="it-IT" dirty="0">
                <a:solidFill>
                  <a:schemeClr val="tx1"/>
                </a:solidFill>
              </a:rPr>
              <a:t> a </a:t>
            </a:r>
            <a:r>
              <a:rPr lang="it-IT" b="1" dirty="0" err="1">
                <a:solidFill>
                  <a:schemeClr val="tx1"/>
                </a:solidFill>
              </a:rPr>
              <a:t>shared</a:t>
            </a:r>
            <a:r>
              <a:rPr lang="it-IT" dirty="0">
                <a:solidFill>
                  <a:schemeClr val="tx1"/>
                </a:solidFill>
              </a:rPr>
              <a:t> </a:t>
            </a:r>
            <a:r>
              <a:rPr lang="it-IT" dirty="0" err="1">
                <a:solidFill>
                  <a:schemeClr val="tx1"/>
                </a:solidFill>
              </a:rPr>
              <a:t>node</a:t>
            </a:r>
            <a:r>
              <a:rPr lang="it-IT" dirty="0">
                <a:solidFill>
                  <a:schemeClr val="tx1"/>
                </a:solidFill>
              </a:rPr>
              <a:t> </a:t>
            </a:r>
            <a:r>
              <a:rPr lang="it-IT" dirty="0" err="1">
                <a:solidFill>
                  <a:schemeClr val="tx1"/>
                </a:solidFill>
              </a:rPr>
              <a:t>chaining</a:t>
            </a:r>
            <a:r>
              <a:rPr lang="it-IT" dirty="0">
                <a:solidFill>
                  <a:schemeClr val="tx1"/>
                </a:solidFill>
              </a:rPr>
              <a:t> </a:t>
            </a:r>
            <a:r>
              <a:rPr lang="it-IT" dirty="0" err="1" smtClean="0">
                <a:solidFill>
                  <a:schemeClr val="tx1"/>
                </a:solidFill>
              </a:rPr>
              <a:t>all</a:t>
            </a:r>
            <a:r>
              <a:rPr lang="it-IT" dirty="0">
                <a:solidFill>
                  <a:schemeClr val="tx1"/>
                </a:solidFill>
              </a:rPr>
              <a:t> </a:t>
            </a:r>
            <a:r>
              <a:rPr lang="it-IT" dirty="0" smtClean="0">
                <a:solidFill>
                  <a:schemeClr val="tx1"/>
                </a:solidFill>
              </a:rPr>
              <a:t>the </a:t>
            </a:r>
            <a:r>
              <a:rPr lang="it-IT" dirty="0" err="1">
                <a:solidFill>
                  <a:schemeClr val="tx1"/>
                </a:solidFill>
              </a:rPr>
              <a:t>rings</a:t>
            </a:r>
            <a:r>
              <a:rPr lang="it-IT" dirty="0" smtClean="0">
                <a:solidFill>
                  <a:schemeClr val="tx1"/>
                </a:solidFill>
              </a:rPr>
              <a:t>.</a:t>
            </a:r>
            <a:endParaRPr lang="en-GB" dirty="0" smtClean="0">
              <a:solidFill>
                <a:schemeClr val="tx1"/>
              </a:solidFill>
            </a:endParaRPr>
          </a:p>
          <a:p>
            <a:pPr marL="742950" lvl="1" indent="-285750">
              <a:lnSpc>
                <a:spcPct val="100000"/>
              </a:lnSpc>
              <a:buClrTx/>
              <a:buSzTx/>
              <a:buFont typeface="Arial" charset="0"/>
              <a:buChar char="•"/>
            </a:pPr>
            <a:r>
              <a:rPr lang="en-GB" sz="1600" dirty="0">
                <a:solidFill>
                  <a:schemeClr val="tx1"/>
                </a:solidFill>
              </a:rPr>
              <a:t>This is achieved </a:t>
            </a:r>
            <a:r>
              <a:rPr lang="en-GB" sz="1600" i="1" dirty="0">
                <a:solidFill>
                  <a:schemeClr val="tx1"/>
                </a:solidFill>
              </a:rPr>
              <a:t>without requiring multiple graphs</a:t>
            </a:r>
            <a:r>
              <a:rPr lang="en-GB" sz="1600" dirty="0" smtClean="0">
                <a:solidFill>
                  <a:schemeClr val="tx1"/>
                </a:solidFill>
              </a:rPr>
              <a:t>.</a:t>
            </a:r>
          </a:p>
          <a:p>
            <a:pPr marL="742950" lvl="1" indent="-285750">
              <a:lnSpc>
                <a:spcPct val="100000"/>
              </a:lnSpc>
              <a:buClrTx/>
              <a:buSzTx/>
              <a:buFont typeface="Arial" charset="0"/>
              <a:buChar char="•"/>
            </a:pPr>
            <a:endParaRPr lang="en-GB" sz="1600" dirty="0">
              <a:solidFill>
                <a:schemeClr val="tx1"/>
              </a:solidFill>
            </a:endParaRPr>
          </a:p>
          <a:p>
            <a:pPr marL="285750" indent="-285750">
              <a:lnSpc>
                <a:spcPct val="100000"/>
              </a:lnSpc>
              <a:buClrTx/>
              <a:buSzTx/>
              <a:buFont typeface="Arial" charset="0"/>
              <a:buChar char="•"/>
            </a:pPr>
            <a:r>
              <a:rPr lang="en-GB" dirty="0">
                <a:solidFill>
                  <a:schemeClr val="tx1"/>
                </a:solidFill>
              </a:rPr>
              <a:t>The shared node has multiple ingoing/outgoing edges (</a:t>
            </a:r>
            <a:r>
              <a:rPr lang="en-GB" dirty="0" smtClean="0">
                <a:solidFill>
                  <a:schemeClr val="tx1"/>
                </a:solidFill>
              </a:rPr>
              <a:t>one ingoing </a:t>
            </a:r>
            <a:r>
              <a:rPr lang="en-GB" dirty="0">
                <a:solidFill>
                  <a:schemeClr val="tx1"/>
                </a:solidFill>
              </a:rPr>
              <a:t>and one outgoing edge per ring</a:t>
            </a:r>
            <a:r>
              <a:rPr lang="en-GB" dirty="0" smtClean="0">
                <a:solidFill>
                  <a:schemeClr val="tx1"/>
                </a:solidFill>
              </a:rPr>
              <a:t>)</a:t>
            </a:r>
          </a:p>
          <a:p>
            <a:pPr marL="0" indent="-457200">
              <a:lnSpc>
                <a:spcPct val="100000"/>
              </a:lnSpc>
              <a:buClrTx/>
              <a:buSzTx/>
              <a:buNone/>
            </a:pPr>
            <a:r>
              <a:rPr lang="en-GB" dirty="0">
                <a:solidFill>
                  <a:schemeClr val="tx1"/>
                </a:solidFill>
              </a:rPr>
              <a:t> </a:t>
            </a:r>
            <a:r>
              <a:rPr lang="en-GB" dirty="0" smtClean="0">
                <a:solidFill>
                  <a:schemeClr val="tx1"/>
                </a:solidFill>
              </a:rPr>
              <a:t>    ⇒      multiple </a:t>
            </a:r>
            <a:r>
              <a:rPr lang="en-GB" dirty="0">
                <a:solidFill>
                  <a:schemeClr val="tx1"/>
                </a:solidFill>
              </a:rPr>
              <a:t>s-values which </a:t>
            </a:r>
            <a:r>
              <a:rPr lang="en-GB" i="1" dirty="0">
                <a:solidFill>
                  <a:schemeClr val="tx1"/>
                </a:solidFill>
              </a:rPr>
              <a:t>either require secret key</a:t>
            </a:r>
            <a:r>
              <a:rPr lang="en-GB" dirty="0">
                <a:solidFill>
                  <a:schemeClr val="tx1"/>
                </a:solidFill>
              </a:rPr>
              <a:t> or </a:t>
            </a:r>
            <a:r>
              <a:rPr lang="en-GB" i="1" dirty="0" smtClean="0">
                <a:solidFill>
                  <a:schemeClr val="tx1"/>
                </a:solidFill>
              </a:rPr>
              <a:t>force a </a:t>
            </a:r>
            <a:r>
              <a:rPr lang="en-GB" i="1" dirty="0">
                <a:solidFill>
                  <a:schemeClr val="tx1"/>
                </a:solidFill>
              </a:rPr>
              <a:t>random </a:t>
            </a:r>
            <a:r>
              <a:rPr lang="en-GB" i="1" dirty="0" smtClean="0">
                <a:solidFill>
                  <a:schemeClr val="tx1"/>
                </a:solidFill>
              </a:rPr>
              <a:t>	e-value by </a:t>
            </a:r>
            <a:r>
              <a:rPr lang="en-GB" i="1" dirty="0">
                <a:solidFill>
                  <a:schemeClr val="tx1"/>
                </a:solidFill>
              </a:rPr>
              <a:t>means of a random s-value</a:t>
            </a:r>
            <a:r>
              <a:rPr lang="en-GB" dirty="0">
                <a:solidFill>
                  <a:schemeClr val="tx1"/>
                </a:solidFill>
              </a:rPr>
              <a:t>.</a:t>
            </a:r>
            <a:endParaRPr lang="it-IT" dirty="0" smtClean="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53</a:t>
            </a:fld>
            <a:endParaRPr lang="nb-NO"/>
          </a:p>
        </p:txBody>
      </p:sp>
    </p:spTree>
    <p:extLst>
      <p:ext uri="{BB962C8B-B14F-4D97-AF65-F5344CB8AC3E}">
        <p14:creationId xmlns:p14="http://schemas.microsoft.com/office/powerpoint/2010/main" val="15963786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idx="12"/>
          </p:nvPr>
        </p:nvSpPr>
        <p:spPr/>
        <p:txBody>
          <a:bodyPr/>
          <a:lstStyle/>
          <a:p>
            <a:pPr marL="0" lvl="0" indent="0" rtl="0">
              <a:spcBef>
                <a:spcPts val="0"/>
              </a:spcBef>
              <a:spcAft>
                <a:spcPts val="0"/>
              </a:spcAft>
              <a:buNone/>
            </a:pPr>
            <a:fld id="{00000000-1234-1234-1234-123412341234}" type="slidenum">
              <a:rPr lang="nb-NO" smtClean="0"/>
              <a:pPr marL="0" lvl="0" indent="0" rtl="0">
                <a:spcBef>
                  <a:spcPts val="0"/>
                </a:spcBef>
                <a:spcAft>
                  <a:spcPts val="0"/>
                </a:spcAft>
                <a:buNone/>
              </a:pPr>
              <a:t>54</a:t>
            </a:fld>
            <a:endParaRPr lang="nb-NO"/>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655" y="434567"/>
            <a:ext cx="6030668" cy="3876014"/>
          </a:xfrm>
          <a:prstGeom prst="rect">
            <a:avLst/>
          </a:prstGeom>
        </p:spPr>
      </p:pic>
      <p:sp>
        <p:nvSpPr>
          <p:cNvPr id="6" name="CasellaDiTesto 5"/>
          <p:cNvSpPr txBox="1"/>
          <p:nvPr/>
        </p:nvSpPr>
        <p:spPr>
          <a:xfrm>
            <a:off x="1654918" y="4218874"/>
            <a:ext cx="5670142" cy="430887"/>
          </a:xfrm>
          <a:prstGeom prst="rect">
            <a:avLst/>
          </a:prstGeom>
          <a:noFill/>
        </p:spPr>
        <p:txBody>
          <a:bodyPr wrap="none" rtlCol="0">
            <a:spAutoFit/>
          </a:bodyPr>
          <a:lstStyle/>
          <a:p>
            <a:r>
              <a:rPr lang="en-GB" sz="1200" dirty="0" smtClean="0"/>
              <a:t>Figure: </a:t>
            </a:r>
            <a:r>
              <a:rPr lang="en-GB" sz="1000" dirty="0" smtClean="0"/>
              <a:t>figure </a:t>
            </a:r>
            <a:r>
              <a:rPr lang="en-GB" sz="1000" dirty="0"/>
              <a:t>from “Borromean Ring Signature” - </a:t>
            </a:r>
            <a:r>
              <a:rPr lang="en-GB" sz="1000" dirty="0" err="1"/>
              <a:t>G.Maxwell</a:t>
            </a:r>
            <a:r>
              <a:rPr lang="en-GB" sz="1000" dirty="0"/>
              <a:t>, </a:t>
            </a:r>
            <a:r>
              <a:rPr lang="en-GB" sz="1000" dirty="0" err="1"/>
              <a:t>A.Poelstra</a:t>
            </a:r>
            <a:r>
              <a:rPr lang="en-GB" sz="1000" dirty="0"/>
              <a:t> - just adapted the style </a:t>
            </a:r>
          </a:p>
          <a:p>
            <a:r>
              <a:rPr lang="en-GB" sz="1000" dirty="0" smtClean="0"/>
              <a:t>	 </a:t>
            </a:r>
            <a:endParaRPr lang="en-GB" sz="1000" dirty="0"/>
          </a:p>
        </p:txBody>
      </p:sp>
      <p:sp>
        <p:nvSpPr>
          <p:cNvPr id="7" name="CasellaDiTesto 6"/>
          <p:cNvSpPr txBox="1"/>
          <p:nvPr/>
        </p:nvSpPr>
        <p:spPr>
          <a:xfrm>
            <a:off x="2009869" y="3911097"/>
            <a:ext cx="184731" cy="307777"/>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717667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588674"/>
                <a:ext cx="8520600" cy="4002375"/>
              </a:xfrm>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GB" u="sng" dirty="0" smtClean="0">
                    <a:solidFill>
                      <a:schemeClr val="tx1"/>
                    </a:solidFill>
                  </a:rPr>
                  <a:t>Basic computation of e-values </a:t>
                </a:r>
                <a:r>
                  <a:rPr lang="mr-IN" u="sng" dirty="0" smtClean="0">
                    <a:solidFill>
                      <a:schemeClr val="tx1"/>
                    </a:solidFill>
                  </a:rPr>
                  <a:t>–</a:t>
                </a:r>
                <a:r>
                  <a:rPr lang="en-GB" u="sng" dirty="0" smtClean="0">
                    <a:solidFill>
                      <a:schemeClr val="tx1"/>
                    </a:solidFill>
                  </a:rPr>
                  <a:t> analogy with AOS construction</a:t>
                </a:r>
                <a:r>
                  <a:rPr lang="en-GB" dirty="0" smtClean="0">
                    <a:solidFill>
                      <a:schemeClr val="tx1"/>
                    </a:solidFill>
                  </a:rPr>
                  <a:t>:</a:t>
                </a:r>
              </a:p>
              <a:p>
                <a:pPr marL="285750" marR="0" lvl="0" indent="-285750" defTabSz="91440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pPr marL="342900">
                  <a:lnSpc>
                    <a:spcPct val="100000"/>
                  </a:lnSpc>
                  <a:buClrTx/>
                  <a:buSzTx/>
                  <a:buFont typeface="Arial" charset="0"/>
                  <a:buChar char="•"/>
                </a:pPr>
                <a:r>
                  <a:rPr lang="en-GB" dirty="0">
                    <a:solidFill>
                      <a:schemeClr val="tx1"/>
                    </a:solidFill>
                  </a:rPr>
                  <a:t>Each edge </a:t>
                </a:r>
                <a14:m>
                  <m:oMath xmlns:m="http://schemas.openxmlformats.org/officeDocument/2006/math">
                    <m:r>
                      <a:rPr lang="en-GB" b="1" i="1" dirty="0" smtClean="0">
                        <a:solidFill>
                          <a:schemeClr val="tx1"/>
                        </a:solidFill>
                        <a:latin typeface="Cambria Math" charset="0"/>
                      </a:rPr>
                      <m:t>𝒊</m:t>
                    </m:r>
                  </m:oMath>
                </a14:m>
                <a:r>
                  <a:rPr lang="en-GB" dirty="0" smtClean="0">
                    <a:solidFill>
                      <a:schemeClr val="tx1"/>
                    </a:solidFill>
                  </a:rPr>
                  <a:t> </a:t>
                </a:r>
                <a:r>
                  <a:rPr lang="en-GB" dirty="0">
                    <a:solidFill>
                      <a:schemeClr val="tx1"/>
                    </a:solidFill>
                  </a:rPr>
                  <a:t>from a node labelled with its e-value </a:t>
                </a:r>
                <a:r>
                  <a:rPr lang="en-GB" dirty="0" smtClean="0">
                    <a:solidFill>
                      <a:schemeClr val="tx1"/>
                    </a:solidFill>
                  </a:rPr>
                  <a:t>is </a:t>
                </a:r>
                <a:r>
                  <a:rPr lang="en-GB" dirty="0">
                    <a:solidFill>
                      <a:schemeClr val="tx1"/>
                    </a:solidFill>
                  </a:rPr>
                  <a:t>characterized by a </a:t>
                </a:r>
                <a14:m>
                  <m:oMath xmlns:m="http://schemas.openxmlformats.org/officeDocument/2006/math">
                    <m:r>
                      <a:rPr lang="en-GB" b="1" i="1" dirty="0" smtClean="0">
                        <a:solidFill>
                          <a:schemeClr val="tx1"/>
                        </a:solidFill>
                        <a:latin typeface="Cambria Math" charset="0"/>
                      </a:rPr>
                      <m:t>𝒔</m:t>
                    </m:r>
                    <m:r>
                      <a:rPr lang="en-GB" b="1" i="1" baseline="-25000" dirty="0" err="1" smtClean="0">
                        <a:solidFill>
                          <a:schemeClr val="tx1"/>
                        </a:solidFill>
                        <a:latin typeface="Cambria Math" charset="0"/>
                      </a:rPr>
                      <m:t>𝒊</m:t>
                    </m:r>
                  </m:oMath>
                </a14:m>
                <a:r>
                  <a:rPr lang="en-GB" dirty="0" smtClean="0">
                    <a:solidFill>
                      <a:schemeClr val="tx1"/>
                    </a:solidFill>
                  </a:rPr>
                  <a:t> value </a:t>
                </a:r>
                <a:r>
                  <a:rPr lang="en-GB" dirty="0">
                    <a:solidFill>
                      <a:schemeClr val="tx1"/>
                    </a:solidFill>
                  </a:rPr>
                  <a:t>which is either </a:t>
                </a:r>
                <a:r>
                  <a:rPr lang="en-GB" b="1" dirty="0">
                    <a:solidFill>
                      <a:schemeClr val="tx1"/>
                    </a:solidFill>
                  </a:rPr>
                  <a:t>random</a:t>
                </a:r>
                <a:r>
                  <a:rPr lang="en-GB" dirty="0">
                    <a:solidFill>
                      <a:schemeClr val="tx1"/>
                    </a:solidFill>
                  </a:rPr>
                  <a:t> or equal </a:t>
                </a:r>
                <a:r>
                  <a:rPr lang="en-GB" dirty="0" smtClean="0">
                    <a:solidFill>
                      <a:schemeClr val="tx1"/>
                    </a:solidFill>
                  </a:rPr>
                  <a:t>to </a:t>
                </a:r>
                <a14:m>
                  <m:oMath xmlns:m="http://schemas.openxmlformats.org/officeDocument/2006/math">
                    <m:r>
                      <a:rPr lang="en-GB" b="1" i="1" dirty="0" smtClean="0">
                        <a:solidFill>
                          <a:schemeClr val="tx1"/>
                        </a:solidFill>
                        <a:latin typeface="Cambria Math" charset="0"/>
                      </a:rPr>
                      <m:t>𝒔</m:t>
                    </m:r>
                    <m:r>
                      <a:rPr lang="en-GB" b="1" i="1" baseline="-25000" dirty="0" err="1" smtClean="0">
                        <a:solidFill>
                          <a:schemeClr val="tx1"/>
                        </a:solidFill>
                        <a:latin typeface="Cambria Math" charset="0"/>
                      </a:rPr>
                      <m:t>𝒊</m:t>
                    </m:r>
                    <m:r>
                      <a:rPr lang="en-GB" b="1" i="1" dirty="0" smtClean="0">
                        <a:solidFill>
                          <a:schemeClr val="tx1"/>
                        </a:solidFill>
                        <a:latin typeface="Cambria Math" charset="0"/>
                      </a:rPr>
                      <m:t>=</m:t>
                    </m:r>
                    <m:r>
                      <a:rPr lang="en-GB" b="1" i="1" dirty="0" err="1" smtClean="0">
                        <a:solidFill>
                          <a:schemeClr val="tx1"/>
                        </a:solidFill>
                        <a:latin typeface="Cambria Math" charset="0"/>
                      </a:rPr>
                      <m:t>𝒌</m:t>
                    </m:r>
                    <m:r>
                      <a:rPr lang="en-GB" b="1" i="1" baseline="-25000" dirty="0" err="1" smtClean="0">
                        <a:solidFill>
                          <a:schemeClr val="tx1"/>
                        </a:solidFill>
                        <a:latin typeface="Cambria Math" charset="0"/>
                      </a:rPr>
                      <m:t>𝒊</m:t>
                    </m:r>
                    <m:r>
                      <a:rPr lang="en-GB" b="1" i="1" dirty="0" smtClean="0">
                        <a:solidFill>
                          <a:schemeClr val="tx1"/>
                        </a:solidFill>
                        <a:latin typeface="Cambria Math" charset="0"/>
                      </a:rPr>
                      <m:t>+</m:t>
                    </m:r>
                    <m:r>
                      <a:rPr lang="en-GB" b="1" i="1" dirty="0" err="1" smtClean="0">
                        <a:solidFill>
                          <a:schemeClr val="tx1"/>
                        </a:solidFill>
                        <a:latin typeface="Cambria Math" charset="0"/>
                      </a:rPr>
                      <m:t>𝒆</m:t>
                    </m:r>
                    <m:r>
                      <a:rPr lang="en-GB" b="1" i="1" baseline="-25000" dirty="0" err="1" smtClean="0">
                        <a:solidFill>
                          <a:schemeClr val="tx1"/>
                        </a:solidFill>
                        <a:latin typeface="Cambria Math" charset="0"/>
                      </a:rPr>
                      <m:t>𝒊</m:t>
                    </m:r>
                    <m:r>
                      <a:rPr lang="en-GB" b="1" i="1" dirty="0" err="1" smtClean="0">
                        <a:solidFill>
                          <a:schemeClr val="tx1"/>
                        </a:solidFill>
                        <a:latin typeface="Cambria Math" charset="0"/>
                      </a:rPr>
                      <m:t>𝒒</m:t>
                    </m:r>
                    <m:r>
                      <a:rPr lang="en-GB" b="1" i="1" baseline="-25000" dirty="0" err="1" smtClean="0">
                        <a:solidFill>
                          <a:schemeClr val="tx1"/>
                        </a:solidFill>
                        <a:latin typeface="Cambria Math" charset="0"/>
                      </a:rPr>
                      <m:t>𝒊</m:t>
                    </m:r>
                  </m:oMath>
                </a14:m>
                <a:r>
                  <a:rPr lang="en-GB" dirty="0" smtClean="0">
                    <a:solidFill>
                      <a:schemeClr val="tx1"/>
                    </a:solidFill>
                  </a:rPr>
                  <a:t>.</a:t>
                </a:r>
              </a:p>
              <a:p>
                <a:pPr marL="342900">
                  <a:lnSpc>
                    <a:spcPct val="100000"/>
                  </a:lnSpc>
                  <a:buClrTx/>
                  <a:buSzTx/>
                  <a:buFont typeface="Arial" charset="0"/>
                  <a:buChar char="•"/>
                </a:pPr>
                <a:r>
                  <a:rPr lang="en-GB" dirty="0">
                    <a:solidFill>
                      <a:schemeClr val="tx1"/>
                    </a:solidFill>
                  </a:rPr>
                  <a:t>Nodes with a single incoming edge</a:t>
                </a:r>
                <a:r>
                  <a:rPr lang="en-GB" dirty="0" smtClean="0">
                    <a:solidFill>
                      <a:schemeClr val="tx1"/>
                    </a:solidFill>
                  </a:rPr>
                  <a:t>:</a:t>
                </a:r>
              </a:p>
              <a:p>
                <a:pPr marL="0" indent="0">
                  <a:lnSpc>
                    <a:spcPct val="100000"/>
                  </a:lnSpc>
                  <a:buClrTx/>
                  <a:buSzTx/>
                  <a:buNone/>
                </a:pPr>
                <a:r>
                  <a:rPr lang="en-GB" dirty="0">
                    <a:solidFill>
                      <a:schemeClr val="tx1"/>
                    </a:solidFill>
                  </a:rPr>
                  <a:t>	</a:t>
                </a:r>
                <a:r>
                  <a:rPr lang="en-GB" dirty="0" smtClean="0">
                    <a:solidFill>
                      <a:schemeClr val="tx1"/>
                    </a:solidFill>
                  </a:rPr>
                  <a:t>		</a:t>
                </a:r>
                <a14:m>
                  <m:oMath xmlns:m="http://schemas.openxmlformats.org/officeDocument/2006/math">
                    <m:r>
                      <a:rPr lang="mr-IN" b="1" i="1" dirty="0" smtClean="0">
                        <a:solidFill>
                          <a:schemeClr val="tx1"/>
                        </a:solidFill>
                        <a:latin typeface="Cambria Math" charset="0"/>
                      </a:rPr>
                      <m:t>𝒆</m:t>
                    </m:r>
                    <m:r>
                      <a:rPr lang="mr-IN" b="1" i="1" baseline="-25000" dirty="0" err="1" smtClean="0">
                        <a:solidFill>
                          <a:schemeClr val="tx1"/>
                        </a:solidFill>
                        <a:latin typeface="Cambria Math" charset="0"/>
                      </a:rPr>
                      <m:t>𝒊</m:t>
                    </m:r>
                    <m:r>
                      <a:rPr lang="mr-IN" b="1" i="1" dirty="0" smtClean="0">
                        <a:solidFill>
                          <a:schemeClr val="tx1"/>
                        </a:solidFill>
                        <a:latin typeface="Cambria Math" charset="0"/>
                      </a:rPr>
                      <m:t> = </m:t>
                    </m:r>
                    <m:r>
                      <a:rPr lang="mr-IN" b="1" i="1" dirty="0" err="1" smtClean="0">
                        <a:solidFill>
                          <a:schemeClr val="tx1"/>
                        </a:solidFill>
                        <a:latin typeface="Cambria Math" charset="0"/>
                      </a:rPr>
                      <m:t>𝑯</m:t>
                    </m:r>
                    <m:r>
                      <a:rPr lang="mr-IN" b="1" i="1" dirty="0" smtClean="0">
                        <a:solidFill>
                          <a:schemeClr val="tx1"/>
                        </a:solidFill>
                        <a:latin typeface="Cambria Math" charset="0"/>
                      </a:rPr>
                      <m:t>(</m:t>
                    </m:r>
                    <m:r>
                      <a:rPr lang="mr-IN" b="1" i="1" dirty="0" err="1" smtClean="0">
                        <a:solidFill>
                          <a:schemeClr val="tx1"/>
                        </a:solidFill>
                        <a:latin typeface="Cambria Math" charset="0"/>
                      </a:rPr>
                      <m:t>𝒎</m:t>
                    </m:r>
                    <m:r>
                      <a:rPr lang="it-IT" b="1" i="1" dirty="0" smtClean="0">
                        <a:solidFill>
                          <a:schemeClr val="tx1"/>
                        </a:solidFill>
                        <a:latin typeface="Cambria Math" charset="0"/>
                      </a:rPr>
                      <m:t>||</m:t>
                    </m:r>
                    <m:sSub>
                      <m:sSubPr>
                        <m:ctrlPr>
                          <a:rPr lang="en-US" b="1" i="1" dirty="0" smtClean="0">
                            <a:solidFill>
                              <a:schemeClr val="tx1"/>
                            </a:solidFill>
                            <a:latin typeface="Cambria Math" charset="0"/>
                          </a:rPr>
                        </m:ctrlPr>
                      </m:sSubPr>
                      <m:e>
                        <m:r>
                          <a:rPr lang="it-IT" b="1" i="1" dirty="0" smtClean="0">
                            <a:solidFill>
                              <a:schemeClr val="tx1"/>
                            </a:solidFill>
                            <a:latin typeface="Cambria Math" charset="0"/>
                          </a:rPr>
                          <m:t>𝒔</m:t>
                        </m:r>
                      </m:e>
                      <m:sub>
                        <m:r>
                          <a:rPr lang="it-IT" b="1" i="1" dirty="0" smtClean="0">
                            <a:solidFill>
                              <a:schemeClr val="tx1"/>
                            </a:solidFill>
                            <a:latin typeface="Cambria Math" charset="0"/>
                          </a:rPr>
                          <m:t>𝒊</m:t>
                        </m:r>
                        <m:r>
                          <a:rPr lang="it-IT" b="1" i="1" dirty="0" smtClean="0">
                            <a:solidFill>
                              <a:schemeClr val="tx1"/>
                            </a:solidFill>
                            <a:latin typeface="Cambria Math" charset="0"/>
                          </a:rPr>
                          <m:t>−</m:t>
                        </m:r>
                        <m:r>
                          <a:rPr lang="it-IT" b="1" i="1" dirty="0" smtClean="0">
                            <a:solidFill>
                              <a:schemeClr val="tx1"/>
                            </a:solidFill>
                            <a:latin typeface="Cambria Math" charset="0"/>
                          </a:rPr>
                          <m:t>𝟏</m:t>
                        </m:r>
                      </m:sub>
                    </m:sSub>
                    <m:r>
                      <a:rPr lang="mr-IN" b="1" i="1" dirty="0" smtClean="0">
                        <a:solidFill>
                          <a:schemeClr val="tx1"/>
                        </a:solidFill>
                        <a:latin typeface="Cambria Math" charset="0"/>
                      </a:rPr>
                      <m:t>𝑮</m:t>
                    </m:r>
                    <m:r>
                      <a:rPr lang="mr-IN" b="1" i="1" dirty="0" smtClean="0">
                        <a:solidFill>
                          <a:schemeClr val="tx1"/>
                        </a:solidFill>
                        <a:latin typeface="Cambria Math" charset="0"/>
                      </a:rPr>
                      <m:t>−</m:t>
                    </m:r>
                    <m:sSub>
                      <m:sSubPr>
                        <m:ctrlPr>
                          <a:rPr lang="en-US" b="1" i="1" dirty="0">
                            <a:solidFill>
                              <a:schemeClr val="tx1"/>
                            </a:solidFill>
                            <a:latin typeface="Cambria Math" charset="0"/>
                          </a:rPr>
                        </m:ctrlPr>
                      </m:sSubPr>
                      <m:e>
                        <m:r>
                          <a:rPr lang="it-IT" b="1" i="1" dirty="0" smtClean="0">
                            <a:solidFill>
                              <a:schemeClr val="tx1"/>
                            </a:solidFill>
                            <a:latin typeface="Cambria Math" charset="0"/>
                          </a:rPr>
                          <m:t>𝒆</m:t>
                        </m:r>
                      </m:e>
                      <m:sub>
                        <m:r>
                          <a:rPr lang="it-IT" b="1" i="1" dirty="0">
                            <a:solidFill>
                              <a:schemeClr val="tx1"/>
                            </a:solidFill>
                            <a:latin typeface="Cambria Math" charset="0"/>
                          </a:rPr>
                          <m:t>𝒊</m:t>
                        </m:r>
                        <m:r>
                          <a:rPr lang="it-IT" b="1" i="1" dirty="0">
                            <a:solidFill>
                              <a:schemeClr val="tx1"/>
                            </a:solidFill>
                            <a:latin typeface="Cambria Math" charset="0"/>
                          </a:rPr>
                          <m:t>−</m:t>
                        </m:r>
                        <m:r>
                          <a:rPr lang="it-IT" b="1" i="1" dirty="0">
                            <a:solidFill>
                              <a:schemeClr val="tx1"/>
                            </a:solidFill>
                            <a:latin typeface="Cambria Math" charset="0"/>
                          </a:rPr>
                          <m:t>𝟏</m:t>
                        </m:r>
                      </m:sub>
                    </m:sSub>
                    <m:sSub>
                      <m:sSubPr>
                        <m:ctrlPr>
                          <a:rPr lang="en-US" b="1" i="1" dirty="0">
                            <a:solidFill>
                              <a:schemeClr val="tx1"/>
                            </a:solidFill>
                            <a:latin typeface="Cambria Math" charset="0"/>
                          </a:rPr>
                        </m:ctrlPr>
                      </m:sSubPr>
                      <m:e>
                        <m:r>
                          <a:rPr lang="it-IT" b="1" i="1" dirty="0" smtClean="0">
                            <a:solidFill>
                              <a:schemeClr val="tx1"/>
                            </a:solidFill>
                            <a:latin typeface="Cambria Math" charset="0"/>
                          </a:rPr>
                          <m:t>𝒒</m:t>
                        </m:r>
                      </m:e>
                      <m:sub>
                        <m:r>
                          <a:rPr lang="it-IT" b="1" i="1" dirty="0">
                            <a:solidFill>
                              <a:schemeClr val="tx1"/>
                            </a:solidFill>
                            <a:latin typeface="Cambria Math" charset="0"/>
                          </a:rPr>
                          <m:t>𝒊</m:t>
                        </m:r>
                        <m:r>
                          <a:rPr lang="it-IT" b="1" i="1" dirty="0">
                            <a:solidFill>
                              <a:schemeClr val="tx1"/>
                            </a:solidFill>
                            <a:latin typeface="Cambria Math" charset="0"/>
                          </a:rPr>
                          <m:t>−</m:t>
                        </m:r>
                        <m:r>
                          <a:rPr lang="it-IT" b="1" i="1" dirty="0">
                            <a:solidFill>
                              <a:schemeClr val="tx1"/>
                            </a:solidFill>
                            <a:latin typeface="Cambria Math" charset="0"/>
                          </a:rPr>
                          <m:t>𝟏</m:t>
                        </m:r>
                      </m:sub>
                    </m:sSub>
                    <m:r>
                      <a:rPr lang="mr-IN" b="1" i="1" dirty="0" smtClean="0">
                        <a:solidFill>
                          <a:schemeClr val="tx1"/>
                        </a:solidFill>
                        <a:latin typeface="Cambria Math" charset="0"/>
                      </a:rPr>
                      <m:t>𝑮</m:t>
                    </m:r>
                    <m:r>
                      <a:rPr lang="mr-IN" b="1" i="1" dirty="0" smtClean="0">
                        <a:solidFill>
                          <a:schemeClr val="tx1"/>
                        </a:solidFill>
                        <a:latin typeface="Cambria Math" charset="0"/>
                      </a:rPr>
                      <m:t>)</m:t>
                    </m:r>
                  </m:oMath>
                </a14:m>
                <a:endParaRPr lang="it-IT" b="1" dirty="0" smtClean="0">
                  <a:solidFill>
                    <a:schemeClr val="tx1"/>
                  </a:solidFill>
                </a:endParaRPr>
              </a:p>
              <a:p>
                <a:pPr marL="0" indent="0">
                  <a:lnSpc>
                    <a:spcPct val="100000"/>
                  </a:lnSpc>
                  <a:buClrTx/>
                  <a:buSzTx/>
                  <a:buNone/>
                </a:pPr>
                <a:endParaRPr lang="it-IT" b="1" dirty="0">
                  <a:solidFill>
                    <a:schemeClr val="tx1"/>
                  </a:solidFill>
                </a:endParaRPr>
              </a:p>
              <a:p>
                <a:pPr marL="0" lvl="0" indent="0">
                  <a:lnSpc>
                    <a:spcPct val="100000"/>
                  </a:lnSpc>
                  <a:buClrTx/>
                  <a:buSzTx/>
                  <a:buNone/>
                </a:pPr>
                <a:r>
                  <a:rPr lang="en-GB" u="sng" dirty="0">
                    <a:solidFill>
                      <a:schemeClr val="tx1"/>
                    </a:solidFill>
                  </a:rPr>
                  <a:t>Basic computation of e-values </a:t>
                </a:r>
                <a:r>
                  <a:rPr lang="mr-IN" u="sng" dirty="0">
                    <a:solidFill>
                      <a:schemeClr val="tx1"/>
                    </a:solidFill>
                  </a:rPr>
                  <a:t>–</a:t>
                </a:r>
                <a:r>
                  <a:rPr lang="en-GB" u="sng" dirty="0">
                    <a:solidFill>
                      <a:schemeClr val="tx1"/>
                    </a:solidFill>
                  </a:rPr>
                  <a:t> </a:t>
                </a:r>
                <a:r>
                  <a:rPr lang="en-GB" u="sng" dirty="0" smtClean="0">
                    <a:solidFill>
                      <a:schemeClr val="tx1"/>
                    </a:solidFill>
                  </a:rPr>
                  <a:t>news </a:t>
                </a:r>
                <a:r>
                  <a:rPr lang="en-GB" u="sng" dirty="0" err="1" smtClean="0">
                    <a:solidFill>
                      <a:schemeClr val="tx1"/>
                    </a:solidFill>
                  </a:rPr>
                  <a:t>wrt</a:t>
                </a:r>
                <a:r>
                  <a:rPr lang="en-GB" u="sng" dirty="0" smtClean="0">
                    <a:solidFill>
                      <a:schemeClr val="tx1"/>
                    </a:solidFill>
                  </a:rPr>
                  <a:t> AOS </a:t>
                </a:r>
                <a:r>
                  <a:rPr lang="en-GB" u="sng" dirty="0">
                    <a:solidFill>
                      <a:schemeClr val="tx1"/>
                    </a:solidFill>
                  </a:rPr>
                  <a:t>construction</a:t>
                </a:r>
                <a:r>
                  <a:rPr lang="en-GB" dirty="0" smtClean="0">
                    <a:solidFill>
                      <a:schemeClr val="tx1"/>
                    </a:solidFill>
                  </a:rPr>
                  <a:t>:</a:t>
                </a:r>
              </a:p>
              <a:p>
                <a:pPr marL="0" lvl="0" indent="0">
                  <a:lnSpc>
                    <a:spcPct val="100000"/>
                  </a:lnSpc>
                  <a:buClrTx/>
                  <a:buSzTx/>
                  <a:buNone/>
                </a:pPr>
                <a:endParaRPr lang="en-GB" dirty="0" smtClean="0">
                  <a:solidFill>
                    <a:schemeClr val="tx1"/>
                  </a:solidFill>
                </a:endParaRPr>
              </a:p>
              <a:p>
                <a:pPr marL="285750" indent="-285750">
                  <a:lnSpc>
                    <a:spcPct val="100000"/>
                  </a:lnSpc>
                  <a:buClrTx/>
                  <a:buSzTx/>
                  <a:buFont typeface="Arial" charset="0"/>
                  <a:buChar char="•"/>
                </a:pPr>
                <a:r>
                  <a:rPr lang="en-GB" dirty="0">
                    <a:solidFill>
                      <a:schemeClr val="tx1"/>
                    </a:solidFill>
                  </a:rPr>
                  <a:t>Node with multiple incoming edges, labelled by </a:t>
                </a:r>
                <a:r>
                  <a:rPr lang="en-GB" dirty="0" smtClean="0">
                    <a:solidFill>
                      <a:schemeClr val="tx1"/>
                    </a:solidFill>
                  </a:rPr>
                  <a:t>s-values </a:t>
                </a:r>
                <a14:m>
                  <m:oMath xmlns:m="http://schemas.openxmlformats.org/officeDocument/2006/math">
                    <m:d>
                      <m:dPr>
                        <m:begChr m:val="{"/>
                        <m:endChr m:val="}"/>
                        <m:ctrlPr>
                          <a:rPr lang="en-GB" b="1" i="1" dirty="0" smtClean="0">
                            <a:solidFill>
                              <a:schemeClr val="tx1"/>
                            </a:solidFill>
                            <a:latin typeface="Cambria Math" charset="0"/>
                          </a:rPr>
                        </m:ctrlPr>
                      </m:dPr>
                      <m:e>
                        <m:r>
                          <a:rPr lang="en-GB" b="1" i="1" dirty="0" err="1" smtClean="0">
                            <a:solidFill>
                              <a:schemeClr val="tx1"/>
                            </a:solidFill>
                            <a:latin typeface="Cambria Math" charset="0"/>
                          </a:rPr>
                          <m:t>𝒔</m:t>
                        </m:r>
                        <m:r>
                          <a:rPr lang="en-GB" b="1" i="1" baseline="-25000" dirty="0" err="1" smtClean="0">
                            <a:solidFill>
                              <a:schemeClr val="tx1"/>
                            </a:solidFill>
                            <a:latin typeface="Cambria Math" charset="0"/>
                          </a:rPr>
                          <m:t>𝒊</m:t>
                        </m:r>
                      </m:e>
                    </m:d>
                    <m:r>
                      <a:rPr lang="en-GB" b="1" i="1" baseline="-15000" dirty="0" smtClean="0">
                        <a:solidFill>
                          <a:schemeClr val="tx1"/>
                        </a:solidFill>
                        <a:latin typeface="Cambria Math" charset="0"/>
                      </a:rPr>
                      <m:t>𝒊</m:t>
                    </m:r>
                    <m:r>
                      <a:rPr lang="it-IT" b="1" i="1" baseline="-15000" dirty="0" smtClean="0">
                        <a:solidFill>
                          <a:schemeClr val="tx1"/>
                        </a:solidFill>
                        <a:latin typeface="Cambria Math" charset="0"/>
                      </a:rPr>
                      <m:t>=</m:t>
                    </m:r>
                    <m:r>
                      <a:rPr lang="it-IT" b="1" i="1" baseline="-15000" dirty="0" smtClean="0">
                        <a:solidFill>
                          <a:schemeClr val="tx1"/>
                        </a:solidFill>
                        <a:latin typeface="Cambria Math" charset="0"/>
                      </a:rPr>
                      <m:t>𝟏</m:t>
                    </m:r>
                    <m:r>
                      <a:rPr lang="it-IT" b="1" i="1" baseline="-15000" dirty="0" smtClean="0">
                        <a:solidFill>
                          <a:schemeClr val="tx1"/>
                        </a:solidFill>
                        <a:latin typeface="Cambria Math" charset="0"/>
                      </a:rPr>
                      <m:t>,…,</m:t>
                    </m:r>
                    <m:r>
                      <a:rPr lang="it-IT" b="1" i="1" baseline="-15000" dirty="0" smtClean="0">
                        <a:solidFill>
                          <a:schemeClr val="tx1"/>
                        </a:solidFill>
                        <a:latin typeface="Cambria Math" charset="0"/>
                      </a:rPr>
                      <m:t>𝒏</m:t>
                    </m:r>
                  </m:oMath>
                </a14:m>
                <a:r>
                  <a:rPr lang="en-GB" dirty="0" smtClean="0">
                    <a:solidFill>
                      <a:schemeClr val="tx1"/>
                    </a:solidFill>
                  </a:rPr>
                  <a:t>, with source vertices </a:t>
                </a:r>
                <a14:m>
                  <m:oMath xmlns:m="http://schemas.openxmlformats.org/officeDocument/2006/math">
                    <m:d>
                      <m:dPr>
                        <m:begChr m:val="{"/>
                        <m:endChr m:val="}"/>
                        <m:ctrlPr>
                          <a:rPr lang="en-GB" b="1" i="1" dirty="0" smtClean="0">
                            <a:solidFill>
                              <a:schemeClr val="tx1"/>
                            </a:solidFill>
                            <a:latin typeface="Cambria Math" charset="0"/>
                          </a:rPr>
                        </m:ctrlPr>
                      </m:dPr>
                      <m:e>
                        <m:d>
                          <m:dPr>
                            <m:ctrlPr>
                              <a:rPr lang="en-GB" b="1" i="1" dirty="0" smtClean="0">
                                <a:solidFill>
                                  <a:schemeClr val="tx1"/>
                                </a:solidFill>
                                <a:latin typeface="Cambria Math" charset="0"/>
                              </a:rPr>
                            </m:ctrlPr>
                          </m:dPr>
                          <m:e>
                            <m:r>
                              <a:rPr lang="en-GB" b="1" i="1" dirty="0" err="1" smtClean="0">
                                <a:solidFill>
                                  <a:schemeClr val="tx1"/>
                                </a:solidFill>
                                <a:latin typeface="Cambria Math" charset="0"/>
                              </a:rPr>
                              <m:t>𝒆</m:t>
                            </m:r>
                            <m:r>
                              <a:rPr lang="en-GB" b="1" i="1" baseline="-25000" dirty="0" err="1" smtClean="0">
                                <a:solidFill>
                                  <a:schemeClr val="tx1"/>
                                </a:solidFill>
                                <a:latin typeface="Cambria Math" charset="0"/>
                              </a:rPr>
                              <m:t>𝒊</m:t>
                            </m:r>
                            <m:r>
                              <a:rPr lang="en-GB" b="1" i="1" dirty="0" err="1">
                                <a:solidFill>
                                  <a:schemeClr val="tx1"/>
                                </a:solidFill>
                                <a:latin typeface="Cambria Math" charset="0"/>
                              </a:rPr>
                              <m:t>,</m:t>
                            </m:r>
                            <m:r>
                              <a:rPr lang="en-GB" b="1" i="1" dirty="0" err="1" smtClean="0">
                                <a:solidFill>
                                  <a:schemeClr val="tx1"/>
                                </a:solidFill>
                                <a:latin typeface="Cambria Math" charset="0"/>
                              </a:rPr>
                              <m:t>𝒙</m:t>
                            </m:r>
                            <m:r>
                              <a:rPr lang="en-GB" b="1" i="1" baseline="-25000" dirty="0" err="1" smtClean="0">
                                <a:solidFill>
                                  <a:schemeClr val="tx1"/>
                                </a:solidFill>
                                <a:latin typeface="Cambria Math" charset="0"/>
                              </a:rPr>
                              <m:t>𝒊</m:t>
                            </m:r>
                          </m:e>
                        </m:d>
                      </m:e>
                    </m:d>
                    <m:r>
                      <a:rPr lang="en-GB" b="1" i="1" baseline="-15000" dirty="0">
                        <a:solidFill>
                          <a:schemeClr val="tx1"/>
                        </a:solidFill>
                        <a:latin typeface="Cambria Math" charset="0"/>
                      </a:rPr>
                      <m:t>𝒊</m:t>
                    </m:r>
                    <m:r>
                      <a:rPr lang="it-IT" b="1" i="1" baseline="-15000" dirty="0">
                        <a:solidFill>
                          <a:schemeClr val="tx1"/>
                        </a:solidFill>
                        <a:latin typeface="Cambria Math" charset="0"/>
                      </a:rPr>
                      <m:t>=</m:t>
                    </m:r>
                    <m:r>
                      <a:rPr lang="it-IT" b="1" i="1" baseline="-15000" dirty="0">
                        <a:solidFill>
                          <a:schemeClr val="tx1"/>
                        </a:solidFill>
                        <a:latin typeface="Cambria Math" charset="0"/>
                      </a:rPr>
                      <m:t>𝟏</m:t>
                    </m:r>
                    <m:r>
                      <a:rPr lang="it-IT" b="1" i="1" baseline="-15000" dirty="0">
                        <a:solidFill>
                          <a:schemeClr val="tx1"/>
                        </a:solidFill>
                        <a:latin typeface="Cambria Math" charset="0"/>
                      </a:rPr>
                      <m:t>,…,</m:t>
                    </m:r>
                    <m:r>
                      <a:rPr lang="it-IT" b="1" i="1" baseline="-15000" dirty="0">
                        <a:solidFill>
                          <a:schemeClr val="tx1"/>
                        </a:solidFill>
                        <a:latin typeface="Cambria Math" charset="0"/>
                      </a:rPr>
                      <m:t>𝒏</m:t>
                    </m:r>
                  </m:oMath>
                </a14:m>
                <a:r>
                  <a:rPr lang="it-IT" dirty="0" smtClean="0">
                    <a:solidFill>
                      <a:schemeClr val="tx1"/>
                    </a:solidFill>
                  </a:rPr>
                  <a:t>:</a:t>
                </a:r>
              </a:p>
              <a:p>
                <a:pPr marL="0" indent="0">
                  <a:lnSpc>
                    <a:spcPct val="100000"/>
                  </a:lnSpc>
                  <a:buClrTx/>
                  <a:buSzTx/>
                  <a:buNone/>
                </a:pPr>
                <a:r>
                  <a:rPr lang="it-IT" b="1" dirty="0">
                    <a:solidFill>
                      <a:schemeClr val="tx1"/>
                    </a:solidFill>
                  </a:rPr>
                  <a:t>	</a:t>
                </a:r>
                <a:r>
                  <a:rPr lang="it-IT" b="1" dirty="0" smtClean="0">
                    <a:solidFill>
                      <a:schemeClr val="tx1"/>
                    </a:solidFill>
                  </a:rPr>
                  <a:t>	     </a:t>
                </a:r>
                <a14:m>
                  <m:oMath xmlns:m="http://schemas.openxmlformats.org/officeDocument/2006/math">
                    <m:r>
                      <a:rPr lang="mr-IN" b="1" i="1" dirty="0" smtClean="0">
                        <a:solidFill>
                          <a:schemeClr val="tx1"/>
                        </a:solidFill>
                        <a:latin typeface="Cambria Math" charset="0"/>
                      </a:rPr>
                      <m:t>𝒆</m:t>
                    </m:r>
                    <m:r>
                      <a:rPr lang="mr-IN" b="1" i="1" dirty="0" smtClean="0">
                        <a:solidFill>
                          <a:schemeClr val="tx1"/>
                        </a:solidFill>
                        <a:latin typeface="Cambria Math" charset="0"/>
                      </a:rPr>
                      <m:t> = </m:t>
                    </m:r>
                    <m:r>
                      <a:rPr lang="mr-IN" b="1" i="1" dirty="0" err="1" smtClean="0">
                        <a:solidFill>
                          <a:schemeClr val="tx1"/>
                        </a:solidFill>
                        <a:latin typeface="Cambria Math" charset="0"/>
                      </a:rPr>
                      <m:t>𝑯</m:t>
                    </m:r>
                    <m:r>
                      <a:rPr lang="mr-IN" b="1" i="1" dirty="0" smtClean="0">
                        <a:solidFill>
                          <a:schemeClr val="tx1"/>
                        </a:solidFill>
                        <a:latin typeface="Cambria Math" charset="0"/>
                      </a:rPr>
                      <m:t>(</m:t>
                    </m:r>
                    <m:r>
                      <a:rPr lang="mr-IN" b="1" i="1" dirty="0" err="1" smtClean="0">
                        <a:solidFill>
                          <a:schemeClr val="tx1"/>
                        </a:solidFill>
                        <a:latin typeface="Cambria Math" charset="0"/>
                      </a:rPr>
                      <m:t>𝒎</m:t>
                    </m:r>
                    <m:r>
                      <a:rPr lang="it-IT" b="1" i="1" dirty="0" smtClean="0">
                        <a:solidFill>
                          <a:schemeClr val="tx1"/>
                        </a:solidFill>
                        <a:latin typeface="Cambria Math" charset="0"/>
                      </a:rPr>
                      <m:t> </m:t>
                    </m:r>
                    <m:r>
                      <a:rPr lang="mr-IN" b="1" i="1" dirty="0" smtClean="0">
                        <a:solidFill>
                          <a:schemeClr val="tx1"/>
                        </a:solidFill>
                        <a:latin typeface="Cambria Math" charset="0"/>
                      </a:rPr>
                      <m:t>||</m:t>
                    </m:r>
                    <m:r>
                      <a:rPr lang="it-IT" b="1" i="1" dirty="0" smtClean="0">
                        <a:solidFill>
                          <a:schemeClr val="tx1"/>
                        </a:solidFill>
                        <a:latin typeface="Cambria Math" charset="0"/>
                      </a:rPr>
                      <m:t> </m:t>
                    </m:r>
                    <m:r>
                      <a:rPr lang="mr-IN" b="1" i="1" dirty="0" smtClean="0">
                        <a:solidFill>
                          <a:schemeClr val="tx1"/>
                        </a:solidFill>
                        <a:latin typeface="Cambria Math" charset="0"/>
                      </a:rPr>
                      <m:t>𝒔</m:t>
                    </m:r>
                    <m:r>
                      <a:rPr lang="mr-IN" b="1" i="1" baseline="-25000" dirty="0" smtClean="0">
                        <a:solidFill>
                          <a:schemeClr val="tx1"/>
                        </a:solidFill>
                        <a:latin typeface="Cambria Math" charset="0"/>
                      </a:rPr>
                      <m:t>𝟏</m:t>
                    </m:r>
                    <m:r>
                      <a:rPr lang="mr-IN" b="1" i="1" dirty="0" smtClean="0">
                        <a:solidFill>
                          <a:schemeClr val="tx1"/>
                        </a:solidFill>
                        <a:latin typeface="Cambria Math" charset="0"/>
                      </a:rPr>
                      <m:t>𝑮</m:t>
                    </m:r>
                    <m:r>
                      <a:rPr lang="mr-IN" b="1" i="1" dirty="0" smtClean="0">
                        <a:solidFill>
                          <a:schemeClr val="tx1"/>
                        </a:solidFill>
                        <a:latin typeface="Cambria Math" charset="0"/>
                      </a:rPr>
                      <m:t> − </m:t>
                    </m:r>
                    <m:r>
                      <a:rPr lang="mr-IN" b="1" i="1" dirty="0" smtClean="0">
                        <a:solidFill>
                          <a:schemeClr val="tx1"/>
                        </a:solidFill>
                        <a:latin typeface="Cambria Math" charset="0"/>
                      </a:rPr>
                      <m:t>𝒆</m:t>
                    </m:r>
                    <m:r>
                      <a:rPr lang="mr-IN" b="1" i="1" baseline="-25000" dirty="0" smtClean="0">
                        <a:solidFill>
                          <a:schemeClr val="tx1"/>
                        </a:solidFill>
                        <a:latin typeface="Cambria Math" charset="0"/>
                      </a:rPr>
                      <m:t>𝟏</m:t>
                    </m:r>
                    <m:r>
                      <a:rPr lang="it-IT" b="1" i="1" dirty="0">
                        <a:solidFill>
                          <a:schemeClr val="tx1"/>
                        </a:solidFill>
                        <a:latin typeface="Cambria Math" charset="0"/>
                      </a:rPr>
                      <m:t>𝒒</m:t>
                    </m:r>
                    <m:r>
                      <a:rPr lang="mr-IN" b="1" i="1" baseline="-25000" dirty="0" smtClean="0">
                        <a:solidFill>
                          <a:schemeClr val="tx1"/>
                        </a:solidFill>
                        <a:latin typeface="Cambria Math" charset="0"/>
                      </a:rPr>
                      <m:t>𝟏</m:t>
                    </m:r>
                    <m:r>
                      <a:rPr lang="mr-IN" b="1" i="1" dirty="0" smtClean="0">
                        <a:solidFill>
                          <a:schemeClr val="tx1"/>
                        </a:solidFill>
                        <a:latin typeface="Cambria Math" charset="0"/>
                      </a:rPr>
                      <m:t>𝑮</m:t>
                    </m:r>
                    <m:r>
                      <a:rPr lang="it-IT" b="1" i="1" dirty="0" smtClean="0">
                        <a:solidFill>
                          <a:schemeClr val="tx1"/>
                        </a:solidFill>
                        <a:latin typeface="Cambria Math" charset="0"/>
                      </a:rPr>
                      <m:t> </m:t>
                    </m:r>
                    <m:r>
                      <a:rPr lang="mr-IN" b="1" i="1" dirty="0" smtClean="0">
                        <a:solidFill>
                          <a:schemeClr val="tx1"/>
                        </a:solidFill>
                        <a:latin typeface="Cambria Math" charset="0"/>
                      </a:rPr>
                      <m:t>||</m:t>
                    </m:r>
                    <m:r>
                      <a:rPr lang="it-IT" b="1" i="1" dirty="0" smtClean="0">
                        <a:solidFill>
                          <a:schemeClr val="tx1"/>
                        </a:solidFill>
                        <a:latin typeface="Cambria Math" charset="0"/>
                      </a:rPr>
                      <m:t> </m:t>
                    </m:r>
                    <m:r>
                      <a:rPr lang="mr-IN" b="1" i="1" dirty="0" smtClean="0">
                        <a:solidFill>
                          <a:schemeClr val="tx1"/>
                        </a:solidFill>
                        <a:latin typeface="Cambria Math" charset="0"/>
                      </a:rPr>
                      <m:t>…</m:t>
                    </m:r>
                    <m:r>
                      <a:rPr lang="it-IT" b="1" i="1" dirty="0" smtClean="0">
                        <a:solidFill>
                          <a:schemeClr val="tx1"/>
                        </a:solidFill>
                        <a:latin typeface="Cambria Math" charset="0"/>
                      </a:rPr>
                      <m:t> </m:t>
                    </m:r>
                    <m:r>
                      <a:rPr lang="mr-IN" b="1" i="1" dirty="0" smtClean="0">
                        <a:solidFill>
                          <a:schemeClr val="tx1"/>
                        </a:solidFill>
                        <a:latin typeface="Cambria Math" charset="0"/>
                      </a:rPr>
                      <m:t>||</m:t>
                    </m:r>
                    <m:r>
                      <a:rPr lang="it-IT" b="1" i="1" dirty="0" smtClean="0">
                        <a:solidFill>
                          <a:schemeClr val="tx1"/>
                        </a:solidFill>
                        <a:latin typeface="Cambria Math" charset="0"/>
                      </a:rPr>
                      <m:t> </m:t>
                    </m:r>
                    <m:r>
                      <a:rPr lang="mr-IN" b="1" i="1" dirty="0" err="1" smtClean="0">
                        <a:solidFill>
                          <a:schemeClr val="tx1"/>
                        </a:solidFill>
                        <a:latin typeface="Cambria Math" charset="0"/>
                      </a:rPr>
                      <m:t>𝒔</m:t>
                    </m:r>
                    <m:r>
                      <a:rPr lang="mr-IN" b="1" i="1" baseline="-25000" dirty="0" err="1" smtClean="0">
                        <a:solidFill>
                          <a:schemeClr val="tx1"/>
                        </a:solidFill>
                        <a:latin typeface="Cambria Math" charset="0"/>
                      </a:rPr>
                      <m:t>𝒏</m:t>
                    </m:r>
                    <m:r>
                      <a:rPr lang="mr-IN" b="1" i="1" dirty="0" err="1" smtClean="0">
                        <a:solidFill>
                          <a:schemeClr val="tx1"/>
                        </a:solidFill>
                        <a:latin typeface="Cambria Math" charset="0"/>
                      </a:rPr>
                      <m:t>𝑮</m:t>
                    </m:r>
                    <m:r>
                      <a:rPr lang="mr-IN" b="1" i="1" dirty="0" smtClean="0">
                        <a:solidFill>
                          <a:schemeClr val="tx1"/>
                        </a:solidFill>
                        <a:latin typeface="Cambria Math" charset="0"/>
                      </a:rPr>
                      <m:t> −</m:t>
                    </m:r>
                    <m:r>
                      <a:rPr lang="it-IT" b="1" i="1" dirty="0" smtClean="0">
                        <a:solidFill>
                          <a:schemeClr val="tx1"/>
                        </a:solidFill>
                        <a:latin typeface="Cambria Math" charset="0"/>
                      </a:rPr>
                      <m:t> </m:t>
                    </m:r>
                    <m:r>
                      <a:rPr lang="mr-IN" b="1" i="1" dirty="0" err="1" smtClean="0">
                        <a:solidFill>
                          <a:schemeClr val="tx1"/>
                        </a:solidFill>
                        <a:latin typeface="Cambria Math" charset="0"/>
                      </a:rPr>
                      <m:t>𝒆</m:t>
                    </m:r>
                    <m:r>
                      <a:rPr lang="mr-IN" b="1" i="1" baseline="-25000" dirty="0" err="1" smtClean="0">
                        <a:solidFill>
                          <a:schemeClr val="tx1"/>
                        </a:solidFill>
                        <a:latin typeface="Cambria Math" charset="0"/>
                      </a:rPr>
                      <m:t>𝒏</m:t>
                    </m:r>
                    <m:r>
                      <a:rPr lang="it-IT" b="1" i="1" dirty="0" err="1">
                        <a:solidFill>
                          <a:schemeClr val="tx1"/>
                        </a:solidFill>
                        <a:latin typeface="Cambria Math" charset="0"/>
                      </a:rPr>
                      <m:t>𝒒</m:t>
                    </m:r>
                    <m:r>
                      <a:rPr lang="mr-IN" b="1" i="1" baseline="-25000" dirty="0" err="1" smtClean="0">
                        <a:solidFill>
                          <a:schemeClr val="tx1"/>
                        </a:solidFill>
                        <a:latin typeface="Cambria Math" charset="0"/>
                      </a:rPr>
                      <m:t>𝒏</m:t>
                    </m:r>
                    <m:r>
                      <a:rPr lang="mr-IN" b="1" i="1" dirty="0" err="1" smtClean="0">
                        <a:solidFill>
                          <a:schemeClr val="tx1"/>
                        </a:solidFill>
                        <a:latin typeface="Cambria Math" charset="0"/>
                      </a:rPr>
                      <m:t>𝑮</m:t>
                    </m:r>
                    <m:r>
                      <a:rPr lang="mr-IN" b="1" i="1" dirty="0">
                        <a:solidFill>
                          <a:schemeClr val="tx1"/>
                        </a:solidFill>
                        <a:latin typeface="Cambria Math" charset="0"/>
                      </a:rPr>
                      <m:t>)</m:t>
                    </m:r>
                  </m:oMath>
                </a14:m>
                <a:endParaRPr lang="en-GB" b="1" dirty="0">
                  <a:solidFill>
                    <a:schemeClr val="tx1"/>
                  </a:solidFill>
                </a:endParaRPr>
              </a:p>
              <a:p>
                <a:pPr marL="0" indent="0">
                  <a:lnSpc>
                    <a:spcPct val="100000"/>
                  </a:lnSpc>
                  <a:buClrTx/>
                  <a:buSzTx/>
                  <a:buNone/>
                </a:pPr>
                <a:endParaRPr lang="en-GB" b="1" dirty="0" smtClean="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588674"/>
                <a:ext cx="8520600" cy="4002375"/>
              </a:xfrm>
              <a:blipFill rotWithShape="0">
                <a:blip r:embed="rId2"/>
                <a:stretch>
                  <a:fillRect l="-572" r="-858"/>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55</a:t>
            </a:fld>
            <a:endParaRPr lang="nb-NO"/>
          </a:p>
        </p:txBody>
      </p:sp>
    </p:spTree>
    <p:extLst>
      <p:ext uri="{BB962C8B-B14F-4D97-AF65-F5344CB8AC3E}">
        <p14:creationId xmlns:p14="http://schemas.microsoft.com/office/powerpoint/2010/main" val="16548932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 chaining rings (of signatures) together I</a:t>
            </a:r>
            <a:br>
              <a:rPr lang="en-GB" sz="2400" dirty="0" smtClean="0">
                <a:solidFill>
                  <a:schemeClr val="accent1">
                    <a:lumMod val="75000"/>
                  </a:schemeClr>
                </a:solidFill>
              </a:rPr>
            </a:br>
            <a:r>
              <a:rPr lang="en-GB" sz="2400" dirty="0" smtClean="0">
                <a:solidFill>
                  <a:schemeClr val="accent1">
                    <a:lumMod val="75000"/>
                  </a:schemeClr>
                </a:solidFill>
              </a:rPr>
              <a:t/>
            </a:r>
            <a:br>
              <a:rPr lang="en-GB" sz="2400" dirty="0" smtClean="0">
                <a:solidFill>
                  <a:schemeClr val="accent1">
                    <a:lumMod val="75000"/>
                  </a:schemeClr>
                </a:solidFill>
              </a:rPr>
            </a:br>
            <a:endParaRPr lang="en-GB" sz="2400"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759667"/>
                <a:ext cx="8520600" cy="3578783"/>
              </a:xfrm>
            </p:spPr>
            <p:txBody>
              <a:bodyPr/>
              <a:lstStyle/>
              <a:p>
                <a:pPr marL="114300" indent="0">
                  <a:buNone/>
                </a:pPr>
                <a:r>
                  <a:rPr lang="en-GB" b="1" u="sng" dirty="0" smtClean="0">
                    <a:solidFill>
                      <a:schemeClr val="tx1"/>
                    </a:solidFill>
                  </a:rPr>
                  <a:t>Signing </a:t>
                </a:r>
                <a:r>
                  <a:rPr lang="en-GB" b="1" u="sng" noProof="1" smtClean="0">
                    <a:solidFill>
                      <a:schemeClr val="tx1"/>
                    </a:solidFill>
                  </a:rPr>
                  <a:t>algorithm</a:t>
                </a:r>
                <a:r>
                  <a:rPr lang="en-GB" u="sng" dirty="0" smtClean="0">
                    <a:solidFill>
                      <a:schemeClr val="tx1"/>
                    </a:solidFill>
                  </a:rPr>
                  <a:t>:</a:t>
                </a:r>
              </a:p>
              <a:p>
                <a:pPr>
                  <a:buFont typeface="Arial" charset="0"/>
                  <a:buChar char="•"/>
                </a:pPr>
                <a:r>
                  <a:rPr lang="en-GB" dirty="0" smtClean="0">
                    <a:solidFill>
                      <a:schemeClr val="tx1"/>
                    </a:solidFill>
                  </a:rPr>
                  <a:t>Let a signer have a collection of verification pubkeys </a:t>
                </a:r>
                <a14:m>
                  <m:oMath xmlns:m="http://schemas.openxmlformats.org/officeDocument/2006/math">
                    <m:r>
                      <a:rPr lang="en-GB" b="1" i="1" dirty="0" smtClean="0">
                        <a:solidFill>
                          <a:schemeClr val="tx1"/>
                        </a:solidFill>
                        <a:latin typeface="Cambria Math" charset="0"/>
                      </a:rPr>
                      <m:t>𝑷</m:t>
                    </m:r>
                    <m:r>
                      <a:rPr lang="en-GB" b="1" i="1" baseline="-25000" dirty="0" err="1" smtClean="0">
                        <a:solidFill>
                          <a:schemeClr val="tx1"/>
                        </a:solidFill>
                        <a:latin typeface="Cambria Math" charset="0"/>
                      </a:rPr>
                      <m:t>𝒊</m:t>
                    </m:r>
                    <m:r>
                      <a:rPr lang="en-GB" b="1" i="1" baseline="-25000" dirty="0" err="1" smtClean="0">
                        <a:solidFill>
                          <a:schemeClr val="tx1"/>
                        </a:solidFill>
                        <a:latin typeface="Cambria Math" charset="0"/>
                      </a:rPr>
                      <m:t>,</m:t>
                    </m:r>
                    <m:r>
                      <a:rPr lang="en-GB" b="1" i="1" baseline="-25000" dirty="0" err="1" smtClean="0">
                        <a:solidFill>
                          <a:schemeClr val="tx1"/>
                        </a:solidFill>
                        <a:latin typeface="Cambria Math" charset="0"/>
                      </a:rPr>
                      <m:t>𝒋</m:t>
                    </m:r>
                  </m:oMath>
                </a14:m>
                <a:r>
                  <a:rPr lang="en-GB" dirty="0" smtClean="0">
                    <a:solidFill>
                      <a:schemeClr val="tx1"/>
                    </a:solidFill>
                  </a:rPr>
                  <a:t>, </a:t>
                </a:r>
              </a:p>
              <a:p>
                <a:pPr marL="114300" indent="0">
                  <a:buNone/>
                </a:pPr>
                <a:r>
                  <a:rPr lang="en-GB" dirty="0" smtClean="0">
                    <a:solidFill>
                      <a:schemeClr val="tx1"/>
                    </a:solidFill>
                  </a:rPr>
                  <a:t>     </a:t>
                </a:r>
                <a14:m>
                  <m:oMath xmlns:m="http://schemas.openxmlformats.org/officeDocument/2006/math">
                    <m:r>
                      <a:rPr lang="en-GB" i="1" dirty="0" smtClean="0">
                        <a:solidFill>
                          <a:schemeClr val="tx1"/>
                        </a:solidFill>
                        <a:latin typeface="Cambria Math" charset="0"/>
                      </a:rPr>
                      <m:t>0≤</m:t>
                    </m:r>
                    <m:r>
                      <a:rPr lang="en-GB" i="1" dirty="0" err="1" smtClean="0">
                        <a:solidFill>
                          <a:schemeClr val="tx1"/>
                        </a:solidFill>
                        <a:latin typeface="Cambria Math" charset="0"/>
                      </a:rPr>
                      <m:t>𝑖</m:t>
                    </m:r>
                    <m:r>
                      <a:rPr lang="en-GB" i="1" dirty="0" smtClean="0">
                        <a:solidFill>
                          <a:schemeClr val="tx1"/>
                        </a:solidFill>
                        <a:latin typeface="Cambria Math" charset="0"/>
                      </a:rPr>
                      <m:t>≤</m:t>
                    </m:r>
                    <m:r>
                      <a:rPr lang="en-GB" i="1" dirty="0" smtClean="0">
                        <a:solidFill>
                          <a:schemeClr val="tx1"/>
                        </a:solidFill>
                        <a:latin typeface="Cambria Math" charset="0"/>
                      </a:rPr>
                      <m:t>𝑛</m:t>
                    </m:r>
                    <m:r>
                      <a:rPr lang="en-GB" i="1" dirty="0" smtClean="0">
                        <a:solidFill>
                          <a:schemeClr val="tx1"/>
                        </a:solidFill>
                        <a:latin typeface="Cambria Math" charset="0"/>
                      </a:rPr>
                      <m:t>−1</m:t>
                    </m:r>
                  </m:oMath>
                </a14:m>
                <a:r>
                  <a:rPr lang="en-GB" dirty="0" smtClean="0">
                    <a:solidFill>
                      <a:schemeClr val="tx1"/>
                    </a:solidFill>
                  </a:rPr>
                  <a:t>,	</a:t>
                </a:r>
                <a14:m>
                  <m:oMath xmlns:m="http://schemas.openxmlformats.org/officeDocument/2006/math">
                    <m:r>
                      <a:rPr lang="en-GB" i="1" dirty="0" smtClean="0">
                        <a:solidFill>
                          <a:schemeClr val="tx1"/>
                        </a:solidFill>
                        <a:latin typeface="Cambria Math" charset="0"/>
                      </a:rPr>
                      <m:t>0≤</m:t>
                    </m:r>
                    <m:r>
                      <a:rPr lang="en-GB" i="1" dirty="0" smtClean="0">
                        <a:solidFill>
                          <a:schemeClr val="tx1"/>
                        </a:solidFill>
                        <a:latin typeface="Cambria Math" charset="0"/>
                      </a:rPr>
                      <m:t>𝑗</m:t>
                    </m:r>
                    <m:r>
                      <a:rPr lang="en-GB" i="1" dirty="0" smtClean="0">
                        <a:solidFill>
                          <a:schemeClr val="tx1"/>
                        </a:solidFill>
                        <a:latin typeface="Cambria Math" charset="0"/>
                      </a:rPr>
                      <m:t>≤</m:t>
                    </m:r>
                    <m:r>
                      <a:rPr lang="en-GB" i="1" dirty="0" smtClean="0">
                        <a:solidFill>
                          <a:schemeClr val="tx1"/>
                        </a:solidFill>
                        <a:latin typeface="Cambria Math" charset="0"/>
                      </a:rPr>
                      <m:t>𝑚𝑖</m:t>
                    </m:r>
                    <m:r>
                      <a:rPr lang="en-GB" i="1" dirty="0" smtClean="0">
                        <a:solidFill>
                          <a:schemeClr val="tx1"/>
                        </a:solidFill>
                        <a:latin typeface="Cambria Math" charset="0"/>
                      </a:rPr>
                      <m:t>−1</m:t>
                    </m:r>
                  </m:oMath>
                </a14:m>
                <a:r>
                  <a:rPr lang="en-GB" dirty="0" smtClean="0">
                    <a:solidFill>
                      <a:schemeClr val="tx1"/>
                    </a:solidFill>
                  </a:rPr>
                  <a:t>:</a:t>
                </a:r>
              </a:p>
              <a:p>
                <a:pPr lvl="1">
                  <a:buFont typeface="Arial" charset="0"/>
                  <a:buChar char="•"/>
                </a:pPr>
                <a:r>
                  <a:rPr lang="en-GB" sz="1600" b="1" i="1" dirty="0" err="1" smtClean="0">
                    <a:solidFill>
                      <a:schemeClr val="tx1"/>
                    </a:solidFill>
                  </a:rPr>
                  <a:t>i</a:t>
                </a:r>
                <a:r>
                  <a:rPr lang="en-GB" sz="1600" dirty="0" smtClean="0">
                    <a:solidFill>
                      <a:schemeClr val="tx1"/>
                    </a:solidFill>
                  </a:rPr>
                  <a:t> being the index corresponding to each ring (</a:t>
                </a:r>
                <a:r>
                  <a:rPr lang="en-GB" sz="1600" b="1" dirty="0" smtClean="0">
                    <a:solidFill>
                      <a:schemeClr val="tx1"/>
                    </a:solidFill>
                  </a:rPr>
                  <a:t>n</a:t>
                </a:r>
                <a:r>
                  <a:rPr lang="en-GB" sz="1600" dirty="0" smtClean="0">
                    <a:solidFill>
                      <a:schemeClr val="tx1"/>
                    </a:solidFill>
                  </a:rPr>
                  <a:t> rings to be chained together).</a:t>
                </a:r>
              </a:p>
              <a:p>
                <a:pPr lvl="1">
                  <a:buFont typeface="Arial" charset="0"/>
                  <a:buChar char="•"/>
                </a:pPr>
                <a:r>
                  <a:rPr lang="en-GB" sz="1600" b="1" i="1" dirty="0" smtClean="0">
                    <a:solidFill>
                      <a:schemeClr val="tx1"/>
                    </a:solidFill>
                  </a:rPr>
                  <a:t>j</a:t>
                </a:r>
                <a:r>
                  <a:rPr lang="en-GB" sz="1600" dirty="0" smtClean="0">
                    <a:solidFill>
                      <a:schemeClr val="tx1"/>
                    </a:solidFill>
                  </a:rPr>
                  <a:t> being the index corresponding to the verification pubkeys (</a:t>
                </a:r>
                <a:r>
                  <a:rPr lang="en-GB" sz="1600" b="1" dirty="0" smtClean="0">
                    <a:solidFill>
                      <a:schemeClr val="tx1"/>
                    </a:solidFill>
                  </a:rPr>
                  <a:t>m</a:t>
                </a:r>
                <a:r>
                  <a:rPr lang="en-GB" sz="1600" b="1" baseline="-25000" dirty="0" smtClean="0">
                    <a:solidFill>
                      <a:schemeClr val="tx1"/>
                    </a:solidFill>
                  </a:rPr>
                  <a:t>i</a:t>
                </a:r>
                <a:r>
                  <a:rPr lang="en-GB" sz="1600" dirty="0" smtClean="0">
                    <a:solidFill>
                      <a:schemeClr val="tx1"/>
                    </a:solidFill>
                  </a:rPr>
                  <a:t> verification pubkeys per ring, but still a </a:t>
                </a:r>
                <a:r>
                  <a:rPr lang="en-GB" sz="1600" b="1" dirty="0" smtClean="0">
                    <a:solidFill>
                      <a:schemeClr val="tx1"/>
                    </a:solidFill>
                  </a:rPr>
                  <a:t>single</a:t>
                </a:r>
                <a:r>
                  <a:rPr lang="en-GB" sz="1600" dirty="0" smtClean="0">
                    <a:solidFill>
                      <a:schemeClr val="tx1"/>
                    </a:solidFill>
                  </a:rPr>
                  <a:t> signing key per ring, n in total).</a:t>
                </a:r>
              </a:p>
              <a:p>
                <a:pPr>
                  <a:buFont typeface="Arial" charset="0"/>
                  <a:buChar char="•"/>
                </a:pPr>
                <a:r>
                  <a:rPr lang="en-GB" u="sng" dirty="0" smtClean="0">
                    <a:solidFill>
                      <a:schemeClr val="tx1"/>
                    </a:solidFill>
                  </a:rPr>
                  <a:t>Aim</a:t>
                </a:r>
                <a:r>
                  <a:rPr lang="en-GB" dirty="0" smtClean="0">
                    <a:solidFill>
                      <a:schemeClr val="tx1"/>
                    </a:solidFill>
                  </a:rPr>
                  <a:t>: produce a valid signature for the whole structure (i.e. a signature of knowledge of the n keys {</a:t>
                </a:r>
                <a14:m>
                  <m:oMath xmlns:m="http://schemas.openxmlformats.org/officeDocument/2006/math">
                    <m:sSub>
                      <m:sSubPr>
                        <m:ctrlPr>
                          <a:rPr lang="en-US" b="1" i="1" smtClean="0">
                            <a:solidFill>
                              <a:schemeClr val="tx1"/>
                            </a:solidFill>
                            <a:latin typeface="Cambria Math" charset="0"/>
                          </a:rPr>
                        </m:ctrlPr>
                      </m:sSubPr>
                      <m:e>
                        <m:r>
                          <a:rPr lang="it-IT" b="1" i="1" smtClean="0">
                            <a:solidFill>
                              <a:schemeClr val="tx1"/>
                            </a:solidFill>
                            <a:latin typeface="Cambria Math" charset="0"/>
                          </a:rPr>
                          <m:t>𝑷</m:t>
                        </m:r>
                      </m:e>
                      <m:sub>
                        <m:r>
                          <a:rPr lang="it-IT" b="1" i="1" smtClean="0">
                            <a:solidFill>
                              <a:schemeClr val="tx1"/>
                            </a:solidFill>
                            <a:latin typeface="Cambria Math" charset="0"/>
                          </a:rPr>
                          <m:t>𝒊</m:t>
                        </m:r>
                        <m:r>
                          <a:rPr lang="it-IT" b="1" i="1" smtClean="0">
                            <a:solidFill>
                              <a:schemeClr val="tx1"/>
                            </a:solidFill>
                            <a:latin typeface="Cambria Math" charset="0"/>
                          </a:rPr>
                          <m:t>,</m:t>
                        </m:r>
                        <m:r>
                          <a:rPr lang="it-IT" b="1" i="1" smtClean="0">
                            <a:solidFill>
                              <a:schemeClr val="tx1"/>
                            </a:solidFill>
                            <a:latin typeface="Cambria Math" charset="0"/>
                          </a:rPr>
                          <m:t>𝒋𝒊</m:t>
                        </m:r>
                        <m:r>
                          <a:rPr lang="it-IT" b="1" i="1" smtClean="0">
                            <a:solidFill>
                              <a:schemeClr val="tx1"/>
                            </a:solidFill>
                            <a:latin typeface="Cambria Math" charset="0"/>
                          </a:rPr>
                          <m:t>∗</m:t>
                        </m:r>
                      </m:sub>
                    </m:sSub>
                  </m:oMath>
                </a14:m>
                <a:r>
                  <a:rPr lang="en-GB" dirty="0" smtClean="0">
                    <a:solidFill>
                      <a:schemeClr val="tx1"/>
                    </a:solidFill>
                  </a:rPr>
                  <a:t>}</a:t>
                </a:r>
                <a:r>
                  <a:rPr lang="en-GB" baseline="-25000" dirty="0" err="1" smtClean="0">
                    <a:solidFill>
                      <a:schemeClr val="tx1"/>
                    </a:solidFill>
                  </a:rPr>
                  <a:t>i</a:t>
                </a:r>
                <a:r>
                  <a:rPr lang="en-GB" baseline="-25000" dirty="0" smtClean="0">
                    <a:solidFill>
                      <a:schemeClr val="tx1"/>
                    </a:solidFill>
                  </a:rPr>
                  <a:t>=0,</a:t>
                </a:r>
                <a:r>
                  <a:rPr lang="mr-IN" baseline="-25000" dirty="0" smtClean="0">
                    <a:solidFill>
                      <a:schemeClr val="tx1"/>
                    </a:solidFill>
                  </a:rPr>
                  <a:t>…</a:t>
                </a:r>
                <a:r>
                  <a:rPr lang="it-IT" baseline="-25000" dirty="0" smtClean="0">
                    <a:solidFill>
                      <a:schemeClr val="tx1"/>
                    </a:solidFill>
                  </a:rPr>
                  <a:t>,n-1</a:t>
                </a:r>
                <a:r>
                  <a:rPr lang="en-GB" dirty="0" smtClean="0">
                    <a:solidFill>
                      <a:schemeClr val="tx1"/>
                    </a:solidFill>
                  </a:rPr>
                  <a:t> having n rings):</a:t>
                </a:r>
              </a:p>
              <a:p>
                <a:pPr lvl="1">
                  <a:buFont typeface="Arial" charset="0"/>
                  <a:buChar char="•"/>
                </a:pPr>
                <a:r>
                  <a:rPr lang="en-GB" sz="1600" b="1" i="1" dirty="0">
                    <a:solidFill>
                      <a:schemeClr val="tx1"/>
                    </a:solidFill>
                  </a:rPr>
                  <a:t>j</a:t>
                </a:r>
                <a:r>
                  <a:rPr lang="en-GB" sz="1600" b="1" i="1" baseline="-25000" dirty="0" smtClean="0">
                    <a:solidFill>
                      <a:schemeClr val="tx1"/>
                    </a:solidFill>
                  </a:rPr>
                  <a:t>i</a:t>
                </a:r>
                <a:r>
                  <a:rPr lang="en-GB" sz="1600" b="1" i="1" baseline="30000" dirty="0" smtClean="0">
                    <a:solidFill>
                      <a:schemeClr val="tx1"/>
                    </a:solidFill>
                  </a:rPr>
                  <a:t>*</a:t>
                </a:r>
                <a:r>
                  <a:rPr lang="en-GB" sz="1600" baseline="30000" dirty="0" smtClean="0">
                    <a:solidFill>
                      <a:schemeClr val="tx1"/>
                    </a:solidFill>
                  </a:rPr>
                  <a:t> </a:t>
                </a:r>
                <a:r>
                  <a:rPr lang="en-GB" sz="1600" dirty="0" smtClean="0">
                    <a:solidFill>
                      <a:schemeClr val="tx1"/>
                    </a:solidFill>
                  </a:rPr>
                  <a:t>being </a:t>
                </a:r>
                <a:r>
                  <a:rPr lang="en-GB" sz="1600" dirty="0">
                    <a:solidFill>
                      <a:schemeClr val="tx1"/>
                    </a:solidFill>
                  </a:rPr>
                  <a:t>the index of the signing key of the </a:t>
                </a:r>
                <a:r>
                  <a:rPr lang="en-GB" sz="1600" dirty="0" err="1">
                    <a:solidFill>
                      <a:schemeClr val="tx1"/>
                    </a:solidFill>
                  </a:rPr>
                  <a:t>i</a:t>
                </a:r>
                <a:r>
                  <a:rPr lang="en-GB" sz="1600" baseline="30000" dirty="0" err="1">
                    <a:solidFill>
                      <a:schemeClr val="tx1"/>
                    </a:solidFill>
                  </a:rPr>
                  <a:t>th</a:t>
                </a:r>
                <a:r>
                  <a:rPr lang="en-GB" sz="1600" dirty="0">
                    <a:solidFill>
                      <a:schemeClr val="tx1"/>
                    </a:solidFill>
                  </a:rPr>
                  <a:t> </a:t>
                </a:r>
                <a:r>
                  <a:rPr lang="en-GB" sz="1600" dirty="0" smtClean="0">
                    <a:solidFill>
                      <a:schemeClr val="tx1"/>
                    </a:solidFill>
                  </a:rPr>
                  <a:t>ring </a:t>
                </a:r>
                <a:r>
                  <a:rPr lang="en-GB" sz="1600" dirty="0">
                    <a:solidFill>
                      <a:schemeClr val="tx1"/>
                    </a:solidFill>
                  </a:rPr>
                  <a:t>(fixed </a:t>
                </a:r>
                <a:r>
                  <a:rPr lang="en-GB" sz="1600" dirty="0" smtClean="0">
                    <a:solidFill>
                      <a:schemeClr val="tx1"/>
                    </a:solidFill>
                  </a:rPr>
                  <a:t>and </a:t>
                </a:r>
                <a:r>
                  <a:rPr lang="en-GB" sz="1600" dirty="0">
                    <a:solidFill>
                      <a:schemeClr val="tx1"/>
                    </a:solidFill>
                  </a:rPr>
                  <a:t>unknown to verifiers). Recall: one signing key per ring only.</a:t>
                </a:r>
              </a:p>
              <a:p>
                <a:pPr>
                  <a:buFont typeface="Arial" charset="0"/>
                  <a:buChar char="•"/>
                </a:pPr>
                <a:r>
                  <a:rPr lang="en-GB" dirty="0" smtClean="0">
                    <a:solidFill>
                      <a:schemeClr val="tx1"/>
                    </a:solidFill>
                  </a:rPr>
                  <a:t>Let </a:t>
                </a:r>
                <a14:m>
                  <m:oMath xmlns:m="http://schemas.openxmlformats.org/officeDocument/2006/math">
                    <m:r>
                      <a:rPr lang="en-GB" b="1" i="1" dirty="0" smtClean="0">
                        <a:solidFill>
                          <a:schemeClr val="tx1"/>
                        </a:solidFill>
                        <a:latin typeface="Cambria Math" charset="0"/>
                      </a:rPr>
                      <m:t>𝒒</m:t>
                    </m:r>
                    <m:r>
                      <a:rPr lang="en-GB" b="1" i="1" baseline="-25000" dirty="0" smtClean="0">
                        <a:solidFill>
                          <a:schemeClr val="tx1"/>
                        </a:solidFill>
                        <a:latin typeface="Cambria Math" charset="0"/>
                      </a:rPr>
                      <m:t>𝒊</m:t>
                    </m:r>
                  </m:oMath>
                </a14:m>
                <a:r>
                  <a:rPr lang="en-GB" dirty="0" smtClean="0">
                    <a:solidFill>
                      <a:schemeClr val="tx1"/>
                    </a:solidFill>
                  </a:rPr>
                  <a:t> be </a:t>
                </a:r>
                <a:r>
                  <a:rPr lang="en-GB" dirty="0">
                    <a:solidFill>
                      <a:schemeClr val="tx1"/>
                    </a:solidFill>
                  </a:rPr>
                  <a:t>the secret key corresponding to </a:t>
                </a:r>
                <a14:m>
                  <m:oMath xmlns:m="http://schemas.openxmlformats.org/officeDocument/2006/math">
                    <m:sSub>
                      <m:sSubPr>
                        <m:ctrlPr>
                          <a:rPr lang="en-US" i="1">
                            <a:solidFill>
                              <a:schemeClr val="tx1"/>
                            </a:solidFill>
                            <a:latin typeface="Cambria Math" charset="0"/>
                          </a:rPr>
                        </m:ctrlPr>
                      </m:sSubPr>
                      <m:e>
                        <m:r>
                          <a:rPr lang="it-IT" b="0" i="1">
                            <a:solidFill>
                              <a:schemeClr val="tx1"/>
                            </a:solidFill>
                            <a:latin typeface="Cambria Math" charset="0"/>
                          </a:rPr>
                          <m:t>𝑃</m:t>
                        </m:r>
                      </m:e>
                      <m:sub>
                        <m:r>
                          <a:rPr lang="it-IT" b="0" i="1">
                            <a:solidFill>
                              <a:schemeClr val="tx1"/>
                            </a:solidFill>
                            <a:latin typeface="Cambria Math" charset="0"/>
                          </a:rPr>
                          <m:t>𝑖</m:t>
                        </m:r>
                        <m:r>
                          <a:rPr lang="it-IT" b="0" i="1">
                            <a:solidFill>
                              <a:schemeClr val="tx1"/>
                            </a:solidFill>
                            <a:latin typeface="Cambria Math" charset="0"/>
                          </a:rPr>
                          <m:t>,</m:t>
                        </m:r>
                        <m:r>
                          <a:rPr lang="it-IT" b="0" i="1">
                            <a:solidFill>
                              <a:schemeClr val="tx1"/>
                            </a:solidFill>
                            <a:latin typeface="Cambria Math" charset="0"/>
                          </a:rPr>
                          <m:t>𝑗𝑖</m:t>
                        </m:r>
                        <m:r>
                          <a:rPr lang="it-IT" b="0" i="1">
                            <a:solidFill>
                              <a:schemeClr val="tx1"/>
                            </a:solidFill>
                            <a:latin typeface="Cambria Math" charset="0"/>
                          </a:rPr>
                          <m:t>∗</m:t>
                        </m:r>
                      </m:sub>
                    </m:sSub>
                  </m:oMath>
                </a14:m>
                <a:r>
                  <a:rPr lang="en-GB" dirty="0" smtClean="0">
                    <a:solidFill>
                      <a:schemeClr val="tx1"/>
                    </a:solidFill>
                  </a:rPr>
                  <a:t>.</a:t>
                </a:r>
                <a:r>
                  <a:rPr lang="en-GB" dirty="0">
                    <a:solidFill>
                      <a:schemeClr val="tx1"/>
                    </a:solidFill>
                  </a:rPr>
                  <a:t/>
                </a:r>
                <a:br>
                  <a:rPr lang="en-GB" dirty="0">
                    <a:solidFill>
                      <a:schemeClr val="tx1"/>
                    </a:solidFill>
                  </a:rPr>
                </a:br>
                <a:r>
                  <a:rPr lang="en-GB" dirty="0" smtClean="0">
                    <a:solidFill>
                      <a:schemeClr val="tx1"/>
                    </a:solidFill>
                  </a:rPr>
                  <a:t/>
                </a:r>
                <a:br>
                  <a:rPr lang="en-GB" dirty="0" smtClean="0">
                    <a:solidFill>
                      <a:schemeClr val="tx1"/>
                    </a:solidFill>
                  </a:rPr>
                </a:br>
                <a:r>
                  <a:rPr lang="en-GB" dirty="0" smtClean="0">
                    <a:solidFill>
                      <a:schemeClr val="tx1"/>
                    </a:solidFill>
                  </a:rPr>
                  <a:t/>
                </a:r>
                <a:br>
                  <a:rPr lang="en-GB" dirty="0" smtClean="0">
                    <a:solidFill>
                      <a:schemeClr val="tx1"/>
                    </a:solidFill>
                  </a:rPr>
                </a:br>
                <a:r>
                  <a:rPr lang="en-GB" dirty="0" smtClean="0">
                    <a:solidFill>
                      <a:schemeClr val="tx1"/>
                    </a:solidFill>
                  </a:rPr>
                  <a:t/>
                </a:r>
                <a:br>
                  <a:rPr lang="en-GB" dirty="0" smtClean="0">
                    <a:solidFill>
                      <a:schemeClr val="tx1"/>
                    </a:solidFill>
                  </a:rPr>
                </a:br>
                <a:r>
                  <a:rPr lang="en-GB" dirty="0" smtClean="0">
                    <a:solidFill>
                      <a:schemeClr val="tx1"/>
                    </a:solidFill>
                  </a:rPr>
                  <a:t>		</a:t>
                </a:r>
                <a:br>
                  <a:rPr lang="en-GB" dirty="0" smtClean="0">
                    <a:solidFill>
                      <a:schemeClr val="tx1"/>
                    </a:solidFill>
                  </a:rPr>
                </a:br>
                <a:endParaRPr lang="en-GB" baseline="-25000"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759667"/>
                <a:ext cx="8520600" cy="3578783"/>
              </a:xfrm>
              <a:blipFill rotWithShape="0">
                <a:blip r:embed="rId2"/>
                <a:stretch>
                  <a:fillRect/>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56</a:t>
            </a:fld>
            <a:endParaRPr lang="en-GB" dirty="0"/>
          </a:p>
        </p:txBody>
      </p:sp>
    </p:spTree>
    <p:extLst>
      <p:ext uri="{BB962C8B-B14F-4D97-AF65-F5344CB8AC3E}">
        <p14:creationId xmlns:p14="http://schemas.microsoft.com/office/powerpoint/2010/main" val="1066081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03683"/>
            <a:ext cx="8520600" cy="572700"/>
          </a:xfrm>
        </p:spPr>
        <p:txBody>
          <a:bodyPr/>
          <a:lstStyle/>
          <a:p>
            <a:r>
              <a:rPr lang="en-GB" sz="2400" dirty="0">
                <a:solidFill>
                  <a:schemeClr val="accent1">
                    <a:lumMod val="75000"/>
                  </a:schemeClr>
                </a:solidFill>
              </a:rPr>
              <a:t>... chaining rings (of signatures) together </a:t>
            </a:r>
            <a:r>
              <a:rPr lang="en-GB" sz="2400" dirty="0" smtClean="0">
                <a:solidFill>
                  <a:schemeClr val="accent1">
                    <a:lumMod val="75000"/>
                  </a:schemeClr>
                </a:solidFill>
              </a:rPr>
              <a:t>II</a:t>
            </a:r>
            <a:r>
              <a:rPr lang="en-GB" sz="2400" dirty="0">
                <a:solidFill>
                  <a:schemeClr val="accent1">
                    <a:lumMod val="75000"/>
                  </a:schemeClr>
                </a:solidFill>
              </a:rPr>
              <a:t/>
            </a:r>
            <a:br>
              <a:rPr lang="en-GB" sz="2400" dirty="0">
                <a:solidFill>
                  <a:schemeClr val="accent1">
                    <a:lumMod val="75000"/>
                  </a:schemeClr>
                </a:solidFill>
              </a:rPr>
            </a:br>
            <a:r>
              <a:rPr lang="en-GB" sz="2400" dirty="0">
                <a:solidFill>
                  <a:schemeClr val="accent1">
                    <a:lumMod val="75000"/>
                  </a:schemeClr>
                </a:solidFill>
              </a:rPr>
              <a:t/>
            </a:r>
            <a:br>
              <a:rPr lang="en-GB" sz="2400" dirty="0">
                <a:solidFill>
                  <a:schemeClr val="accent1">
                    <a:lumMod val="75000"/>
                  </a:schemeClr>
                </a:solidFill>
              </a:rPr>
            </a:br>
            <a:endParaRPr lang="en-GB" sz="2400" dirty="0"/>
          </a:p>
        </p:txBody>
      </p:sp>
      <mc:AlternateContent xmlns:mc="http://schemas.openxmlformats.org/markup-compatibility/2006">
        <mc:Choice xmlns:a14="http://schemas.microsoft.com/office/drawing/2010/main" Requires="a14">
          <p:sp>
            <p:nvSpPr>
              <p:cNvPr id="3" name="Segnaposto testo 2"/>
              <p:cNvSpPr>
                <a:spLocks noGrp="1"/>
              </p:cNvSpPr>
              <p:nvPr>
                <p:ph type="body" idx="1"/>
              </p:nvPr>
            </p:nvSpPr>
            <p:spPr>
              <a:xfrm>
                <a:off x="311700" y="798939"/>
                <a:ext cx="8520600" cy="4061078"/>
              </a:xfrm>
            </p:spPr>
            <p:txBody>
              <a:bodyPr/>
              <a:lstStyle/>
              <a:p>
                <a:pPr>
                  <a:buFont typeface="+mj-lt"/>
                  <a:buAutoNum type="arabicPeriod"/>
                </a:pPr>
                <a:r>
                  <a:rPr lang="en-GB" dirty="0" smtClean="0">
                    <a:solidFill>
                      <a:schemeClr val="tx1"/>
                    </a:solidFill>
                  </a:rPr>
                  <a:t>Compute the hash M of the message to be signed concatenated with the set of all of the verification pubkeys.</a:t>
                </a:r>
              </a:p>
              <a:p>
                <a:pPr lvl="1">
                  <a:buFont typeface="Arial" charset="0"/>
                  <a:buChar char="•"/>
                </a:pPr>
                <a:r>
                  <a:rPr lang="en-GB" sz="1600" dirty="0" smtClean="0">
                    <a:solidFill>
                      <a:schemeClr val="tx1"/>
                    </a:solidFill>
                  </a:rPr>
                  <a:t>Irreversible commitment to both the message and the set of verification pubkeys. Same as in the AOS construction.</a:t>
                </a:r>
              </a:p>
              <a:p>
                <a:pPr>
                  <a:buFont typeface="+mj-lt"/>
                  <a:buAutoNum type="arabicPeriod"/>
                </a:pPr>
                <a:r>
                  <a:rPr lang="en-GB" u="sng" dirty="0">
                    <a:solidFill>
                      <a:schemeClr val="tx1"/>
                    </a:solidFill>
                  </a:rPr>
                  <a:t>I </a:t>
                </a:r>
                <a:r>
                  <a:rPr lang="en-GB" u="sng" dirty="0" smtClean="0">
                    <a:solidFill>
                      <a:schemeClr val="tx1"/>
                    </a:solidFill>
                  </a:rPr>
                  <a:t>step</a:t>
                </a:r>
                <a:r>
                  <a:rPr lang="en-GB" dirty="0" smtClean="0">
                    <a:solidFill>
                      <a:schemeClr val="tx1"/>
                    </a:solidFill>
                  </a:rPr>
                  <a:t>: consider each ring </a:t>
                </a:r>
                <a14:m>
                  <m:oMath xmlns:m="http://schemas.openxmlformats.org/officeDocument/2006/math">
                    <m:r>
                      <a:rPr lang="en-GB" b="1" i="1" dirty="0" smtClean="0">
                        <a:solidFill>
                          <a:schemeClr val="tx1"/>
                        </a:solidFill>
                        <a:latin typeface="Cambria Math" charset="0"/>
                      </a:rPr>
                      <m:t>𝒊</m:t>
                    </m:r>
                  </m:oMath>
                </a14:m>
                <a:r>
                  <a:rPr lang="en-GB" dirty="0" smtClean="0">
                    <a:solidFill>
                      <a:schemeClr val="tx1"/>
                    </a:solidFill>
                  </a:rPr>
                  <a:t>,	</a:t>
                </a:r>
                <a14:m>
                  <m:oMath xmlns:m="http://schemas.openxmlformats.org/officeDocument/2006/math">
                    <m:r>
                      <a:rPr lang="en-GB" i="1" dirty="0" smtClean="0">
                        <a:solidFill>
                          <a:schemeClr val="tx1"/>
                        </a:solidFill>
                        <a:latin typeface="Cambria Math" charset="0"/>
                      </a:rPr>
                      <m:t>0≤</m:t>
                    </m:r>
                    <m:r>
                      <a:rPr lang="en-GB" i="1" dirty="0" err="1" smtClean="0">
                        <a:solidFill>
                          <a:schemeClr val="tx1"/>
                        </a:solidFill>
                        <a:latin typeface="Cambria Math" charset="0"/>
                      </a:rPr>
                      <m:t>𝑖</m:t>
                    </m:r>
                    <m:r>
                      <a:rPr lang="en-GB" i="1" dirty="0" smtClean="0">
                        <a:solidFill>
                          <a:schemeClr val="tx1"/>
                        </a:solidFill>
                        <a:latin typeface="Cambria Math" charset="0"/>
                      </a:rPr>
                      <m:t>≤</m:t>
                    </m:r>
                    <m:r>
                      <a:rPr lang="en-GB" i="1" dirty="0" smtClean="0">
                        <a:solidFill>
                          <a:schemeClr val="tx1"/>
                        </a:solidFill>
                        <a:latin typeface="Cambria Math" charset="0"/>
                      </a:rPr>
                      <m:t>𝑛</m:t>
                    </m:r>
                    <m:r>
                      <a:rPr lang="en-GB" i="1" dirty="0" smtClean="0">
                        <a:solidFill>
                          <a:schemeClr val="tx1"/>
                        </a:solidFill>
                        <a:latin typeface="Cambria Math" charset="0"/>
                      </a:rPr>
                      <m:t>−1</m:t>
                    </m:r>
                  </m:oMath>
                </a14:m>
                <a:r>
                  <a:rPr lang="en-GB" dirty="0" smtClean="0">
                    <a:solidFill>
                      <a:schemeClr val="tx1"/>
                    </a:solidFill>
                  </a:rPr>
                  <a:t>. </a:t>
                </a:r>
              </a:p>
              <a:p>
                <a:pPr lvl="1">
                  <a:buFont typeface="+mj-lt"/>
                  <a:buAutoNum type="romanLcPeriod"/>
                </a:pPr>
                <a:r>
                  <a:rPr lang="en-GB" sz="1600" dirty="0">
                    <a:solidFill>
                      <a:schemeClr val="tx1"/>
                    </a:solidFill>
                  </a:rPr>
                  <a:t> </a:t>
                </a:r>
                <a:r>
                  <a:rPr lang="en-GB" sz="1600" dirty="0" smtClean="0">
                    <a:solidFill>
                      <a:schemeClr val="tx1"/>
                    </a:solidFill>
                  </a:rPr>
                  <a:t>Choose a nonce </a:t>
                </a:r>
                <a14:m>
                  <m:oMath xmlns:m="http://schemas.openxmlformats.org/officeDocument/2006/math">
                    <m:r>
                      <m:rPr>
                        <m:nor/>
                      </m:rPr>
                      <a:rPr lang="it-IT" sz="1600">
                        <a:solidFill>
                          <a:schemeClr val="tx1"/>
                        </a:solidFill>
                        <a:latin typeface="Cambria Math" charset="0"/>
                      </a:rPr>
                      <m:t>k</m:t>
                    </m:r>
                    <m:r>
                      <m:rPr>
                        <m:nor/>
                      </m:rPr>
                      <a:rPr lang="it-IT" sz="1600" baseline="-25000">
                        <a:solidFill>
                          <a:schemeClr val="tx1"/>
                        </a:solidFill>
                        <a:latin typeface="Cambria Math" charset="0"/>
                      </a:rPr>
                      <m:t>i</m:t>
                    </m:r>
                  </m:oMath>
                </a14:m>
                <a:r>
                  <a:rPr lang="en-GB" sz="1600" dirty="0" smtClean="0">
                    <a:solidFill>
                      <a:schemeClr val="tx1"/>
                    </a:solidFill>
                  </a:rPr>
                  <a:t> at random.</a:t>
                </a:r>
              </a:p>
              <a:p>
                <a:pPr marL="996950" lvl="1" indent="-400050">
                  <a:buFont typeface="+mj-lt"/>
                  <a:buAutoNum type="romanLcPeriod"/>
                </a:pPr>
                <a:r>
                  <a:rPr lang="en-GB" sz="1600" dirty="0" smtClean="0">
                    <a:solidFill>
                      <a:schemeClr val="tx1"/>
                    </a:solidFill>
                  </a:rPr>
                  <a:t>Set </a:t>
                </a:r>
                <a14:m>
                  <m:oMath xmlns:m="http://schemas.openxmlformats.org/officeDocument/2006/math">
                    <m:sSub>
                      <m:sSubPr>
                        <m:ctrlPr>
                          <a:rPr lang="en-US" sz="1600" i="1">
                            <a:solidFill>
                              <a:schemeClr val="tx1"/>
                            </a:solidFill>
                            <a:latin typeface="Cambria Math" charset="0"/>
                          </a:rPr>
                        </m:ctrlPr>
                      </m:sSubPr>
                      <m:e>
                        <m:r>
                          <a:rPr lang="it-IT" sz="1600" b="0" i="1" smtClean="0">
                            <a:solidFill>
                              <a:schemeClr val="tx1"/>
                            </a:solidFill>
                            <a:latin typeface="Cambria Math" charset="0"/>
                          </a:rPr>
                          <m:t>𝑅</m:t>
                        </m:r>
                      </m:e>
                      <m:sub>
                        <m:r>
                          <a:rPr lang="it-IT" sz="1600" i="1">
                            <a:solidFill>
                              <a:schemeClr val="tx1"/>
                            </a:solidFill>
                            <a:latin typeface="Cambria Math" charset="0"/>
                          </a:rPr>
                          <m:t>𝑖</m:t>
                        </m:r>
                        <m:r>
                          <a:rPr lang="it-IT" sz="1600" i="1">
                            <a:solidFill>
                              <a:schemeClr val="tx1"/>
                            </a:solidFill>
                            <a:latin typeface="Cambria Math" charset="0"/>
                          </a:rPr>
                          <m:t>,</m:t>
                        </m:r>
                        <m:r>
                          <a:rPr lang="it-IT" sz="1600" i="1">
                            <a:solidFill>
                              <a:schemeClr val="tx1"/>
                            </a:solidFill>
                            <a:latin typeface="Cambria Math" charset="0"/>
                          </a:rPr>
                          <m:t>𝑗𝑖</m:t>
                        </m:r>
                        <m:r>
                          <a:rPr lang="it-IT" sz="1600" i="1">
                            <a:solidFill>
                              <a:schemeClr val="tx1"/>
                            </a:solidFill>
                            <a:latin typeface="Cambria Math" charset="0"/>
                          </a:rPr>
                          <m:t>∗</m:t>
                        </m:r>
                      </m:sub>
                    </m:sSub>
                    <m:r>
                      <m:rPr>
                        <m:nor/>
                      </m:rPr>
                      <a:rPr lang="it-IT" sz="1600" b="0" i="0" smtClean="0">
                        <a:solidFill>
                          <a:schemeClr val="tx1"/>
                        </a:solidFill>
                        <a:latin typeface="Cambria Math" charset="0"/>
                      </a:rPr>
                      <m:t> = </m:t>
                    </m:r>
                    <m:r>
                      <m:rPr>
                        <m:nor/>
                      </m:rPr>
                      <a:rPr lang="it-IT" sz="1600" b="0" i="0" smtClean="0">
                        <a:solidFill>
                          <a:schemeClr val="tx1"/>
                        </a:solidFill>
                        <a:latin typeface="Cambria Math" charset="0"/>
                      </a:rPr>
                      <m:t>kiG</m:t>
                    </m:r>
                    <m:r>
                      <m:rPr>
                        <m:nor/>
                      </m:rPr>
                      <a:rPr lang="it-IT" sz="1600" b="0" i="0" baseline="-25000" smtClean="0">
                        <a:solidFill>
                          <a:schemeClr val="tx1"/>
                        </a:solidFill>
                        <a:latin typeface="Cambria Math" charset="0"/>
                      </a:rPr>
                      <m:t> </m:t>
                    </m:r>
                  </m:oMath>
                </a14:m>
                <a:endParaRPr lang="en-GB" sz="1600" baseline="-25000" dirty="0">
                  <a:solidFill>
                    <a:schemeClr val="tx1"/>
                  </a:solidFill>
                </a:endParaRPr>
              </a:p>
              <a:p>
                <a:pPr marL="996950" lvl="1" indent="-400050">
                  <a:buFont typeface="+mj-lt"/>
                  <a:buAutoNum type="romanLcPeriod"/>
                </a:pPr>
                <a:r>
                  <a:rPr lang="en-GB" sz="1600" dirty="0" smtClean="0">
                    <a:solidFill>
                      <a:schemeClr val="tx1"/>
                    </a:solidFill>
                  </a:rPr>
                  <a:t>For j such that </a:t>
                </a:r>
                <a14:m>
                  <m:oMath xmlns:m="http://schemas.openxmlformats.org/officeDocument/2006/math">
                    <m:sSub>
                      <m:sSubPr>
                        <m:ctrlPr>
                          <a:rPr lang="en-US" sz="1600" i="1" dirty="0" smtClean="0">
                            <a:solidFill>
                              <a:schemeClr val="tx1"/>
                            </a:solidFill>
                            <a:latin typeface="Cambria Math" charset="0"/>
                          </a:rPr>
                        </m:ctrlPr>
                      </m:sSubPr>
                      <m:e>
                        <m:r>
                          <a:rPr lang="it-IT" sz="1600" b="0" i="1" dirty="0" smtClean="0">
                            <a:solidFill>
                              <a:schemeClr val="tx1"/>
                            </a:solidFill>
                            <a:latin typeface="Cambria Math" charset="0"/>
                          </a:rPr>
                          <m:t>𝑗</m:t>
                        </m:r>
                      </m:e>
                      <m:sub>
                        <m:r>
                          <a:rPr lang="it-IT" sz="1600" b="0" i="1" dirty="0" smtClean="0">
                            <a:solidFill>
                              <a:schemeClr val="tx1"/>
                            </a:solidFill>
                            <a:latin typeface="Cambria Math" charset="0"/>
                          </a:rPr>
                          <m:t>𝑖</m:t>
                        </m:r>
                        <m:r>
                          <a:rPr lang="it-IT" sz="1600" b="0" i="1" baseline="30000" dirty="0" smtClean="0">
                            <a:solidFill>
                              <a:schemeClr val="tx1"/>
                            </a:solidFill>
                            <a:latin typeface="Cambria Math" charset="0"/>
                          </a:rPr>
                          <m:t>∗</m:t>
                        </m:r>
                      </m:sub>
                    </m:sSub>
                    <m:r>
                      <a:rPr lang="en-GB" sz="1600" i="1" dirty="0" smtClean="0">
                        <a:solidFill>
                          <a:schemeClr val="tx1"/>
                        </a:solidFill>
                        <a:latin typeface="Cambria Math" charset="0"/>
                      </a:rPr>
                      <m:t>+1≤</m:t>
                    </m:r>
                    <m:r>
                      <a:rPr lang="en-GB" sz="1600" i="1" dirty="0" smtClean="0">
                        <a:solidFill>
                          <a:schemeClr val="tx1"/>
                        </a:solidFill>
                        <a:latin typeface="Cambria Math" charset="0"/>
                      </a:rPr>
                      <m:t>𝑗</m:t>
                    </m:r>
                    <m:r>
                      <a:rPr lang="en-GB" sz="1600" i="1" dirty="0" smtClean="0">
                        <a:solidFill>
                          <a:schemeClr val="tx1"/>
                        </a:solidFill>
                        <a:latin typeface="Cambria Math" charset="0"/>
                      </a:rPr>
                      <m:t>≤</m:t>
                    </m:r>
                    <m:r>
                      <a:rPr lang="en-GB" sz="1600" i="1" dirty="0" smtClean="0">
                        <a:solidFill>
                          <a:schemeClr val="tx1"/>
                        </a:solidFill>
                        <a:latin typeface="Cambria Math" charset="0"/>
                      </a:rPr>
                      <m:t>𝑚𝑖</m:t>
                    </m:r>
                    <m:r>
                      <a:rPr lang="en-GB" sz="1600" i="1" dirty="0" smtClean="0">
                        <a:solidFill>
                          <a:schemeClr val="tx1"/>
                        </a:solidFill>
                        <a:latin typeface="Cambria Math" charset="0"/>
                      </a:rPr>
                      <m:t>−1</m:t>
                    </m:r>
                  </m:oMath>
                </a14:m>
                <a:r>
                  <a:rPr lang="en-GB" sz="1600" dirty="0" smtClean="0">
                    <a:solidFill>
                      <a:schemeClr val="tx1"/>
                    </a:solidFill>
                  </a:rPr>
                  <a:t>, choose a signature value </a:t>
                </a:r>
                <a14:m>
                  <m:oMath xmlns:m="http://schemas.openxmlformats.org/officeDocument/2006/math">
                    <m:r>
                      <a:rPr lang="en-GB" sz="1600" i="1" dirty="0" smtClean="0">
                        <a:solidFill>
                          <a:schemeClr val="tx1"/>
                        </a:solidFill>
                        <a:latin typeface="Cambria Math" charset="0"/>
                      </a:rPr>
                      <m:t>𝑠</m:t>
                    </m:r>
                    <m:r>
                      <a:rPr lang="en-GB" sz="1600" i="1" baseline="-25000" dirty="0" err="1" smtClean="0">
                        <a:solidFill>
                          <a:schemeClr val="tx1"/>
                        </a:solidFill>
                        <a:latin typeface="Cambria Math" charset="0"/>
                      </a:rPr>
                      <m:t>𝑖</m:t>
                    </m:r>
                    <m:r>
                      <a:rPr lang="en-GB" sz="1600" i="1" baseline="-25000" dirty="0" err="1" smtClean="0">
                        <a:solidFill>
                          <a:schemeClr val="tx1"/>
                        </a:solidFill>
                        <a:latin typeface="Cambria Math" charset="0"/>
                      </a:rPr>
                      <m:t>,</m:t>
                    </m:r>
                    <m:r>
                      <a:rPr lang="en-GB" sz="1600" i="1" baseline="-25000" dirty="0" err="1" smtClean="0">
                        <a:solidFill>
                          <a:schemeClr val="tx1"/>
                        </a:solidFill>
                        <a:latin typeface="Cambria Math" charset="0"/>
                      </a:rPr>
                      <m:t>𝑗</m:t>
                    </m:r>
                  </m:oMath>
                </a14:m>
                <a:r>
                  <a:rPr lang="en-GB" sz="1600" dirty="0" smtClean="0">
                    <a:solidFill>
                      <a:schemeClr val="tx1"/>
                    </a:solidFill>
                  </a:rPr>
                  <a:t> at random.</a:t>
                </a:r>
              </a:p>
              <a:p>
                <a:pPr marL="996950" lvl="1" indent="-400050">
                  <a:buFont typeface="+mj-lt"/>
                  <a:buAutoNum type="romanLcPeriod"/>
                </a:pPr>
                <a:r>
                  <a:rPr lang="en-GB" sz="1600" dirty="0">
                    <a:solidFill>
                      <a:schemeClr val="tx1"/>
                    </a:solidFill>
                  </a:rPr>
                  <a:t>Produce the message hash for nodes </a:t>
                </a:r>
                <a14:m>
                  <m:oMath xmlns:m="http://schemas.openxmlformats.org/officeDocument/2006/math">
                    <m:r>
                      <a:rPr lang="en-GB" sz="1600" i="1" dirty="0" smtClean="0">
                        <a:solidFill>
                          <a:schemeClr val="tx1"/>
                        </a:solidFill>
                        <a:latin typeface="Cambria Math" charset="0"/>
                      </a:rPr>
                      <m:t>𝑗</m:t>
                    </m:r>
                    <m:r>
                      <a:rPr lang="it-IT" sz="1600" b="0" i="1" dirty="0" smtClean="0">
                        <a:solidFill>
                          <a:schemeClr val="tx1"/>
                        </a:solidFill>
                        <a:latin typeface="Cambria Math" charset="0"/>
                      </a:rPr>
                      <m:t>−</m:t>
                    </m:r>
                    <m:r>
                      <a:rPr lang="en-GB" sz="1600" i="1" dirty="0" smtClean="0">
                        <a:solidFill>
                          <a:schemeClr val="tx1"/>
                        </a:solidFill>
                        <a:latin typeface="Cambria Math" charset="0"/>
                      </a:rPr>
                      <m:t>1</m:t>
                    </m:r>
                  </m:oMath>
                </a14:m>
                <a:r>
                  <a:rPr lang="en-GB" sz="1600" dirty="0">
                    <a:solidFill>
                      <a:schemeClr val="tx1"/>
                    </a:solidFill>
                  </a:rPr>
                  <a:t> and the R-value </a:t>
                </a:r>
                <a:r>
                  <a:rPr lang="en-GB" sz="1600" dirty="0" smtClean="0">
                    <a:solidFill>
                      <a:schemeClr val="tx1"/>
                    </a:solidFill>
                  </a:rPr>
                  <a:t>for nodes </a:t>
                </a:r>
                <a:r>
                  <a:rPr lang="en-GB" sz="1600" dirty="0">
                    <a:solidFill>
                      <a:schemeClr val="tx1"/>
                    </a:solidFill>
                  </a:rPr>
                  <a:t>j in the </a:t>
                </a:r>
                <a:r>
                  <a:rPr lang="en-GB" sz="1600" dirty="0" err="1">
                    <a:solidFill>
                      <a:schemeClr val="tx1"/>
                    </a:solidFill>
                  </a:rPr>
                  <a:t>i</a:t>
                </a:r>
                <a:r>
                  <a:rPr lang="en-GB" sz="1600" baseline="30000" dirty="0" err="1">
                    <a:solidFill>
                      <a:schemeClr val="tx1"/>
                    </a:solidFill>
                  </a:rPr>
                  <a:t>th</a:t>
                </a:r>
                <a:r>
                  <a:rPr lang="en-GB" sz="1600" dirty="0">
                    <a:solidFill>
                      <a:schemeClr val="tx1"/>
                    </a:solidFill>
                  </a:rPr>
                  <a:t> </a:t>
                </a:r>
                <a:r>
                  <a:rPr lang="en-GB" sz="1600" dirty="0" smtClean="0">
                    <a:solidFill>
                      <a:schemeClr val="tx1"/>
                    </a:solidFill>
                  </a:rPr>
                  <a:t>ring</a:t>
                </a:r>
                <a:r>
                  <a:rPr lang="en-GB" sz="1600" dirty="0">
                    <a:solidFill>
                      <a:schemeClr val="tx1"/>
                    </a:solidFill>
                  </a:rPr>
                  <a:t>, </a:t>
                </a:r>
                <a14:m>
                  <m:oMath xmlns:m="http://schemas.openxmlformats.org/officeDocument/2006/math">
                    <m:sSub>
                      <m:sSubPr>
                        <m:ctrlPr>
                          <a:rPr lang="en-US" sz="1600" i="1" dirty="0">
                            <a:solidFill>
                              <a:schemeClr val="tx1"/>
                            </a:solidFill>
                            <a:latin typeface="Cambria Math" charset="0"/>
                          </a:rPr>
                        </m:ctrlPr>
                      </m:sSubPr>
                      <m:e>
                        <m:r>
                          <a:rPr lang="it-IT" sz="1600" i="1" dirty="0">
                            <a:solidFill>
                              <a:schemeClr val="tx1"/>
                            </a:solidFill>
                            <a:latin typeface="Cambria Math" charset="0"/>
                          </a:rPr>
                          <m:t>𝑗</m:t>
                        </m:r>
                      </m:e>
                      <m:sub>
                        <m:r>
                          <a:rPr lang="it-IT" sz="1600" i="1" dirty="0">
                            <a:solidFill>
                              <a:schemeClr val="tx1"/>
                            </a:solidFill>
                            <a:latin typeface="Cambria Math" charset="0"/>
                          </a:rPr>
                          <m:t>𝑖</m:t>
                        </m:r>
                        <m:r>
                          <a:rPr lang="it-IT" sz="1600" i="1" baseline="30000" dirty="0">
                            <a:solidFill>
                              <a:schemeClr val="tx1"/>
                            </a:solidFill>
                            <a:latin typeface="Cambria Math" charset="0"/>
                          </a:rPr>
                          <m:t>∗</m:t>
                        </m:r>
                      </m:sub>
                    </m:sSub>
                    <m:r>
                      <a:rPr lang="en-GB" sz="1600" i="1" dirty="0">
                        <a:solidFill>
                          <a:schemeClr val="tx1"/>
                        </a:solidFill>
                        <a:latin typeface="Cambria Math" charset="0"/>
                      </a:rPr>
                      <m:t>+1≤</m:t>
                    </m:r>
                    <m:r>
                      <a:rPr lang="en-GB" sz="1600" i="1" dirty="0">
                        <a:solidFill>
                          <a:schemeClr val="tx1"/>
                        </a:solidFill>
                        <a:latin typeface="Cambria Math" charset="0"/>
                      </a:rPr>
                      <m:t>𝑗</m:t>
                    </m:r>
                    <m:r>
                      <a:rPr lang="en-GB" sz="1600" i="1" dirty="0">
                        <a:solidFill>
                          <a:schemeClr val="tx1"/>
                        </a:solidFill>
                        <a:latin typeface="Cambria Math" charset="0"/>
                      </a:rPr>
                      <m:t>≤</m:t>
                    </m:r>
                    <m:r>
                      <a:rPr lang="en-GB" sz="1600" i="1" dirty="0">
                        <a:solidFill>
                          <a:schemeClr val="tx1"/>
                        </a:solidFill>
                        <a:latin typeface="Cambria Math" charset="0"/>
                      </a:rPr>
                      <m:t>𝑚𝑖</m:t>
                    </m:r>
                    <m:r>
                      <a:rPr lang="en-GB" sz="1600" i="1" dirty="0">
                        <a:solidFill>
                          <a:schemeClr val="tx1"/>
                        </a:solidFill>
                        <a:latin typeface="Cambria Math" charset="0"/>
                      </a:rPr>
                      <m:t>−1</m:t>
                    </m:r>
                  </m:oMath>
                </a14:m>
                <a:r>
                  <a:rPr lang="en-GB" sz="1600" dirty="0" smtClean="0">
                    <a:solidFill>
                      <a:schemeClr val="tx1"/>
                    </a:solidFill>
                  </a:rPr>
                  <a:t>.</a:t>
                </a:r>
                <a:br>
                  <a:rPr lang="en-GB" sz="1600" dirty="0" smtClean="0">
                    <a:solidFill>
                      <a:schemeClr val="tx1"/>
                    </a:solidFill>
                  </a:rPr>
                </a:br>
                <a:r>
                  <a:rPr lang="en-GB" sz="1600" dirty="0" smtClean="0">
                    <a:solidFill>
                      <a:schemeClr val="tx1"/>
                    </a:solidFill>
                  </a:rPr>
                  <a:t>		          </a:t>
                </a:r>
                <a:r>
                  <a:rPr lang="hr-HR" sz="1600" dirty="0" smtClean="0">
                    <a:solidFill>
                      <a:schemeClr val="tx1"/>
                    </a:solidFill>
                  </a:rPr>
                  <a:t>e</a:t>
                </a:r>
                <a:r>
                  <a:rPr lang="hr-HR" sz="1600" baseline="-25000" dirty="0" smtClean="0">
                    <a:solidFill>
                      <a:schemeClr val="tx1"/>
                    </a:solidFill>
                  </a:rPr>
                  <a:t>i,j−1 </a:t>
                </a:r>
                <a:r>
                  <a:rPr lang="hr-HR" sz="1600" dirty="0" smtClean="0">
                    <a:solidFill>
                      <a:schemeClr val="tx1"/>
                    </a:solidFill>
                  </a:rPr>
                  <a:t>= H(M || R</a:t>
                </a:r>
                <a:r>
                  <a:rPr lang="hr-HR" sz="1600" baseline="-25000" dirty="0" smtClean="0">
                    <a:solidFill>
                      <a:schemeClr val="tx1"/>
                    </a:solidFill>
                  </a:rPr>
                  <a:t>i,j−1 </a:t>
                </a:r>
                <a:r>
                  <a:rPr lang="hr-HR" sz="1600" dirty="0" smtClean="0">
                    <a:solidFill>
                      <a:schemeClr val="tx1"/>
                    </a:solidFill>
                  </a:rPr>
                  <a:t>|| i || j−1)</a:t>
                </a:r>
                <a:r>
                  <a:rPr lang="hr-HR" sz="1600" dirty="0">
                    <a:solidFill>
                      <a:schemeClr val="tx1"/>
                    </a:solidFill>
                  </a:rPr>
                  <a:t/>
                </a:r>
                <a:br>
                  <a:rPr lang="hr-HR" sz="1600" dirty="0">
                    <a:solidFill>
                      <a:schemeClr val="tx1"/>
                    </a:solidFill>
                  </a:rPr>
                </a:br>
                <a:r>
                  <a:rPr lang="hr-HR" sz="1600" dirty="0" smtClean="0">
                    <a:solidFill>
                      <a:schemeClr val="tx1"/>
                    </a:solidFill>
                  </a:rPr>
                  <a:t>		            </a:t>
                </a:r>
                <a:r>
                  <a:rPr lang="hr-HR" sz="1600" dirty="0" err="1" smtClean="0">
                    <a:solidFill>
                      <a:schemeClr val="tx1"/>
                    </a:solidFill>
                  </a:rPr>
                  <a:t>R</a:t>
                </a:r>
                <a:r>
                  <a:rPr lang="hr-HR" sz="1600" baseline="-25000" dirty="0" err="1" smtClean="0">
                    <a:solidFill>
                      <a:schemeClr val="tx1"/>
                    </a:solidFill>
                  </a:rPr>
                  <a:t>i,j</a:t>
                </a:r>
                <a:r>
                  <a:rPr lang="hr-HR" sz="1600" dirty="0" smtClean="0">
                    <a:solidFill>
                      <a:schemeClr val="tx1"/>
                    </a:solidFill>
                  </a:rPr>
                  <a:t> </a:t>
                </a:r>
                <a:r>
                  <a:rPr lang="hr-HR" sz="1600" dirty="0">
                    <a:solidFill>
                      <a:schemeClr val="tx1"/>
                    </a:solidFill>
                  </a:rPr>
                  <a:t>= </a:t>
                </a:r>
                <a:r>
                  <a:rPr lang="hr-HR" sz="1600" dirty="0" err="1">
                    <a:solidFill>
                      <a:schemeClr val="tx1"/>
                    </a:solidFill>
                  </a:rPr>
                  <a:t>s</a:t>
                </a:r>
                <a:r>
                  <a:rPr lang="hr-HR" sz="1600" baseline="-25000" dirty="0" err="1">
                    <a:solidFill>
                      <a:schemeClr val="tx1"/>
                    </a:solidFill>
                  </a:rPr>
                  <a:t>i,j</a:t>
                </a:r>
                <a:r>
                  <a:rPr lang="hr-HR" sz="1600" dirty="0" err="1">
                    <a:solidFill>
                      <a:schemeClr val="tx1"/>
                    </a:solidFill>
                  </a:rPr>
                  <a:t>G</a:t>
                </a:r>
                <a:r>
                  <a:rPr lang="hr-HR" sz="1600" dirty="0">
                    <a:solidFill>
                      <a:schemeClr val="tx1"/>
                    </a:solidFill>
                  </a:rPr>
                  <a:t> − e</a:t>
                </a:r>
                <a:r>
                  <a:rPr lang="hr-HR" sz="1600" baseline="-25000" dirty="0">
                    <a:solidFill>
                      <a:schemeClr val="tx1"/>
                    </a:solidFill>
                  </a:rPr>
                  <a:t>i,j−</a:t>
                </a:r>
                <a:r>
                  <a:rPr lang="hr-HR" sz="1600" baseline="-25000" dirty="0" smtClean="0">
                    <a:solidFill>
                      <a:schemeClr val="tx1"/>
                    </a:solidFill>
                  </a:rPr>
                  <a:t>1</a:t>
                </a:r>
                <a:r>
                  <a:rPr lang="hr-HR" sz="1600" dirty="0" smtClean="0">
                    <a:solidFill>
                      <a:schemeClr val="tx1"/>
                    </a:solidFill>
                  </a:rPr>
                  <a:t>P</a:t>
                </a:r>
                <a:r>
                  <a:rPr lang="hr-HR" sz="1600" baseline="-25000" dirty="0" smtClean="0">
                    <a:solidFill>
                      <a:schemeClr val="tx1"/>
                    </a:solidFill>
                  </a:rPr>
                  <a:t>i,j </a:t>
                </a:r>
              </a:p>
              <a:p>
                <a:pPr marL="596900" lvl="1" indent="0">
                  <a:buNone/>
                </a:pPr>
                <a:r>
                  <a:rPr lang="en-GB" dirty="0" smtClean="0">
                    <a:solidFill>
                      <a:schemeClr val="tx1"/>
                    </a:solidFill>
                  </a:rPr>
                  <a:t/>
                </a:r>
                <a:br>
                  <a:rPr lang="en-GB" dirty="0" smtClean="0">
                    <a:solidFill>
                      <a:schemeClr val="tx1"/>
                    </a:solidFill>
                  </a:rPr>
                </a:br>
                <a:r>
                  <a:rPr lang="en-GB" dirty="0" smtClean="0">
                    <a:solidFill>
                      <a:schemeClr val="tx1"/>
                    </a:solidFill>
                  </a:rPr>
                  <a:t/>
                </a:r>
                <a:br>
                  <a:rPr lang="en-GB" dirty="0" smtClean="0">
                    <a:solidFill>
                      <a:schemeClr val="tx1"/>
                    </a:solidFill>
                  </a:rPr>
                </a:br>
                <a:r>
                  <a:rPr lang="en-GB" dirty="0" smtClean="0">
                    <a:solidFill>
                      <a:schemeClr val="tx1"/>
                    </a:solidFill>
                  </a:rPr>
                  <a:t> </a:t>
                </a:r>
                <a:endParaRPr lang="en-GB" dirty="0">
                  <a:solidFill>
                    <a:schemeClr val="tx1"/>
                  </a:solidFill>
                </a:endParaRPr>
              </a:p>
            </p:txBody>
          </p:sp>
        </mc:Choice>
        <mc:Fallback>
          <p:sp>
            <p:nvSpPr>
              <p:cNvPr id="3" name="Segnaposto testo 2"/>
              <p:cNvSpPr>
                <a:spLocks noGrp="1" noRot="1" noChangeAspect="1" noMove="1" noResize="1" noEditPoints="1" noAdjustHandles="1" noChangeArrowheads="1" noChangeShapeType="1" noTextEdit="1"/>
              </p:cNvSpPr>
              <p:nvPr>
                <p:ph type="body" idx="1"/>
              </p:nvPr>
            </p:nvSpPr>
            <p:spPr>
              <a:xfrm>
                <a:off x="311700" y="798939"/>
                <a:ext cx="8520600" cy="4061078"/>
              </a:xfrm>
              <a:blipFill rotWithShape="0">
                <a:blip r:embed="rId3"/>
                <a:stretch>
                  <a:fillRect/>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57</a:t>
            </a:fld>
            <a:endParaRPr lang="nb-NO"/>
          </a:p>
        </p:txBody>
      </p:sp>
    </p:spTree>
    <p:extLst>
      <p:ext uri="{BB962C8B-B14F-4D97-AF65-F5344CB8AC3E}">
        <p14:creationId xmlns:p14="http://schemas.microsoft.com/office/powerpoint/2010/main" val="20255509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310933"/>
            <a:ext cx="8520600" cy="572700"/>
          </a:xfrm>
        </p:spPr>
        <p:txBody>
          <a:bodyPr/>
          <a:lstStyle/>
          <a:p>
            <a:r>
              <a:rPr lang="en-GB" sz="2400" dirty="0">
                <a:solidFill>
                  <a:schemeClr val="accent1">
                    <a:lumMod val="75000"/>
                  </a:schemeClr>
                </a:solidFill>
              </a:rPr>
              <a:t>... chaining rings (of signatures) together </a:t>
            </a:r>
            <a:r>
              <a:rPr lang="en-GB" sz="2400" dirty="0" smtClean="0">
                <a:solidFill>
                  <a:schemeClr val="accent1">
                    <a:lumMod val="75000"/>
                  </a:schemeClr>
                </a:solidFill>
              </a:rPr>
              <a:t>III</a:t>
            </a:r>
            <a:r>
              <a:rPr lang="en-GB" sz="2400" dirty="0">
                <a:solidFill>
                  <a:schemeClr val="accent1">
                    <a:lumMod val="75000"/>
                  </a:schemeClr>
                </a:solidFill>
              </a:rPr>
              <a:t/>
            </a:r>
            <a:br>
              <a:rPr lang="en-GB" sz="2400" dirty="0">
                <a:solidFill>
                  <a:schemeClr val="accent1">
                    <a:lumMod val="75000"/>
                  </a:schemeClr>
                </a:solidFill>
              </a:rPr>
            </a:br>
            <a:r>
              <a:rPr lang="en-GB" sz="2400" dirty="0">
                <a:solidFill>
                  <a:schemeClr val="accent1">
                    <a:lumMod val="75000"/>
                  </a:schemeClr>
                </a:solidFill>
              </a:rPr>
              <a:t/>
            </a:r>
            <a:br>
              <a:rPr lang="en-GB" sz="2400" dirty="0">
                <a:solidFill>
                  <a:schemeClr val="accent1">
                    <a:lumMod val="75000"/>
                  </a:schemeClr>
                </a:solidFill>
              </a:rPr>
            </a:br>
            <a:endParaRPr lang="en-GB" sz="2400" dirty="0"/>
          </a:p>
        </p:txBody>
      </p:sp>
      <p:sp>
        <p:nvSpPr>
          <p:cNvPr id="3" name="Segnaposto testo 2"/>
          <p:cNvSpPr>
            <a:spLocks noGrp="1"/>
          </p:cNvSpPr>
          <p:nvPr>
            <p:ph type="body" idx="1"/>
          </p:nvPr>
        </p:nvSpPr>
        <p:spPr>
          <a:xfrm>
            <a:off x="311700" y="883633"/>
            <a:ext cx="8520600" cy="3779584"/>
          </a:xfrm>
        </p:spPr>
        <p:txBody>
          <a:bodyPr/>
          <a:lstStyle/>
          <a:p>
            <a:pPr marL="0" lvl="0" indent="0">
              <a:lnSpc>
                <a:spcPct val="100000"/>
              </a:lnSpc>
              <a:buClrTx/>
              <a:buSzTx/>
              <a:buNone/>
            </a:pPr>
            <a:r>
              <a:rPr lang="en-GB" sz="1600" b="1" u="sng" dirty="0" smtClean="0">
                <a:solidFill>
                  <a:schemeClr val="tx1">
                    <a:lumMod val="95000"/>
                    <a:lumOff val="5000"/>
                  </a:schemeClr>
                </a:solidFill>
              </a:rPr>
              <a:t>Remark</a:t>
            </a:r>
            <a:r>
              <a:rPr lang="en-GB" sz="1600" dirty="0" smtClean="0">
                <a:solidFill>
                  <a:schemeClr val="tx1">
                    <a:lumMod val="95000"/>
                    <a:lumOff val="5000"/>
                  </a:schemeClr>
                </a:solidFill>
              </a:rPr>
              <a:t>: observe the concatenation of both ring number and position in the ring into e-values. This guarantees the </a:t>
            </a:r>
            <a:r>
              <a:rPr lang="en-GB" sz="1600" i="1" dirty="0" smtClean="0">
                <a:solidFill>
                  <a:schemeClr val="tx1">
                    <a:lumMod val="95000"/>
                    <a:lumOff val="5000"/>
                  </a:schemeClr>
                </a:solidFill>
              </a:rPr>
              <a:t>impossibility of moving rings around without breaking the signature</a:t>
            </a:r>
            <a:r>
              <a:rPr lang="en-GB" sz="1600" dirty="0" smtClean="0">
                <a:solidFill>
                  <a:schemeClr val="tx1">
                    <a:lumMod val="95000"/>
                    <a:lumOff val="5000"/>
                  </a:schemeClr>
                </a:solidFill>
              </a:rPr>
              <a:t>. It is meant to anchor the ring.</a:t>
            </a:r>
          </a:p>
          <a:p>
            <a:pPr marL="0" lvl="0" indent="0">
              <a:lnSpc>
                <a:spcPct val="100000"/>
              </a:lnSpc>
              <a:buClrTx/>
              <a:buSzTx/>
              <a:buNone/>
            </a:pPr>
            <a:endParaRPr lang="en-GB" sz="1600" b="1" u="sng" dirty="0">
              <a:solidFill>
                <a:schemeClr val="tx1">
                  <a:lumMod val="95000"/>
                  <a:lumOff val="5000"/>
                </a:schemeClr>
              </a:solidFill>
            </a:endParaRPr>
          </a:p>
          <a:p>
            <a:pPr marL="0" lvl="0" indent="0">
              <a:lnSpc>
                <a:spcPct val="100000"/>
              </a:lnSpc>
              <a:buClrTx/>
              <a:buSzTx/>
              <a:buNone/>
            </a:pPr>
            <a:r>
              <a:rPr lang="en-GB" sz="1600" b="1" u="sng" dirty="0" smtClean="0">
                <a:solidFill>
                  <a:schemeClr val="tx1">
                    <a:lumMod val="95000"/>
                    <a:lumOff val="5000"/>
                  </a:schemeClr>
                </a:solidFill>
              </a:rPr>
              <a:t>Remark</a:t>
            </a:r>
            <a:r>
              <a:rPr lang="en-GB" sz="1600" dirty="0" smtClean="0">
                <a:solidFill>
                  <a:schemeClr val="tx1">
                    <a:lumMod val="95000"/>
                    <a:lumOff val="5000"/>
                  </a:schemeClr>
                </a:solidFill>
              </a:rPr>
              <a:t>: </a:t>
            </a:r>
            <a:r>
              <a:rPr lang="en-GB" sz="1600" dirty="0">
                <a:solidFill>
                  <a:schemeClr val="tx1">
                    <a:lumMod val="95000"/>
                    <a:lumOff val="5000"/>
                  </a:schemeClr>
                </a:solidFill>
              </a:rPr>
              <a:t>the whole R thing is just a technicality. At </a:t>
            </a:r>
            <a:r>
              <a:rPr lang="en-GB" sz="1600" dirty="0" smtClean="0">
                <a:solidFill>
                  <a:schemeClr val="tx1">
                    <a:lumMod val="95000"/>
                    <a:lumOff val="5000"/>
                  </a:schemeClr>
                </a:solidFill>
              </a:rPr>
              <a:t>first glance</a:t>
            </a:r>
            <a:r>
              <a:rPr lang="en-GB" sz="1600" dirty="0">
                <a:solidFill>
                  <a:schemeClr val="tx1">
                    <a:lumMod val="95000"/>
                    <a:lumOff val="5000"/>
                  </a:schemeClr>
                </a:solidFill>
              </a:rPr>
              <a:t>, if compared with </a:t>
            </a:r>
            <a:r>
              <a:rPr lang="en-GB" sz="1600" dirty="0" smtClean="0">
                <a:solidFill>
                  <a:schemeClr val="tx1">
                    <a:lumMod val="95000"/>
                    <a:lumOff val="5000"/>
                  </a:schemeClr>
                </a:solidFill>
              </a:rPr>
              <a:t>AOS construction</a:t>
            </a:r>
            <a:r>
              <a:rPr lang="en-GB" sz="1600" dirty="0">
                <a:solidFill>
                  <a:schemeClr val="tx1">
                    <a:lumMod val="95000"/>
                    <a:lumOff val="5000"/>
                  </a:schemeClr>
                </a:solidFill>
              </a:rPr>
              <a:t>, it may seem </a:t>
            </a:r>
            <a:r>
              <a:rPr lang="en-GB" sz="1600" dirty="0" smtClean="0">
                <a:solidFill>
                  <a:schemeClr val="tx1">
                    <a:lumMod val="95000"/>
                    <a:lumOff val="5000"/>
                  </a:schemeClr>
                </a:solidFill>
              </a:rPr>
              <a:t>that this </a:t>
            </a:r>
            <a:r>
              <a:rPr lang="en-GB" sz="1600" dirty="0">
                <a:solidFill>
                  <a:schemeClr val="tx1">
                    <a:lumMod val="95000"/>
                    <a:lumOff val="5000"/>
                  </a:schemeClr>
                </a:solidFill>
              </a:rPr>
              <a:t>procedure is missing to produce the e-value for </a:t>
            </a:r>
            <a:r>
              <a:rPr lang="en-GB" sz="1600" dirty="0" smtClean="0">
                <a:solidFill>
                  <a:schemeClr val="tx1">
                    <a:lumMod val="95000"/>
                    <a:lumOff val="5000"/>
                  </a:schemeClr>
                </a:solidFill>
              </a:rPr>
              <a:t>node m</a:t>
            </a:r>
            <a:r>
              <a:rPr lang="en-GB" sz="1600" baseline="-25000" dirty="0" smtClean="0">
                <a:solidFill>
                  <a:schemeClr val="tx1">
                    <a:lumMod val="95000"/>
                    <a:lumOff val="5000"/>
                  </a:schemeClr>
                </a:solidFill>
              </a:rPr>
              <a:t>i</a:t>
            </a:r>
            <a:r>
              <a:rPr lang="en-GB" sz="1600" dirty="0" smtClean="0">
                <a:solidFill>
                  <a:schemeClr val="tx1">
                    <a:lumMod val="95000"/>
                    <a:lumOff val="5000"/>
                  </a:schemeClr>
                </a:solidFill>
              </a:rPr>
              <a:t>−1. </a:t>
            </a:r>
            <a:r>
              <a:rPr lang="en-GB" sz="1600" u="sng" dirty="0">
                <a:solidFill>
                  <a:schemeClr val="tx1">
                    <a:lumMod val="95000"/>
                    <a:lumOff val="5000"/>
                  </a:schemeClr>
                </a:solidFill>
              </a:rPr>
              <a:t>But</a:t>
            </a:r>
            <a:r>
              <a:rPr lang="en-GB" sz="1600" dirty="0">
                <a:solidFill>
                  <a:schemeClr val="tx1">
                    <a:lumMod val="95000"/>
                    <a:lumOff val="5000"/>
                  </a:schemeClr>
                </a:solidFill>
              </a:rPr>
              <a:t> in reality this is not strictly necessary because </a:t>
            </a:r>
            <a:r>
              <a:rPr lang="en-GB" sz="1600" dirty="0" smtClean="0">
                <a:solidFill>
                  <a:schemeClr val="tx1">
                    <a:lumMod val="95000"/>
                    <a:lumOff val="5000"/>
                  </a:schemeClr>
                </a:solidFill>
              </a:rPr>
              <a:t>the R-value will </a:t>
            </a:r>
            <a:r>
              <a:rPr lang="en-GB" sz="1600" dirty="0">
                <a:solidFill>
                  <a:schemeClr val="tx1">
                    <a:lumMod val="95000"/>
                    <a:lumOff val="5000"/>
                  </a:schemeClr>
                </a:solidFill>
              </a:rPr>
              <a:t>enter in </a:t>
            </a:r>
            <a:r>
              <a:rPr lang="en-GB" sz="1600" dirty="0" smtClean="0">
                <a:solidFill>
                  <a:schemeClr val="tx1">
                    <a:lumMod val="95000"/>
                    <a:lumOff val="5000"/>
                  </a:schemeClr>
                </a:solidFill>
              </a:rPr>
              <a:t>the computation </a:t>
            </a:r>
            <a:r>
              <a:rPr lang="en-GB" sz="1600" dirty="0">
                <a:solidFill>
                  <a:schemeClr val="tx1">
                    <a:lumMod val="95000"/>
                    <a:lumOff val="5000"/>
                  </a:schemeClr>
                </a:solidFill>
              </a:rPr>
              <a:t>of </a:t>
            </a:r>
            <a:r>
              <a:rPr lang="en-GB" sz="1600" dirty="0" smtClean="0">
                <a:solidFill>
                  <a:schemeClr val="tx1">
                    <a:lumMod val="95000"/>
                    <a:lumOff val="5000"/>
                  </a:schemeClr>
                </a:solidFill>
              </a:rPr>
              <a:t>e</a:t>
            </a:r>
            <a:r>
              <a:rPr lang="en-GB" sz="1600" baseline="-25000" dirty="0" smtClean="0">
                <a:solidFill>
                  <a:schemeClr val="tx1">
                    <a:lumMod val="95000"/>
                    <a:lumOff val="5000"/>
                  </a:schemeClr>
                </a:solidFill>
              </a:rPr>
              <a:t>0</a:t>
            </a:r>
            <a:r>
              <a:rPr lang="en-GB" sz="1600" dirty="0">
                <a:solidFill>
                  <a:schemeClr val="tx1">
                    <a:lumMod val="95000"/>
                    <a:lumOff val="5000"/>
                  </a:schemeClr>
                </a:solidFill>
              </a:rPr>
              <a:t> </a:t>
            </a:r>
            <a:r>
              <a:rPr lang="en-GB" sz="1600" dirty="0" smtClean="0">
                <a:solidFill>
                  <a:schemeClr val="tx1">
                    <a:lumMod val="95000"/>
                    <a:lumOff val="5000"/>
                  </a:schemeClr>
                </a:solidFill>
              </a:rPr>
              <a:t>rather than </a:t>
            </a:r>
            <a:r>
              <a:rPr lang="en-GB" sz="1600" dirty="0">
                <a:solidFill>
                  <a:schemeClr val="tx1">
                    <a:lumMod val="95000"/>
                    <a:lumOff val="5000"/>
                  </a:schemeClr>
                </a:solidFill>
              </a:rPr>
              <a:t>the e-value (</a:t>
            </a:r>
            <a:r>
              <a:rPr lang="en-GB" sz="1600" dirty="0" smtClean="0">
                <a:solidFill>
                  <a:schemeClr val="tx1">
                    <a:lumMod val="95000"/>
                    <a:lumOff val="5000"/>
                  </a:schemeClr>
                </a:solidFill>
              </a:rPr>
              <a:t>and indeed </a:t>
            </a:r>
            <a:r>
              <a:rPr lang="en-GB" sz="1600" dirty="0">
                <a:solidFill>
                  <a:schemeClr val="tx1">
                    <a:lumMod val="95000"/>
                    <a:lumOff val="5000"/>
                  </a:schemeClr>
                </a:solidFill>
              </a:rPr>
              <a:t>the R-value for node m</a:t>
            </a:r>
            <a:r>
              <a:rPr lang="en-GB" sz="1600" baseline="-25000" dirty="0">
                <a:solidFill>
                  <a:schemeClr val="tx1">
                    <a:lumMod val="95000"/>
                    <a:lumOff val="5000"/>
                  </a:schemeClr>
                </a:solidFill>
              </a:rPr>
              <a:t>i</a:t>
            </a:r>
            <a:r>
              <a:rPr lang="en-GB" sz="1600" dirty="0">
                <a:solidFill>
                  <a:schemeClr val="tx1">
                    <a:lumMod val="95000"/>
                    <a:lumOff val="5000"/>
                  </a:schemeClr>
                </a:solidFill>
              </a:rPr>
              <a:t>−1 </a:t>
            </a:r>
            <a:r>
              <a:rPr lang="en-GB" sz="1600" dirty="0" smtClean="0">
                <a:solidFill>
                  <a:schemeClr val="tx1">
                    <a:lumMod val="95000"/>
                    <a:lumOff val="5000"/>
                  </a:schemeClr>
                </a:solidFill>
              </a:rPr>
              <a:t>is </a:t>
            </a:r>
            <a:r>
              <a:rPr lang="en-GB" sz="1600" dirty="0">
                <a:solidFill>
                  <a:schemeClr val="tx1">
                    <a:lumMod val="95000"/>
                    <a:lumOff val="5000"/>
                  </a:schemeClr>
                </a:solidFill>
              </a:rPr>
              <a:t>computed</a:t>
            </a:r>
            <a:r>
              <a:rPr lang="en-GB" sz="1600" dirty="0" smtClean="0">
                <a:solidFill>
                  <a:schemeClr val="tx1">
                    <a:lumMod val="95000"/>
                    <a:lumOff val="5000"/>
                  </a:schemeClr>
                </a:solidFill>
              </a:rPr>
              <a:t>). The </a:t>
            </a:r>
            <a:r>
              <a:rPr lang="en-GB" sz="1600" dirty="0">
                <a:solidFill>
                  <a:schemeClr val="tx1">
                    <a:lumMod val="95000"/>
                    <a:lumOff val="5000"/>
                  </a:schemeClr>
                </a:solidFill>
              </a:rPr>
              <a:t>idea is that the last e-value and s-value of each </a:t>
            </a:r>
            <a:r>
              <a:rPr lang="en-GB" sz="1600" dirty="0" smtClean="0">
                <a:solidFill>
                  <a:schemeClr val="tx1">
                    <a:lumMod val="95000"/>
                    <a:lumOff val="5000"/>
                  </a:schemeClr>
                </a:solidFill>
              </a:rPr>
              <a:t>ring (whether </a:t>
            </a:r>
            <a:r>
              <a:rPr lang="en-GB" sz="1600" dirty="0">
                <a:solidFill>
                  <a:schemeClr val="tx1">
                    <a:lumMod val="95000"/>
                    <a:lumOff val="5000"/>
                  </a:schemeClr>
                </a:solidFill>
              </a:rPr>
              <a:t>or not it corresponds to the known signing key) </a:t>
            </a:r>
            <a:r>
              <a:rPr lang="en-GB" sz="1600" dirty="0" smtClean="0">
                <a:solidFill>
                  <a:schemeClr val="tx1">
                    <a:lumMod val="95000"/>
                    <a:lumOff val="5000"/>
                  </a:schemeClr>
                </a:solidFill>
              </a:rPr>
              <a:t>are incorporated </a:t>
            </a:r>
            <a:r>
              <a:rPr lang="en-GB" sz="1600" dirty="0">
                <a:solidFill>
                  <a:schemeClr val="tx1">
                    <a:lumMod val="95000"/>
                    <a:lumOff val="5000"/>
                  </a:schemeClr>
                </a:solidFill>
              </a:rPr>
              <a:t>into </a:t>
            </a:r>
            <a:r>
              <a:rPr lang="en-GB" sz="1600" dirty="0" smtClean="0">
                <a:solidFill>
                  <a:schemeClr val="tx1">
                    <a:lumMod val="95000"/>
                    <a:lumOff val="5000"/>
                  </a:schemeClr>
                </a:solidFill>
              </a:rPr>
              <a:t>e</a:t>
            </a:r>
            <a:r>
              <a:rPr lang="en-GB" sz="1600" baseline="-25000" dirty="0" smtClean="0">
                <a:solidFill>
                  <a:schemeClr val="tx1">
                    <a:lumMod val="95000"/>
                    <a:lumOff val="5000"/>
                  </a:schemeClr>
                </a:solidFill>
              </a:rPr>
              <a:t>0</a:t>
            </a:r>
            <a:r>
              <a:rPr lang="en-GB" sz="1600" dirty="0" smtClean="0">
                <a:solidFill>
                  <a:schemeClr val="tx1">
                    <a:lumMod val="95000"/>
                    <a:lumOff val="5000"/>
                  </a:schemeClr>
                </a:solidFill>
              </a:rPr>
              <a:t>.</a:t>
            </a:r>
          </a:p>
          <a:p>
            <a:pPr marL="0" lvl="0" indent="0">
              <a:lnSpc>
                <a:spcPct val="100000"/>
              </a:lnSpc>
              <a:buClrTx/>
              <a:buSzTx/>
              <a:buNone/>
            </a:pPr>
            <a:endParaRPr lang="en-GB" sz="1600" dirty="0" smtClean="0">
              <a:solidFill>
                <a:schemeClr val="tx1">
                  <a:lumMod val="95000"/>
                  <a:lumOff val="5000"/>
                </a:schemeClr>
              </a:solidFill>
            </a:endParaRPr>
          </a:p>
          <a:p>
            <a:pPr marL="342900" lvl="0">
              <a:lnSpc>
                <a:spcPct val="100000"/>
              </a:lnSpc>
              <a:buClrTx/>
              <a:buSzTx/>
              <a:buFont typeface="+mj-lt"/>
              <a:buAutoNum type="arabicPeriod" startAt="3"/>
            </a:pPr>
            <a:r>
              <a:rPr lang="en-GB" sz="1600" dirty="0" smtClean="0">
                <a:solidFill>
                  <a:schemeClr val="tx1">
                    <a:lumMod val="95000"/>
                    <a:lumOff val="5000"/>
                  </a:schemeClr>
                </a:solidFill>
              </a:rPr>
              <a:t>Set the e-value for node 0, the node to which all the rings close themselves.</a:t>
            </a:r>
            <a:br>
              <a:rPr lang="en-GB" sz="1600" dirty="0" smtClean="0">
                <a:solidFill>
                  <a:schemeClr val="tx1">
                    <a:lumMod val="95000"/>
                    <a:lumOff val="5000"/>
                  </a:schemeClr>
                </a:solidFill>
              </a:rPr>
            </a:br>
            <a:r>
              <a:rPr lang="en-GB" sz="1600" dirty="0" smtClean="0">
                <a:solidFill>
                  <a:schemeClr val="tx1">
                    <a:lumMod val="95000"/>
                    <a:lumOff val="5000"/>
                  </a:schemeClr>
                </a:solidFill>
              </a:rPr>
              <a:t>			</a:t>
            </a:r>
            <a:r>
              <a:rPr lang="mr-IN" sz="1600" dirty="0" smtClean="0">
                <a:solidFill>
                  <a:schemeClr val="tx1">
                    <a:lumMod val="95000"/>
                    <a:lumOff val="5000"/>
                  </a:schemeClr>
                </a:solidFill>
              </a:rPr>
              <a:t>e</a:t>
            </a:r>
            <a:r>
              <a:rPr lang="mr-IN" sz="1600" baseline="-25000" dirty="0" smtClean="0">
                <a:solidFill>
                  <a:schemeClr val="tx1">
                    <a:lumMod val="95000"/>
                    <a:lumOff val="5000"/>
                  </a:schemeClr>
                </a:solidFill>
              </a:rPr>
              <a:t>0</a:t>
            </a:r>
            <a:r>
              <a:rPr lang="mr-IN" sz="1600" dirty="0" smtClean="0">
                <a:solidFill>
                  <a:schemeClr val="tx1">
                    <a:lumMod val="95000"/>
                    <a:lumOff val="5000"/>
                  </a:schemeClr>
                </a:solidFill>
              </a:rPr>
              <a:t> = </a:t>
            </a:r>
            <a:r>
              <a:rPr lang="mr-IN" sz="1600" dirty="0" err="1" smtClean="0">
                <a:solidFill>
                  <a:schemeClr val="tx1">
                    <a:lumMod val="95000"/>
                    <a:lumOff val="5000"/>
                  </a:schemeClr>
                </a:solidFill>
              </a:rPr>
              <a:t>H</a:t>
            </a:r>
            <a:r>
              <a:rPr lang="mr-IN" sz="1600" dirty="0" smtClean="0">
                <a:solidFill>
                  <a:schemeClr val="tx1">
                    <a:lumMod val="95000"/>
                    <a:lumOff val="5000"/>
                  </a:schemeClr>
                </a:solidFill>
              </a:rPr>
              <a:t>(</a:t>
            </a:r>
            <a:r>
              <a:rPr lang="it-IT" sz="1600" dirty="0" smtClean="0">
                <a:solidFill>
                  <a:schemeClr val="tx1">
                    <a:lumMod val="95000"/>
                    <a:lumOff val="5000"/>
                  </a:schemeClr>
                </a:solidFill>
              </a:rPr>
              <a:t>M || </a:t>
            </a:r>
            <a:r>
              <a:rPr lang="mr-IN" sz="1600" dirty="0" smtClean="0">
                <a:solidFill>
                  <a:schemeClr val="tx1">
                    <a:lumMod val="95000"/>
                    <a:lumOff val="5000"/>
                  </a:schemeClr>
                </a:solidFill>
              </a:rPr>
              <a:t>R</a:t>
            </a:r>
            <a:r>
              <a:rPr lang="mr-IN" sz="1600" baseline="-25000" dirty="0" smtClean="0">
                <a:solidFill>
                  <a:schemeClr val="tx1">
                    <a:lumMod val="95000"/>
                    <a:lumOff val="5000"/>
                  </a:schemeClr>
                </a:solidFill>
              </a:rPr>
              <a:t>0,m</a:t>
            </a:r>
            <a:r>
              <a:rPr lang="mr-IN" sz="1600" baseline="-51000" dirty="0" smtClean="0">
                <a:solidFill>
                  <a:schemeClr val="tx1">
                    <a:lumMod val="95000"/>
                    <a:lumOff val="5000"/>
                  </a:schemeClr>
                </a:solidFill>
              </a:rPr>
              <a:t>0</a:t>
            </a:r>
            <a:r>
              <a:rPr lang="mr-IN" sz="1600" baseline="-25000" dirty="0" smtClean="0">
                <a:solidFill>
                  <a:schemeClr val="tx1">
                    <a:lumMod val="95000"/>
                    <a:lumOff val="5000"/>
                  </a:schemeClr>
                </a:solidFill>
              </a:rPr>
              <a:t>−1</a:t>
            </a:r>
            <a:r>
              <a:rPr lang="it-IT" sz="1600" baseline="-25000" dirty="0" smtClean="0">
                <a:solidFill>
                  <a:schemeClr val="tx1">
                    <a:lumMod val="95000"/>
                    <a:lumOff val="5000"/>
                  </a:schemeClr>
                </a:solidFill>
              </a:rPr>
              <a:t> </a:t>
            </a:r>
            <a:r>
              <a:rPr lang="mr-IN" sz="1600" dirty="0" smtClean="0">
                <a:solidFill>
                  <a:schemeClr val="tx1">
                    <a:lumMod val="95000"/>
                    <a:lumOff val="5000"/>
                  </a:schemeClr>
                </a:solidFill>
              </a:rPr>
              <a:t>||</a:t>
            </a:r>
            <a:r>
              <a:rPr lang="it-IT" sz="1600" dirty="0" smtClean="0">
                <a:solidFill>
                  <a:schemeClr val="tx1">
                    <a:lumMod val="95000"/>
                    <a:lumOff val="5000"/>
                  </a:schemeClr>
                </a:solidFill>
              </a:rPr>
              <a:t> </a:t>
            </a:r>
            <a:r>
              <a:rPr lang="mr-IN" sz="1600" dirty="0" smtClean="0">
                <a:solidFill>
                  <a:schemeClr val="tx1">
                    <a:lumMod val="95000"/>
                    <a:lumOff val="5000"/>
                  </a:schemeClr>
                </a:solidFill>
              </a:rPr>
              <a:t>...</a:t>
            </a:r>
            <a:r>
              <a:rPr lang="it-IT" sz="1600" dirty="0" smtClean="0">
                <a:solidFill>
                  <a:schemeClr val="tx1">
                    <a:lumMod val="95000"/>
                    <a:lumOff val="5000"/>
                  </a:schemeClr>
                </a:solidFill>
              </a:rPr>
              <a:t> </a:t>
            </a:r>
            <a:r>
              <a:rPr lang="mr-IN" sz="1600" dirty="0" smtClean="0">
                <a:solidFill>
                  <a:schemeClr val="tx1">
                    <a:lumMod val="95000"/>
                    <a:lumOff val="5000"/>
                  </a:schemeClr>
                </a:solidFill>
              </a:rPr>
              <a:t>||</a:t>
            </a:r>
            <a:r>
              <a:rPr lang="it-IT" sz="1600" dirty="0" smtClean="0">
                <a:solidFill>
                  <a:schemeClr val="tx1">
                    <a:lumMod val="95000"/>
                    <a:lumOff val="5000"/>
                  </a:schemeClr>
                </a:solidFill>
              </a:rPr>
              <a:t> </a:t>
            </a:r>
            <a:r>
              <a:rPr lang="mr-IN" sz="1600" dirty="0" smtClean="0">
                <a:solidFill>
                  <a:schemeClr val="tx1">
                    <a:lumMod val="95000"/>
                    <a:lumOff val="5000"/>
                  </a:schemeClr>
                </a:solidFill>
              </a:rPr>
              <a:t>R</a:t>
            </a:r>
            <a:r>
              <a:rPr lang="mr-IN" sz="1600" baseline="-25000" dirty="0" smtClean="0">
                <a:solidFill>
                  <a:schemeClr val="tx1">
                    <a:lumMod val="95000"/>
                    <a:lumOff val="5000"/>
                  </a:schemeClr>
                </a:solidFill>
              </a:rPr>
              <a:t>n−1</a:t>
            </a:r>
            <a:r>
              <a:rPr lang="it-IT" sz="1600" baseline="-25000" dirty="0" smtClean="0">
                <a:solidFill>
                  <a:schemeClr val="tx1">
                    <a:lumMod val="95000"/>
                    <a:lumOff val="5000"/>
                  </a:schemeClr>
                </a:solidFill>
              </a:rPr>
              <a:t>,</a:t>
            </a:r>
            <a:r>
              <a:rPr lang="mr-IN" sz="1600" baseline="-25000" dirty="0" smtClean="0">
                <a:solidFill>
                  <a:schemeClr val="tx1">
                    <a:lumMod val="95000"/>
                    <a:lumOff val="5000"/>
                  </a:schemeClr>
                </a:solidFill>
              </a:rPr>
              <a:t>m</a:t>
            </a:r>
            <a:r>
              <a:rPr lang="mr-IN" sz="1600" baseline="-51000" dirty="0" smtClean="0">
                <a:solidFill>
                  <a:schemeClr val="tx1">
                    <a:lumMod val="95000"/>
                    <a:lumOff val="5000"/>
                  </a:schemeClr>
                </a:solidFill>
              </a:rPr>
              <a:t>n−1</a:t>
            </a:r>
            <a:r>
              <a:rPr lang="mr-IN" sz="1600" baseline="-25000" dirty="0" smtClean="0">
                <a:solidFill>
                  <a:schemeClr val="tx1">
                    <a:lumMod val="95000"/>
                    <a:lumOff val="5000"/>
                  </a:schemeClr>
                </a:solidFill>
              </a:rPr>
              <a:t>−1</a:t>
            </a:r>
            <a:r>
              <a:rPr lang="mr-IN" sz="1600" dirty="0" smtClean="0">
                <a:solidFill>
                  <a:schemeClr val="tx1">
                    <a:lumMod val="95000"/>
                    <a:lumOff val="5000"/>
                  </a:schemeClr>
                </a:solidFill>
              </a:rPr>
              <a:t>)</a:t>
            </a:r>
            <a:endParaRPr lang="it-IT" sz="1600" dirty="0" smtClean="0">
              <a:solidFill>
                <a:schemeClr val="tx1">
                  <a:lumMod val="95000"/>
                  <a:lumOff val="5000"/>
                </a:schemeClr>
              </a:solidFill>
            </a:endParaRPr>
          </a:p>
          <a:p>
            <a:pPr marL="342900" lvl="0">
              <a:lnSpc>
                <a:spcPct val="100000"/>
              </a:lnSpc>
              <a:buClrTx/>
              <a:buSzTx/>
              <a:buFont typeface="+mj-lt"/>
              <a:buAutoNum type="arabicPeriod" startAt="3"/>
            </a:pPr>
            <a:endParaRPr lang="it-IT" sz="1600" u="sng" dirty="0">
              <a:solidFill>
                <a:schemeClr val="tx1">
                  <a:lumMod val="95000"/>
                  <a:lumOff val="5000"/>
                </a:schemeClr>
              </a:solidFill>
            </a:endParaRPr>
          </a:p>
          <a:p>
            <a:pPr marL="0" lvl="0" indent="0">
              <a:lnSpc>
                <a:spcPct val="100000"/>
              </a:lnSpc>
              <a:buClrTx/>
              <a:buSzTx/>
              <a:buNone/>
            </a:pPr>
            <a:r>
              <a:rPr lang="it-IT" sz="1600" dirty="0">
                <a:solidFill>
                  <a:schemeClr val="tx1">
                    <a:lumMod val="95000"/>
                    <a:lumOff val="5000"/>
                  </a:schemeClr>
                </a:solidFill>
              </a:rPr>
              <a:t> </a:t>
            </a:r>
            <a:r>
              <a:rPr lang="it-IT" sz="1600" dirty="0" smtClean="0">
                <a:solidFill>
                  <a:schemeClr val="tx1">
                    <a:lumMod val="95000"/>
                    <a:lumOff val="5000"/>
                  </a:schemeClr>
                </a:solidFill>
              </a:rPr>
              <a:t>     </a:t>
            </a:r>
            <a:r>
              <a:rPr lang="it-IT" sz="1600" u="sng" dirty="0" err="1" smtClean="0">
                <a:solidFill>
                  <a:schemeClr val="tx1">
                    <a:lumMod val="95000"/>
                    <a:lumOff val="5000"/>
                  </a:schemeClr>
                </a:solidFill>
              </a:rPr>
              <a:t>Remark</a:t>
            </a:r>
            <a:r>
              <a:rPr lang="it-IT" sz="1600" dirty="0">
                <a:solidFill>
                  <a:schemeClr val="tx1">
                    <a:lumMod val="95000"/>
                    <a:lumOff val="5000"/>
                  </a:schemeClr>
                </a:solidFill>
              </a:rPr>
              <a:t>: e</a:t>
            </a:r>
            <a:r>
              <a:rPr lang="it-IT" sz="1600" baseline="-25000" dirty="0">
                <a:solidFill>
                  <a:schemeClr val="tx1">
                    <a:lumMod val="95000"/>
                    <a:lumOff val="5000"/>
                  </a:schemeClr>
                </a:solidFill>
              </a:rPr>
              <a:t>0</a:t>
            </a:r>
            <a:r>
              <a:rPr lang="it-IT" sz="1600" dirty="0">
                <a:solidFill>
                  <a:schemeClr val="tx1">
                    <a:lumMod val="95000"/>
                    <a:lumOff val="5000"/>
                  </a:schemeClr>
                </a:solidFill>
              </a:rPr>
              <a:t> </a:t>
            </a:r>
            <a:r>
              <a:rPr lang="it-IT" sz="1600" dirty="0" err="1">
                <a:solidFill>
                  <a:schemeClr val="tx1">
                    <a:lumMod val="95000"/>
                    <a:lumOff val="5000"/>
                  </a:schemeClr>
                </a:solidFill>
              </a:rPr>
              <a:t>commits</a:t>
            </a:r>
            <a:r>
              <a:rPr lang="it-IT" sz="1600" dirty="0">
                <a:solidFill>
                  <a:schemeClr val="tx1">
                    <a:lumMod val="95000"/>
                    <a:lumOff val="5000"/>
                  </a:schemeClr>
                </a:solidFill>
              </a:rPr>
              <a:t> to </a:t>
            </a:r>
            <a:r>
              <a:rPr lang="it-IT" sz="1600" dirty="0" err="1">
                <a:solidFill>
                  <a:schemeClr val="tx1">
                    <a:lumMod val="95000"/>
                    <a:lumOff val="5000"/>
                  </a:schemeClr>
                </a:solidFill>
              </a:rPr>
              <a:t>n</a:t>
            </a:r>
            <a:r>
              <a:rPr lang="it-IT" sz="1600" dirty="0">
                <a:solidFill>
                  <a:schemeClr val="tx1">
                    <a:lumMod val="95000"/>
                    <a:lumOff val="5000"/>
                  </a:schemeClr>
                </a:solidFill>
              </a:rPr>
              <a:t> (</a:t>
            </a:r>
            <a:r>
              <a:rPr lang="it-IT" sz="1600" dirty="0" err="1">
                <a:solidFill>
                  <a:schemeClr val="tx1">
                    <a:lumMod val="95000"/>
                    <a:lumOff val="5000"/>
                  </a:schemeClr>
                </a:solidFill>
              </a:rPr>
              <a:t>s,P</a:t>
            </a:r>
            <a:r>
              <a:rPr lang="it-IT" sz="1600" dirty="0">
                <a:solidFill>
                  <a:schemeClr val="tx1">
                    <a:lumMod val="95000"/>
                    <a:lumOff val="5000"/>
                  </a:schemeClr>
                </a:solidFill>
              </a:rPr>
              <a:t>) </a:t>
            </a:r>
            <a:r>
              <a:rPr lang="it-IT" sz="1600" dirty="0" err="1">
                <a:solidFill>
                  <a:schemeClr val="tx1">
                    <a:lumMod val="95000"/>
                    <a:lumOff val="5000"/>
                  </a:schemeClr>
                </a:solidFill>
              </a:rPr>
              <a:t>pairs</a:t>
            </a:r>
            <a:r>
              <a:rPr lang="it-IT" sz="1600" dirty="0">
                <a:solidFill>
                  <a:schemeClr val="tx1">
                    <a:lumMod val="95000"/>
                    <a:lumOff val="5000"/>
                  </a:schemeClr>
                </a:solidFill>
              </a:rPr>
              <a:t>, </a:t>
            </a:r>
            <a:r>
              <a:rPr lang="it-IT" sz="1600" dirty="0" err="1">
                <a:solidFill>
                  <a:schemeClr val="tx1">
                    <a:lumMod val="95000"/>
                    <a:lumOff val="5000"/>
                  </a:schemeClr>
                </a:solidFill>
              </a:rPr>
              <a:t>one</a:t>
            </a:r>
            <a:r>
              <a:rPr lang="it-IT" sz="1600" dirty="0">
                <a:solidFill>
                  <a:schemeClr val="tx1">
                    <a:lumMod val="95000"/>
                    <a:lumOff val="5000"/>
                  </a:schemeClr>
                </a:solidFill>
              </a:rPr>
              <a:t> from </a:t>
            </a:r>
            <a:r>
              <a:rPr lang="it-IT" sz="1600" dirty="0" err="1">
                <a:solidFill>
                  <a:schemeClr val="tx1">
                    <a:lumMod val="95000"/>
                    <a:lumOff val="5000"/>
                  </a:schemeClr>
                </a:solidFill>
              </a:rPr>
              <a:t>each</a:t>
            </a:r>
            <a:r>
              <a:rPr lang="it-IT" sz="1600" dirty="0">
                <a:solidFill>
                  <a:schemeClr val="tx1">
                    <a:lumMod val="95000"/>
                    <a:lumOff val="5000"/>
                  </a:schemeClr>
                </a:solidFill>
              </a:rPr>
              <a:t> ring</a:t>
            </a:r>
            <a:r>
              <a:rPr lang="it-IT" sz="1600" dirty="0" smtClean="0">
                <a:solidFill>
                  <a:schemeClr val="tx1">
                    <a:lumMod val="95000"/>
                    <a:lumOff val="5000"/>
                  </a:schemeClr>
                </a:solidFill>
              </a:rPr>
              <a:t>.</a:t>
            </a:r>
            <a:r>
              <a:rPr lang="it-IT" sz="1600" dirty="0">
                <a:solidFill>
                  <a:schemeClr val="tx1">
                    <a:lumMod val="95000"/>
                    <a:lumOff val="5000"/>
                  </a:schemeClr>
                </a:solidFill>
              </a:rPr>
              <a:t/>
            </a:r>
            <a:br>
              <a:rPr lang="it-IT" sz="1600" dirty="0">
                <a:solidFill>
                  <a:schemeClr val="tx1">
                    <a:lumMod val="95000"/>
                    <a:lumOff val="5000"/>
                  </a:schemeClr>
                </a:solidFill>
              </a:rPr>
            </a:br>
            <a:r>
              <a:rPr lang="en-GB" sz="1600" dirty="0" smtClean="0">
                <a:solidFill>
                  <a:schemeClr val="tx1">
                    <a:lumMod val="95000"/>
                    <a:lumOff val="5000"/>
                  </a:schemeClr>
                </a:solidFill>
              </a:rPr>
              <a:t/>
            </a:r>
            <a:br>
              <a:rPr lang="en-GB" sz="1600" dirty="0" smtClean="0">
                <a:solidFill>
                  <a:schemeClr val="tx1">
                    <a:lumMod val="95000"/>
                    <a:lumOff val="5000"/>
                  </a:schemeClr>
                </a:solidFill>
              </a:rPr>
            </a:br>
            <a:r>
              <a:rPr lang="en-GB" sz="1600" dirty="0" smtClean="0">
                <a:solidFill>
                  <a:schemeClr val="tx1">
                    <a:lumMod val="95000"/>
                    <a:lumOff val="5000"/>
                  </a:schemeClr>
                </a:solidFill>
              </a:rPr>
              <a:t> </a:t>
            </a:r>
            <a:br>
              <a:rPr lang="en-GB" sz="1600" dirty="0" smtClean="0">
                <a:solidFill>
                  <a:schemeClr val="tx1">
                    <a:lumMod val="95000"/>
                    <a:lumOff val="5000"/>
                  </a:schemeClr>
                </a:solidFill>
              </a:rPr>
            </a:br>
            <a:endParaRPr lang="en-GB" sz="1600" dirty="0" smtClean="0">
              <a:solidFill>
                <a:schemeClr val="tx1">
                  <a:lumMod val="95000"/>
                  <a:lumOff val="5000"/>
                </a:schemeClr>
              </a:solidFill>
            </a:endParaRPr>
          </a:p>
          <a:p>
            <a:pPr marL="0" lvl="0" indent="0">
              <a:lnSpc>
                <a:spcPct val="100000"/>
              </a:lnSpc>
              <a:buClrTx/>
              <a:buSzTx/>
              <a:buNone/>
            </a:pPr>
            <a:r>
              <a:rPr lang="en-GB" sz="1600" dirty="0" smtClean="0">
                <a:solidFill>
                  <a:schemeClr val="tx1">
                    <a:lumMod val="95000"/>
                    <a:lumOff val="5000"/>
                  </a:schemeClr>
                </a:solidFill>
              </a:rPr>
              <a:t/>
            </a:r>
            <a:br>
              <a:rPr lang="en-GB" sz="1600" dirty="0" smtClean="0">
                <a:solidFill>
                  <a:schemeClr val="tx1">
                    <a:lumMod val="95000"/>
                    <a:lumOff val="5000"/>
                  </a:schemeClr>
                </a:solidFill>
              </a:rPr>
            </a:br>
            <a:endParaRPr lang="en-GB" sz="1600" dirty="0">
              <a:solidFill>
                <a:schemeClr val="tx1">
                  <a:lumMod val="95000"/>
                  <a:lumOff val="5000"/>
                </a:schemeClr>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58</a:t>
            </a:fld>
            <a:endParaRPr lang="en-GB" dirty="0"/>
          </a:p>
        </p:txBody>
      </p:sp>
    </p:spTree>
    <p:extLst>
      <p:ext uri="{BB962C8B-B14F-4D97-AF65-F5344CB8AC3E}">
        <p14:creationId xmlns:p14="http://schemas.microsoft.com/office/powerpoint/2010/main" val="4756745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a:solidFill>
                  <a:schemeClr val="accent1">
                    <a:lumMod val="75000"/>
                  </a:schemeClr>
                </a:solidFill>
              </a:rPr>
              <a:t>... chaining rings (of signatures) together </a:t>
            </a:r>
            <a:r>
              <a:rPr lang="en-GB" sz="2400" dirty="0" smtClean="0">
                <a:solidFill>
                  <a:schemeClr val="accent1">
                    <a:lumMod val="75000"/>
                  </a:schemeClr>
                </a:solidFill>
              </a:rPr>
              <a:t>IV</a:t>
            </a:r>
            <a:endParaRPr lang="en-GB" sz="2400" dirty="0"/>
          </a:p>
        </p:txBody>
      </p:sp>
      <p:sp>
        <p:nvSpPr>
          <p:cNvPr id="3" name="Segnaposto testo 2"/>
          <p:cNvSpPr>
            <a:spLocks noGrp="1"/>
          </p:cNvSpPr>
          <p:nvPr>
            <p:ph type="body" idx="1"/>
          </p:nvPr>
        </p:nvSpPr>
        <p:spPr>
          <a:xfrm>
            <a:off x="311700" y="841148"/>
            <a:ext cx="8520600" cy="3416400"/>
          </a:xfrm>
        </p:spPr>
        <p:txBody>
          <a:bodyPr/>
          <a:lstStyle/>
          <a:p>
            <a:pPr indent="-342000">
              <a:lnSpc>
                <a:spcPct val="100000"/>
              </a:lnSpc>
              <a:buClrTx/>
              <a:buSzTx/>
              <a:buFont typeface="+mj-lt"/>
              <a:buAutoNum type="arabicPeriod" startAt="4"/>
            </a:pPr>
            <a:r>
              <a:rPr lang="en-GB" u="sng" dirty="0" smtClean="0">
                <a:solidFill>
                  <a:schemeClr val="tx1">
                    <a:lumMod val="95000"/>
                    <a:lumOff val="5000"/>
                  </a:schemeClr>
                </a:solidFill>
              </a:rPr>
              <a:t>II </a:t>
            </a:r>
            <a:r>
              <a:rPr lang="en-GB" u="sng" dirty="0">
                <a:solidFill>
                  <a:schemeClr val="tx1">
                    <a:lumMod val="95000"/>
                    <a:lumOff val="5000"/>
                  </a:schemeClr>
                </a:solidFill>
              </a:rPr>
              <a:t>step</a:t>
            </a:r>
            <a:r>
              <a:rPr lang="en-GB" dirty="0">
                <a:solidFill>
                  <a:schemeClr val="tx1">
                    <a:lumMod val="95000"/>
                    <a:lumOff val="5000"/>
                  </a:schemeClr>
                </a:solidFill>
              </a:rPr>
              <a:t>: consider each ring </a:t>
            </a:r>
            <a:r>
              <a:rPr lang="en-GB" b="1" dirty="0" err="1">
                <a:solidFill>
                  <a:schemeClr val="tx1">
                    <a:lumMod val="95000"/>
                    <a:lumOff val="5000"/>
                  </a:schemeClr>
                </a:solidFill>
              </a:rPr>
              <a:t>i</a:t>
            </a:r>
            <a:r>
              <a:rPr lang="en-GB" dirty="0">
                <a:solidFill>
                  <a:schemeClr val="tx1">
                    <a:lumMod val="95000"/>
                    <a:lumOff val="5000"/>
                  </a:schemeClr>
                </a:solidFill>
              </a:rPr>
              <a:t>,	0 ≤ </a:t>
            </a:r>
            <a:r>
              <a:rPr lang="en-GB" dirty="0" err="1">
                <a:solidFill>
                  <a:schemeClr val="tx1">
                    <a:lumMod val="95000"/>
                    <a:lumOff val="5000"/>
                  </a:schemeClr>
                </a:solidFill>
              </a:rPr>
              <a:t>i</a:t>
            </a:r>
            <a:r>
              <a:rPr lang="en-GB" dirty="0">
                <a:solidFill>
                  <a:schemeClr val="tx1">
                    <a:lumMod val="95000"/>
                    <a:lumOff val="5000"/>
                  </a:schemeClr>
                </a:solidFill>
              </a:rPr>
              <a:t> ≤ </a:t>
            </a:r>
            <a:r>
              <a:rPr lang="en-GB" dirty="0" smtClean="0">
                <a:solidFill>
                  <a:schemeClr val="tx1">
                    <a:lumMod val="95000"/>
                    <a:lumOff val="5000"/>
                  </a:schemeClr>
                </a:solidFill>
              </a:rPr>
              <a:t>n-1.</a:t>
            </a:r>
          </a:p>
          <a:p>
            <a:pPr indent="-342000">
              <a:buNone/>
            </a:pPr>
            <a:r>
              <a:rPr lang="en-GB" dirty="0" smtClean="0">
                <a:solidFill>
                  <a:schemeClr val="tx1">
                    <a:lumMod val="95000"/>
                    <a:lumOff val="5000"/>
                  </a:schemeClr>
                </a:solidFill>
              </a:rPr>
              <a:t>     Eventually</a:t>
            </a:r>
            <a:r>
              <a:rPr lang="en-GB" dirty="0">
                <a:solidFill>
                  <a:schemeClr val="tx1">
                    <a:lumMod val="95000"/>
                    <a:lumOff val="5000"/>
                  </a:schemeClr>
                </a:solidFill>
              </a:rPr>
              <a:t>, it’s time to close the ring and consider the </a:t>
            </a:r>
            <a:r>
              <a:rPr lang="en-GB" b="1" dirty="0" smtClean="0">
                <a:solidFill>
                  <a:schemeClr val="tx1">
                    <a:lumMod val="95000"/>
                    <a:lumOff val="5000"/>
                  </a:schemeClr>
                </a:solidFill>
              </a:rPr>
              <a:t>real</a:t>
            </a:r>
            <a:r>
              <a:rPr lang="en-GB" dirty="0" smtClean="0">
                <a:solidFill>
                  <a:schemeClr val="tx1">
                    <a:lumMod val="95000"/>
                    <a:lumOff val="5000"/>
                  </a:schemeClr>
                </a:solidFill>
              </a:rPr>
              <a:t> signature </a:t>
            </a:r>
            <a:r>
              <a:rPr lang="en-GB" dirty="0">
                <a:solidFill>
                  <a:schemeClr val="tx1">
                    <a:lumMod val="95000"/>
                    <a:lumOff val="5000"/>
                  </a:schemeClr>
                </a:solidFill>
              </a:rPr>
              <a:t>value </a:t>
            </a:r>
            <a:r>
              <a:rPr lang="en-GB" dirty="0" smtClean="0">
                <a:solidFill>
                  <a:schemeClr val="tx1">
                    <a:lumMod val="95000"/>
                    <a:lumOff val="5000"/>
                  </a:schemeClr>
                </a:solidFill>
              </a:rPr>
              <a:t>for        index </a:t>
            </a:r>
            <a:r>
              <a:rPr lang="en-GB" b="1" i="1" dirty="0">
                <a:solidFill>
                  <a:schemeClr val="tx1">
                    <a:lumMod val="95000"/>
                    <a:lumOff val="5000"/>
                  </a:schemeClr>
                </a:solidFill>
              </a:rPr>
              <a:t>j</a:t>
            </a:r>
            <a:r>
              <a:rPr lang="en-GB" b="1" i="1" baseline="-25000" dirty="0">
                <a:solidFill>
                  <a:schemeClr val="tx1">
                    <a:lumMod val="95000"/>
                    <a:lumOff val="5000"/>
                  </a:schemeClr>
                </a:solidFill>
              </a:rPr>
              <a:t>i</a:t>
            </a:r>
            <a:r>
              <a:rPr lang="en-GB" b="1" i="1" baseline="30000" dirty="0" smtClean="0">
                <a:solidFill>
                  <a:schemeClr val="tx1">
                    <a:lumMod val="95000"/>
                    <a:lumOff val="5000"/>
                  </a:schemeClr>
                </a:solidFill>
              </a:rPr>
              <a:t>*</a:t>
            </a:r>
            <a:r>
              <a:rPr lang="en-GB" dirty="0" smtClean="0">
                <a:solidFill>
                  <a:schemeClr val="tx1">
                    <a:lumMod val="95000"/>
                    <a:lumOff val="5000"/>
                  </a:schemeClr>
                </a:solidFill>
              </a:rPr>
              <a:t>.</a:t>
            </a:r>
          </a:p>
          <a:p>
            <a:pPr marL="972450" lvl="1" indent="-400050">
              <a:buFont typeface="+mj-lt"/>
              <a:buAutoNum type="romanLcPeriod"/>
            </a:pPr>
            <a:r>
              <a:rPr lang="en-GB" sz="1600" dirty="0" smtClean="0">
                <a:solidFill>
                  <a:schemeClr val="tx1">
                    <a:lumMod val="95000"/>
                    <a:lumOff val="5000"/>
                  </a:schemeClr>
                </a:solidFill>
              </a:rPr>
              <a:t>For j such that 0 ≤ </a:t>
            </a:r>
            <a:r>
              <a:rPr lang="en-GB" sz="1600" dirty="0">
                <a:solidFill>
                  <a:schemeClr val="tx1">
                    <a:lumMod val="95000"/>
                    <a:lumOff val="5000"/>
                  </a:schemeClr>
                </a:solidFill>
              </a:rPr>
              <a:t>j ≤ </a:t>
            </a:r>
            <a:r>
              <a:rPr lang="en-GB" sz="1600" dirty="0" smtClean="0">
                <a:solidFill>
                  <a:schemeClr val="tx1">
                    <a:lumMod val="95000"/>
                    <a:lumOff val="5000"/>
                  </a:schemeClr>
                </a:solidFill>
              </a:rPr>
              <a:t>j</a:t>
            </a:r>
            <a:r>
              <a:rPr lang="en-GB" sz="1600" baseline="-25000" dirty="0" smtClean="0">
                <a:solidFill>
                  <a:schemeClr val="tx1">
                    <a:lumMod val="95000"/>
                    <a:lumOff val="5000"/>
                  </a:schemeClr>
                </a:solidFill>
              </a:rPr>
              <a:t>i</a:t>
            </a:r>
            <a:r>
              <a:rPr lang="en-GB" sz="1600" baseline="30000" dirty="0" smtClean="0">
                <a:solidFill>
                  <a:schemeClr val="tx1">
                    <a:lumMod val="95000"/>
                    <a:lumOff val="5000"/>
                  </a:schemeClr>
                </a:solidFill>
              </a:rPr>
              <a:t>*</a:t>
            </a:r>
            <a:r>
              <a:rPr lang="en-GB" sz="1600" dirty="0" smtClean="0">
                <a:solidFill>
                  <a:schemeClr val="tx1">
                    <a:lumMod val="95000"/>
                    <a:lumOff val="5000"/>
                  </a:schemeClr>
                </a:solidFill>
              </a:rPr>
              <a:t>-1, choose a </a:t>
            </a:r>
            <a:r>
              <a:rPr lang="en-GB" sz="1600" dirty="0">
                <a:solidFill>
                  <a:schemeClr val="tx1">
                    <a:lumMod val="95000"/>
                    <a:lumOff val="5000"/>
                  </a:schemeClr>
                </a:solidFill>
              </a:rPr>
              <a:t>signature value </a:t>
            </a:r>
            <a:r>
              <a:rPr lang="en-GB" sz="1600" dirty="0" err="1" smtClean="0">
                <a:solidFill>
                  <a:schemeClr val="tx1">
                    <a:lumMod val="95000"/>
                    <a:lumOff val="5000"/>
                  </a:schemeClr>
                </a:solidFill>
              </a:rPr>
              <a:t>s</a:t>
            </a:r>
            <a:r>
              <a:rPr lang="en-GB" sz="1600" baseline="-25000" dirty="0" err="1" smtClean="0">
                <a:solidFill>
                  <a:schemeClr val="tx1">
                    <a:lumMod val="95000"/>
                    <a:lumOff val="5000"/>
                  </a:schemeClr>
                </a:solidFill>
              </a:rPr>
              <a:t>i,j</a:t>
            </a:r>
            <a:r>
              <a:rPr lang="en-GB" sz="1600" dirty="0">
                <a:solidFill>
                  <a:schemeClr val="tx1">
                    <a:lumMod val="95000"/>
                    <a:lumOff val="5000"/>
                  </a:schemeClr>
                </a:solidFill>
              </a:rPr>
              <a:t> </a:t>
            </a:r>
            <a:r>
              <a:rPr lang="en-GB" sz="1600" dirty="0" smtClean="0">
                <a:solidFill>
                  <a:schemeClr val="tx1">
                    <a:lumMod val="95000"/>
                    <a:lumOff val="5000"/>
                  </a:schemeClr>
                </a:solidFill>
              </a:rPr>
              <a:t>at random.</a:t>
            </a:r>
          </a:p>
          <a:p>
            <a:pPr marL="972450" lvl="1" indent="-400050">
              <a:buFont typeface="+mj-lt"/>
              <a:buAutoNum type="romanLcPeriod"/>
            </a:pPr>
            <a:r>
              <a:rPr lang="en-GB" sz="1600" dirty="0" smtClean="0">
                <a:solidFill>
                  <a:schemeClr val="tx1">
                    <a:lumMod val="95000"/>
                    <a:lumOff val="5000"/>
                  </a:schemeClr>
                </a:solidFill>
              </a:rPr>
              <a:t>Produce </a:t>
            </a:r>
            <a:r>
              <a:rPr lang="en-GB" sz="1600" dirty="0">
                <a:solidFill>
                  <a:schemeClr val="tx1">
                    <a:lumMod val="95000"/>
                    <a:lumOff val="5000"/>
                  </a:schemeClr>
                </a:solidFill>
              </a:rPr>
              <a:t>the message hash for node </a:t>
            </a:r>
            <a:r>
              <a:rPr lang="en-GB" sz="1600" dirty="0" smtClean="0">
                <a:solidFill>
                  <a:schemeClr val="tx1">
                    <a:lumMod val="95000"/>
                    <a:lumOff val="5000"/>
                  </a:schemeClr>
                </a:solidFill>
              </a:rPr>
              <a:t>j,	0 </a:t>
            </a:r>
            <a:r>
              <a:rPr lang="en-GB" sz="1600" dirty="0">
                <a:solidFill>
                  <a:schemeClr val="tx1">
                    <a:lumMod val="95000"/>
                    <a:lumOff val="5000"/>
                  </a:schemeClr>
                </a:solidFill>
              </a:rPr>
              <a:t>≤ j ≤ j</a:t>
            </a:r>
            <a:r>
              <a:rPr lang="en-GB" sz="1600" baseline="-25000" dirty="0">
                <a:solidFill>
                  <a:schemeClr val="tx1">
                    <a:lumMod val="95000"/>
                    <a:lumOff val="5000"/>
                  </a:schemeClr>
                </a:solidFill>
              </a:rPr>
              <a:t>i</a:t>
            </a:r>
            <a:r>
              <a:rPr lang="en-GB" sz="1600" baseline="30000" dirty="0">
                <a:solidFill>
                  <a:schemeClr val="tx1">
                    <a:lumMod val="95000"/>
                    <a:lumOff val="5000"/>
                  </a:schemeClr>
                </a:solidFill>
              </a:rPr>
              <a:t>*</a:t>
            </a:r>
            <a:r>
              <a:rPr lang="en-GB" sz="1600" dirty="0">
                <a:solidFill>
                  <a:schemeClr val="tx1">
                    <a:lumMod val="95000"/>
                    <a:lumOff val="5000"/>
                  </a:schemeClr>
                </a:solidFill>
              </a:rPr>
              <a:t>-1</a:t>
            </a:r>
            <a:r>
              <a:rPr lang="en-GB" sz="1600" dirty="0" smtClean="0">
                <a:solidFill>
                  <a:schemeClr val="tx1">
                    <a:lumMod val="95000"/>
                    <a:lumOff val="5000"/>
                  </a:schemeClr>
                </a:solidFill>
              </a:rPr>
              <a:t>.</a:t>
            </a:r>
          </a:p>
          <a:p>
            <a:pPr marL="572400" lvl="1" indent="0">
              <a:buNone/>
            </a:pPr>
            <a:r>
              <a:rPr lang="en-GB" sz="1600" dirty="0" smtClean="0">
                <a:solidFill>
                  <a:schemeClr val="tx1">
                    <a:lumMod val="95000"/>
                    <a:lumOff val="5000"/>
                  </a:schemeClr>
                </a:solidFill>
              </a:rPr>
              <a:t>	 </a:t>
            </a:r>
            <a:r>
              <a:rPr lang="hr-HR" sz="1600" dirty="0" err="1" smtClean="0">
                <a:solidFill>
                  <a:schemeClr val="tx1">
                    <a:lumMod val="95000"/>
                    <a:lumOff val="5000"/>
                  </a:schemeClr>
                </a:solidFill>
              </a:rPr>
              <a:t>e</a:t>
            </a:r>
            <a:r>
              <a:rPr lang="hr-HR" sz="1600" baseline="-25000" dirty="0" err="1" smtClean="0">
                <a:solidFill>
                  <a:schemeClr val="tx1">
                    <a:lumMod val="95000"/>
                    <a:lumOff val="5000"/>
                  </a:schemeClr>
                </a:solidFill>
              </a:rPr>
              <a:t>i,j</a:t>
            </a:r>
            <a:r>
              <a:rPr lang="hr-HR" sz="1600" baseline="-25000" dirty="0" smtClean="0">
                <a:solidFill>
                  <a:schemeClr val="tx1">
                    <a:lumMod val="95000"/>
                    <a:lumOff val="5000"/>
                  </a:schemeClr>
                </a:solidFill>
              </a:rPr>
              <a:t> </a:t>
            </a:r>
            <a:r>
              <a:rPr lang="hr-HR" sz="1600" dirty="0" smtClean="0">
                <a:solidFill>
                  <a:schemeClr val="tx1">
                    <a:lumMod val="95000"/>
                    <a:lumOff val="5000"/>
                  </a:schemeClr>
                </a:solidFill>
              </a:rPr>
              <a:t>= H(M || </a:t>
            </a:r>
            <a:r>
              <a:rPr lang="hr-HR" sz="1600" dirty="0" err="1" smtClean="0">
                <a:solidFill>
                  <a:schemeClr val="tx1">
                    <a:lumMod val="95000"/>
                    <a:lumOff val="5000"/>
                  </a:schemeClr>
                </a:solidFill>
              </a:rPr>
              <a:t>s</a:t>
            </a:r>
            <a:r>
              <a:rPr lang="hr-HR" sz="1600" baseline="-25000" dirty="0" err="1" smtClean="0">
                <a:solidFill>
                  <a:schemeClr val="tx1">
                    <a:lumMod val="95000"/>
                    <a:lumOff val="5000"/>
                  </a:schemeClr>
                </a:solidFill>
              </a:rPr>
              <a:t>i,j</a:t>
            </a:r>
            <a:r>
              <a:rPr lang="hr-HR" sz="1600" dirty="0" err="1" smtClean="0">
                <a:solidFill>
                  <a:schemeClr val="tx1">
                    <a:lumMod val="95000"/>
                    <a:lumOff val="5000"/>
                  </a:schemeClr>
                </a:solidFill>
              </a:rPr>
              <a:t>G</a:t>
            </a:r>
            <a:r>
              <a:rPr lang="hr-HR" sz="1600" dirty="0" smtClean="0">
                <a:solidFill>
                  <a:schemeClr val="tx1">
                    <a:lumMod val="95000"/>
                    <a:lumOff val="5000"/>
                  </a:schemeClr>
                </a:solidFill>
              </a:rPr>
              <a:t> </a:t>
            </a:r>
            <a:r>
              <a:rPr lang="mr-IN" sz="1600" dirty="0" smtClean="0">
                <a:solidFill>
                  <a:schemeClr val="tx1">
                    <a:lumMod val="95000"/>
                    <a:lumOff val="5000"/>
                  </a:schemeClr>
                </a:solidFill>
              </a:rPr>
              <a:t>–</a:t>
            </a:r>
            <a:r>
              <a:rPr lang="hr-HR" sz="1600" dirty="0" smtClean="0">
                <a:solidFill>
                  <a:schemeClr val="tx1">
                    <a:lumMod val="95000"/>
                    <a:lumOff val="5000"/>
                  </a:schemeClr>
                </a:solidFill>
              </a:rPr>
              <a:t> e</a:t>
            </a:r>
            <a:r>
              <a:rPr lang="hr-HR" sz="1600" baseline="-25000" dirty="0" smtClean="0">
                <a:solidFill>
                  <a:schemeClr val="tx1">
                    <a:lumMod val="95000"/>
                    <a:lumOff val="5000"/>
                  </a:schemeClr>
                </a:solidFill>
              </a:rPr>
              <a:t>i,j-1</a:t>
            </a:r>
            <a:r>
              <a:rPr lang="hr-HR" sz="1600" dirty="0" smtClean="0">
                <a:solidFill>
                  <a:schemeClr val="tx1">
                    <a:lumMod val="95000"/>
                    <a:lumOff val="5000"/>
                  </a:schemeClr>
                </a:solidFill>
              </a:rPr>
              <a:t>P</a:t>
            </a:r>
            <a:r>
              <a:rPr lang="hr-HR" sz="1600" baseline="-25000" dirty="0" smtClean="0">
                <a:solidFill>
                  <a:schemeClr val="tx1">
                    <a:lumMod val="95000"/>
                    <a:lumOff val="5000"/>
                  </a:schemeClr>
                </a:solidFill>
              </a:rPr>
              <a:t>i,j </a:t>
            </a:r>
            <a:r>
              <a:rPr lang="hr-HR" sz="1600" dirty="0" smtClean="0">
                <a:solidFill>
                  <a:schemeClr val="tx1">
                    <a:lumMod val="95000"/>
                    <a:lumOff val="5000"/>
                  </a:schemeClr>
                </a:solidFill>
              </a:rPr>
              <a:t>|| i || j), 		</a:t>
            </a:r>
            <a:r>
              <a:rPr lang="hr-HR" sz="1600" dirty="0" err="1" smtClean="0">
                <a:solidFill>
                  <a:schemeClr val="tx1">
                    <a:lumMod val="95000"/>
                    <a:lumOff val="5000"/>
                  </a:schemeClr>
                </a:solidFill>
              </a:rPr>
              <a:t>where</a:t>
            </a:r>
            <a:r>
              <a:rPr lang="hr-HR" sz="1600" dirty="0" smtClean="0">
                <a:solidFill>
                  <a:schemeClr val="tx1">
                    <a:lumMod val="95000"/>
                    <a:lumOff val="5000"/>
                  </a:schemeClr>
                </a:solidFill>
              </a:rPr>
              <a:t> e</a:t>
            </a:r>
            <a:r>
              <a:rPr lang="hr-HR" sz="1600" baseline="-25000" dirty="0" smtClean="0">
                <a:solidFill>
                  <a:schemeClr val="tx1">
                    <a:lumMod val="95000"/>
                    <a:lumOff val="5000"/>
                  </a:schemeClr>
                </a:solidFill>
              </a:rPr>
              <a:t>i,-1 </a:t>
            </a:r>
            <a:r>
              <a:rPr lang="hr-HR" sz="1600" dirty="0" smtClean="0">
                <a:solidFill>
                  <a:schemeClr val="tx1">
                    <a:lumMod val="95000"/>
                    <a:lumOff val="5000"/>
                  </a:schemeClr>
                </a:solidFill>
              </a:rPr>
              <a:t>= e</a:t>
            </a:r>
            <a:r>
              <a:rPr lang="hr-HR" sz="1600" baseline="-25000" dirty="0" smtClean="0">
                <a:solidFill>
                  <a:schemeClr val="tx1">
                    <a:lumMod val="95000"/>
                    <a:lumOff val="5000"/>
                  </a:schemeClr>
                </a:solidFill>
              </a:rPr>
              <a:t>0</a:t>
            </a:r>
            <a:r>
              <a:rPr lang="hr-HR" sz="1600" dirty="0" smtClean="0">
                <a:solidFill>
                  <a:schemeClr val="tx1">
                    <a:lumMod val="95000"/>
                    <a:lumOff val="5000"/>
                  </a:schemeClr>
                </a:solidFill>
              </a:rPr>
              <a:t>.</a:t>
            </a:r>
          </a:p>
          <a:p>
            <a:pPr marL="972450" lvl="1" indent="-400050">
              <a:buFont typeface="+mj-lt"/>
              <a:buAutoNum type="romanLcPeriod" startAt="3"/>
            </a:pPr>
            <a:r>
              <a:rPr lang="it-IT" sz="1600" b="1" dirty="0" smtClean="0">
                <a:solidFill>
                  <a:schemeClr val="tx1">
                    <a:lumMod val="95000"/>
                    <a:lumOff val="5000"/>
                  </a:schemeClr>
                </a:solidFill>
              </a:rPr>
              <a:t>Real</a:t>
            </a:r>
            <a:r>
              <a:rPr lang="it-IT" sz="1600" dirty="0" smtClean="0">
                <a:solidFill>
                  <a:schemeClr val="tx1">
                    <a:lumMod val="95000"/>
                    <a:lumOff val="5000"/>
                  </a:schemeClr>
                </a:solidFill>
              </a:rPr>
              <a:t> </a:t>
            </a:r>
            <a:r>
              <a:rPr lang="it-IT" sz="1600" dirty="0" err="1">
                <a:solidFill>
                  <a:schemeClr val="tx1">
                    <a:lumMod val="95000"/>
                    <a:lumOff val="5000"/>
                  </a:schemeClr>
                </a:solidFill>
              </a:rPr>
              <a:t>signature</a:t>
            </a:r>
            <a:r>
              <a:rPr lang="it-IT" sz="1600" dirty="0">
                <a:solidFill>
                  <a:schemeClr val="tx1">
                    <a:lumMod val="95000"/>
                    <a:lumOff val="5000"/>
                  </a:schemeClr>
                </a:solidFill>
              </a:rPr>
              <a:t> </a:t>
            </a:r>
            <a:r>
              <a:rPr lang="it-IT" sz="1600" dirty="0" err="1" smtClean="0">
                <a:solidFill>
                  <a:schemeClr val="tx1">
                    <a:lumMod val="95000"/>
                    <a:lumOff val="5000"/>
                  </a:schemeClr>
                </a:solidFill>
              </a:rPr>
              <a:t>value</a:t>
            </a:r>
            <a:r>
              <a:rPr lang="it-IT" sz="1600" dirty="0" smtClean="0">
                <a:solidFill>
                  <a:schemeClr val="tx1">
                    <a:lumMod val="95000"/>
                    <a:lumOff val="5000"/>
                  </a:schemeClr>
                </a:solidFill>
              </a:rPr>
              <a:t>:</a:t>
            </a:r>
          </a:p>
          <a:p>
            <a:pPr marL="572400" lvl="1" indent="0">
              <a:buNone/>
            </a:pPr>
            <a:r>
              <a:rPr lang="it-IT" sz="1600" dirty="0">
                <a:solidFill>
                  <a:schemeClr val="tx1">
                    <a:lumMod val="95000"/>
                    <a:lumOff val="5000"/>
                  </a:schemeClr>
                </a:solidFill>
              </a:rPr>
              <a:t>	</a:t>
            </a:r>
            <a:r>
              <a:rPr lang="it-IT" sz="1600" dirty="0" smtClean="0">
                <a:solidFill>
                  <a:schemeClr val="tx1">
                    <a:lumMod val="95000"/>
                    <a:lumOff val="5000"/>
                  </a:schemeClr>
                </a:solidFill>
              </a:rPr>
              <a:t> 		</a:t>
            </a:r>
            <a:r>
              <a:rPr lang="it-IT" sz="1600" dirty="0">
                <a:solidFill>
                  <a:schemeClr val="tx1">
                    <a:lumMod val="95000"/>
                    <a:lumOff val="5000"/>
                  </a:schemeClr>
                </a:solidFill>
              </a:rPr>
              <a:t> </a:t>
            </a:r>
            <a:r>
              <a:rPr lang="it-IT" sz="1600" dirty="0" smtClean="0">
                <a:solidFill>
                  <a:schemeClr val="tx1">
                    <a:lumMod val="95000"/>
                    <a:lumOff val="5000"/>
                  </a:schemeClr>
                </a:solidFill>
              </a:rPr>
              <a:t>         s</a:t>
            </a:r>
            <a:r>
              <a:rPr lang="it-IT" sz="1600" baseline="-25000" dirty="0" smtClean="0">
                <a:solidFill>
                  <a:schemeClr val="tx1">
                    <a:lumMod val="95000"/>
                    <a:lumOff val="5000"/>
                  </a:schemeClr>
                </a:solidFill>
              </a:rPr>
              <a:t>i,</a:t>
            </a:r>
            <a:r>
              <a:rPr lang="en-GB" sz="1600" baseline="-25000" dirty="0" smtClean="0">
                <a:solidFill>
                  <a:schemeClr val="tx1">
                    <a:lumMod val="95000"/>
                    <a:lumOff val="5000"/>
                  </a:schemeClr>
                </a:solidFill>
              </a:rPr>
              <a:t>j</a:t>
            </a:r>
            <a:r>
              <a:rPr lang="en-GB" sz="1600" baseline="-50000" dirty="0" smtClean="0">
                <a:solidFill>
                  <a:schemeClr val="tx1">
                    <a:lumMod val="95000"/>
                    <a:lumOff val="5000"/>
                  </a:schemeClr>
                </a:solidFill>
              </a:rPr>
              <a:t>i</a:t>
            </a:r>
            <a:r>
              <a:rPr lang="en-GB" sz="1600" baseline="-25000" dirty="0" smtClean="0">
                <a:solidFill>
                  <a:schemeClr val="tx1">
                    <a:lumMod val="95000"/>
                    <a:lumOff val="5000"/>
                  </a:schemeClr>
                </a:solidFill>
              </a:rPr>
              <a:t>* </a:t>
            </a:r>
            <a:r>
              <a:rPr lang="en-GB" sz="1600" dirty="0" smtClean="0">
                <a:solidFill>
                  <a:schemeClr val="tx1">
                    <a:lumMod val="95000"/>
                    <a:lumOff val="5000"/>
                  </a:schemeClr>
                </a:solidFill>
              </a:rPr>
              <a:t>= k</a:t>
            </a:r>
            <a:r>
              <a:rPr lang="en-GB" sz="1600" baseline="-25000" dirty="0" smtClean="0">
                <a:solidFill>
                  <a:schemeClr val="tx1">
                    <a:lumMod val="95000"/>
                    <a:lumOff val="5000"/>
                  </a:schemeClr>
                </a:solidFill>
              </a:rPr>
              <a:t>i</a:t>
            </a:r>
            <a:r>
              <a:rPr lang="en-GB" sz="1600" dirty="0" smtClean="0">
                <a:solidFill>
                  <a:schemeClr val="tx1">
                    <a:lumMod val="95000"/>
                    <a:lumOff val="5000"/>
                  </a:schemeClr>
                </a:solidFill>
              </a:rPr>
              <a:t> + q</a:t>
            </a:r>
            <a:r>
              <a:rPr lang="en-GB" sz="1600" baseline="-25000" dirty="0" smtClean="0">
                <a:solidFill>
                  <a:schemeClr val="tx1">
                    <a:lumMod val="95000"/>
                    <a:lumOff val="5000"/>
                  </a:schemeClr>
                </a:solidFill>
              </a:rPr>
              <a:t>i</a:t>
            </a:r>
            <a:r>
              <a:rPr lang="it-IT" sz="1600" dirty="0">
                <a:solidFill>
                  <a:schemeClr val="tx1">
                    <a:lumMod val="95000"/>
                    <a:lumOff val="5000"/>
                  </a:schemeClr>
                </a:solidFill>
              </a:rPr>
              <a:t>e</a:t>
            </a:r>
            <a:r>
              <a:rPr lang="it-IT" sz="1600" baseline="-25000" dirty="0" smtClean="0">
                <a:solidFill>
                  <a:schemeClr val="tx1">
                    <a:lumMod val="95000"/>
                    <a:lumOff val="5000"/>
                  </a:schemeClr>
                </a:solidFill>
              </a:rPr>
              <a:t>i,</a:t>
            </a:r>
            <a:r>
              <a:rPr lang="en-GB" sz="1600" baseline="-25000" dirty="0" smtClean="0">
                <a:solidFill>
                  <a:schemeClr val="tx1">
                    <a:lumMod val="95000"/>
                    <a:lumOff val="5000"/>
                  </a:schemeClr>
                </a:solidFill>
              </a:rPr>
              <a:t>j</a:t>
            </a:r>
            <a:r>
              <a:rPr lang="en-GB" sz="1600" baseline="-50000" dirty="0" smtClean="0">
                <a:solidFill>
                  <a:schemeClr val="tx1">
                    <a:lumMod val="95000"/>
                    <a:lumOff val="5000"/>
                  </a:schemeClr>
                </a:solidFill>
              </a:rPr>
              <a:t>i</a:t>
            </a:r>
            <a:r>
              <a:rPr lang="en-GB" sz="1600" baseline="-25000" dirty="0" smtClean="0">
                <a:solidFill>
                  <a:schemeClr val="tx1">
                    <a:lumMod val="95000"/>
                    <a:lumOff val="5000"/>
                  </a:schemeClr>
                </a:solidFill>
              </a:rPr>
              <a:t>*</a:t>
            </a:r>
            <a:endParaRPr lang="en-GB" sz="1600" dirty="0">
              <a:solidFill>
                <a:schemeClr val="tx1">
                  <a:lumMod val="95000"/>
                  <a:lumOff val="5000"/>
                </a:schemeClr>
              </a:solidFill>
            </a:endParaRPr>
          </a:p>
          <a:p>
            <a:pPr marL="457200" lvl="1" indent="-342900">
              <a:buSzPct val="88000"/>
              <a:buFont typeface="+mj-lt"/>
              <a:buAutoNum type="arabicPeriod" startAt="5"/>
            </a:pPr>
            <a:r>
              <a:rPr lang="en-GB" sz="1800" dirty="0" smtClean="0">
                <a:solidFill>
                  <a:schemeClr val="tx1">
                    <a:lumMod val="95000"/>
                    <a:lumOff val="5000"/>
                  </a:schemeClr>
                </a:solidFill>
              </a:rPr>
              <a:t>Publish the complete set of signatures:</a:t>
            </a:r>
          </a:p>
          <a:p>
            <a:pPr marL="114300" lvl="1" indent="0">
              <a:buSzPct val="88000"/>
              <a:buNone/>
            </a:pPr>
            <a:r>
              <a:rPr lang="en-GB" sz="1800" dirty="0">
                <a:solidFill>
                  <a:schemeClr val="tx1">
                    <a:lumMod val="95000"/>
                    <a:lumOff val="5000"/>
                  </a:schemeClr>
                </a:solidFill>
              </a:rPr>
              <a:t> </a:t>
            </a:r>
            <a:r>
              <a:rPr lang="en-GB" sz="1800" dirty="0" smtClean="0">
                <a:solidFill>
                  <a:schemeClr val="tx1">
                    <a:lumMod val="95000"/>
                    <a:lumOff val="5000"/>
                  </a:schemeClr>
                </a:solidFill>
              </a:rPr>
              <a:t>    {</a:t>
            </a:r>
            <a:r>
              <a:rPr lang="en-GB" sz="1800" b="1" dirty="0" smtClean="0">
                <a:solidFill>
                  <a:schemeClr val="tx1">
                    <a:lumMod val="95000"/>
                    <a:lumOff val="5000"/>
                  </a:schemeClr>
                </a:solidFill>
              </a:rPr>
              <a:t>e</a:t>
            </a:r>
            <a:r>
              <a:rPr lang="en-GB" sz="1800" b="1" baseline="-25000" dirty="0" smtClean="0">
                <a:solidFill>
                  <a:schemeClr val="tx1">
                    <a:lumMod val="95000"/>
                    <a:lumOff val="5000"/>
                  </a:schemeClr>
                </a:solidFill>
              </a:rPr>
              <a:t>0</a:t>
            </a:r>
            <a:r>
              <a:rPr lang="en-GB" sz="1800" b="1" dirty="0" smtClean="0">
                <a:solidFill>
                  <a:schemeClr val="tx1">
                    <a:lumMod val="95000"/>
                    <a:lumOff val="5000"/>
                  </a:schemeClr>
                </a:solidFill>
              </a:rPr>
              <a:t>, </a:t>
            </a:r>
            <a:r>
              <a:rPr lang="en-GB" sz="1800" b="1" dirty="0" err="1" smtClean="0">
                <a:solidFill>
                  <a:schemeClr val="tx1">
                    <a:lumMod val="95000"/>
                    <a:lumOff val="5000"/>
                  </a:schemeClr>
                </a:solidFill>
              </a:rPr>
              <a:t>s</a:t>
            </a:r>
            <a:r>
              <a:rPr lang="en-GB" sz="1800" b="1" baseline="-25000" dirty="0" err="1" smtClean="0">
                <a:solidFill>
                  <a:schemeClr val="tx1">
                    <a:lumMod val="95000"/>
                    <a:lumOff val="5000"/>
                  </a:schemeClr>
                </a:solidFill>
              </a:rPr>
              <a:t>i,j</a:t>
            </a:r>
            <a:r>
              <a:rPr lang="en-GB" sz="1800" b="1" baseline="-25000" dirty="0" smtClean="0">
                <a:solidFill>
                  <a:schemeClr val="tx1">
                    <a:lumMod val="95000"/>
                    <a:lumOff val="5000"/>
                  </a:schemeClr>
                </a:solidFill>
              </a:rPr>
              <a:t> </a:t>
            </a:r>
            <a:r>
              <a:rPr lang="en-GB" sz="1800" dirty="0" smtClean="0">
                <a:solidFill>
                  <a:schemeClr val="tx1">
                    <a:lumMod val="95000"/>
                    <a:lumOff val="5000"/>
                  </a:schemeClr>
                </a:solidFill>
              </a:rPr>
              <a:t>:     0 </a:t>
            </a:r>
            <a:r>
              <a:rPr lang="en-GB" sz="1800" dirty="0">
                <a:solidFill>
                  <a:schemeClr val="tx1">
                    <a:lumMod val="95000"/>
                    <a:lumOff val="5000"/>
                  </a:schemeClr>
                </a:solidFill>
              </a:rPr>
              <a:t>≤ </a:t>
            </a:r>
            <a:r>
              <a:rPr lang="en-GB" sz="1800" dirty="0" err="1">
                <a:solidFill>
                  <a:schemeClr val="tx1">
                    <a:lumMod val="95000"/>
                    <a:lumOff val="5000"/>
                  </a:schemeClr>
                </a:solidFill>
              </a:rPr>
              <a:t>i</a:t>
            </a:r>
            <a:r>
              <a:rPr lang="en-GB" sz="1800" dirty="0">
                <a:solidFill>
                  <a:schemeClr val="tx1">
                    <a:lumMod val="95000"/>
                    <a:lumOff val="5000"/>
                  </a:schemeClr>
                </a:solidFill>
              </a:rPr>
              <a:t> ≤ </a:t>
            </a:r>
            <a:r>
              <a:rPr lang="en-GB" sz="1800" dirty="0" smtClean="0">
                <a:solidFill>
                  <a:schemeClr val="tx1">
                    <a:lumMod val="95000"/>
                    <a:lumOff val="5000"/>
                  </a:schemeClr>
                </a:solidFill>
              </a:rPr>
              <a:t>n-1,   0 </a:t>
            </a:r>
            <a:r>
              <a:rPr lang="en-GB" sz="1800" dirty="0">
                <a:solidFill>
                  <a:schemeClr val="tx1">
                    <a:lumMod val="95000"/>
                    <a:lumOff val="5000"/>
                  </a:schemeClr>
                </a:solidFill>
              </a:rPr>
              <a:t>≤ j ≤ </a:t>
            </a:r>
            <a:r>
              <a:rPr lang="en-GB" sz="1800" dirty="0" smtClean="0">
                <a:solidFill>
                  <a:schemeClr val="tx1">
                    <a:lumMod val="95000"/>
                    <a:lumOff val="5000"/>
                  </a:schemeClr>
                </a:solidFill>
              </a:rPr>
              <a:t>m</a:t>
            </a:r>
            <a:r>
              <a:rPr lang="en-GB" sz="1800" baseline="-25000" dirty="0" smtClean="0">
                <a:solidFill>
                  <a:schemeClr val="tx1">
                    <a:lumMod val="95000"/>
                    <a:lumOff val="5000"/>
                  </a:schemeClr>
                </a:solidFill>
              </a:rPr>
              <a:t>i</a:t>
            </a:r>
            <a:r>
              <a:rPr lang="en-GB" sz="1800" dirty="0" smtClean="0">
                <a:solidFill>
                  <a:schemeClr val="tx1">
                    <a:lumMod val="95000"/>
                    <a:lumOff val="5000"/>
                  </a:schemeClr>
                </a:solidFill>
              </a:rPr>
              <a:t>-1}.</a:t>
            </a:r>
            <a:endParaRPr lang="it-IT" sz="1800" dirty="0" smtClean="0">
              <a:solidFill>
                <a:schemeClr val="tx1">
                  <a:lumMod val="95000"/>
                  <a:lumOff val="5000"/>
                </a:schemeClr>
              </a:solidFill>
            </a:endParaRPr>
          </a:p>
          <a:p>
            <a:pPr marL="972450" lvl="1" indent="-400050">
              <a:buFont typeface="+mj-lt"/>
              <a:buAutoNum type="romanLcPeriod" startAt="3"/>
            </a:pPr>
            <a:endParaRPr lang="hr-HR" sz="1600" baseline="-25000" dirty="0" smtClean="0">
              <a:solidFill>
                <a:schemeClr val="tx1">
                  <a:lumMod val="95000"/>
                  <a:lumOff val="5000"/>
                </a:schemeClr>
              </a:solidFill>
            </a:endParaRPr>
          </a:p>
          <a:p>
            <a:pPr marL="572400" lvl="1" indent="0">
              <a:buNone/>
            </a:pPr>
            <a:r>
              <a:rPr lang="hr-HR" sz="1600" dirty="0">
                <a:solidFill>
                  <a:schemeClr val="tx1">
                    <a:lumMod val="95000"/>
                    <a:lumOff val="5000"/>
                  </a:schemeClr>
                </a:solidFill>
              </a:rPr>
              <a:t/>
            </a:r>
            <a:br>
              <a:rPr lang="hr-HR" sz="1600" dirty="0">
                <a:solidFill>
                  <a:schemeClr val="tx1">
                    <a:lumMod val="95000"/>
                    <a:lumOff val="5000"/>
                  </a:schemeClr>
                </a:solidFill>
              </a:rPr>
            </a:br>
            <a:r>
              <a:rPr lang="en-GB" sz="1600" dirty="0" smtClean="0">
                <a:solidFill>
                  <a:schemeClr val="tx1">
                    <a:lumMod val="95000"/>
                    <a:lumOff val="5000"/>
                  </a:schemeClr>
                </a:solidFill>
              </a:rPr>
              <a:t>	</a:t>
            </a:r>
            <a:r>
              <a:rPr lang="en-GB" sz="1600" dirty="0">
                <a:solidFill>
                  <a:schemeClr val="tx1">
                    <a:lumMod val="95000"/>
                    <a:lumOff val="5000"/>
                  </a:schemeClr>
                </a:solidFill>
              </a:rPr>
              <a:t/>
            </a:r>
            <a:br>
              <a:rPr lang="en-GB" sz="1600" dirty="0">
                <a:solidFill>
                  <a:schemeClr val="tx1">
                    <a:lumMod val="95000"/>
                    <a:lumOff val="5000"/>
                  </a:schemeClr>
                </a:solidFill>
              </a:rPr>
            </a:br>
            <a:endParaRPr lang="en-GB" sz="1600" dirty="0" smtClean="0">
              <a:solidFill>
                <a:schemeClr val="tx1">
                  <a:lumMod val="95000"/>
                  <a:lumOff val="5000"/>
                </a:schemeClr>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59</a:t>
            </a:fld>
            <a:endParaRPr lang="nb-NO"/>
          </a:p>
        </p:txBody>
      </p:sp>
    </p:spTree>
    <p:extLst>
      <p:ext uri="{BB962C8B-B14F-4D97-AF65-F5344CB8AC3E}">
        <p14:creationId xmlns:p14="http://schemas.microsoft.com/office/powerpoint/2010/main" val="1407275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GB"/>
          </a:p>
        </p:txBody>
      </p:sp>
      <p:sp>
        <p:nvSpPr>
          <p:cNvPr id="3" name="Segnaposto testo 2"/>
          <p:cNvSpPr>
            <a:spLocks noGrp="1"/>
          </p:cNvSpPr>
          <p:nvPr>
            <p:ph type="body" idx="1"/>
          </p:nvPr>
        </p:nvSpPr>
        <p:spPr/>
        <p:txBody>
          <a:bodyPr/>
          <a:lstStyle/>
          <a:p>
            <a:endParaRPr lang="en-GB"/>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6</a:t>
            </a:fld>
            <a:endParaRPr lang="nb-NO"/>
          </a:p>
        </p:txBody>
      </p:sp>
    </p:spTree>
    <p:extLst>
      <p:ext uri="{BB962C8B-B14F-4D97-AF65-F5344CB8AC3E}">
        <p14:creationId xmlns:p14="http://schemas.microsoft.com/office/powerpoint/2010/main" val="1628175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302646" y="279252"/>
            <a:ext cx="8520600" cy="426558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b="1" u="sng" dirty="0" smtClean="0">
                <a:solidFill>
                  <a:schemeClr val="tx1">
                    <a:lumMod val="95000"/>
                    <a:lumOff val="5000"/>
                  </a:schemeClr>
                </a:solidFill>
              </a:rPr>
              <a:t>Further remarks:</a:t>
            </a:r>
          </a:p>
          <a:p>
            <a:pPr marL="0" marR="0" lvl="0" indent="0" defTabSz="914400" eaLnBrk="1" fontAlgn="auto" latinLnBrk="0" hangingPunct="1">
              <a:lnSpc>
                <a:spcPct val="100000"/>
              </a:lnSpc>
              <a:spcBef>
                <a:spcPts val="0"/>
              </a:spcBef>
              <a:spcAft>
                <a:spcPts val="0"/>
              </a:spcAft>
              <a:buClrTx/>
              <a:buSzTx/>
              <a:buFontTx/>
              <a:buNone/>
              <a:tabLst/>
              <a:defRPr/>
            </a:pPr>
            <a:endParaRPr lang="en-GB" b="1" u="sng" dirty="0" smtClean="0">
              <a:solidFill>
                <a:schemeClr val="tx1">
                  <a:lumMod val="95000"/>
                  <a:lumOff val="5000"/>
                </a:schemeClr>
              </a:solidFill>
            </a:endParaRPr>
          </a:p>
          <a:p>
            <a:pPr>
              <a:buFont typeface="Arial" charset="0"/>
              <a:buChar char="•"/>
            </a:pPr>
            <a:r>
              <a:rPr lang="en-GB" dirty="0">
                <a:solidFill>
                  <a:schemeClr val="tx1">
                    <a:lumMod val="95000"/>
                    <a:lumOff val="5000"/>
                  </a:schemeClr>
                </a:solidFill>
              </a:rPr>
              <a:t>Message </a:t>
            </a:r>
            <a:r>
              <a:rPr lang="en-GB" b="1" dirty="0">
                <a:solidFill>
                  <a:schemeClr val="tx1">
                    <a:lumMod val="95000"/>
                    <a:lumOff val="5000"/>
                  </a:schemeClr>
                </a:solidFill>
              </a:rPr>
              <a:t>M</a:t>
            </a:r>
            <a:r>
              <a:rPr lang="en-GB" dirty="0">
                <a:solidFill>
                  <a:schemeClr val="tx1">
                    <a:lumMod val="95000"/>
                    <a:lumOff val="5000"/>
                  </a:schemeClr>
                </a:solidFill>
              </a:rPr>
              <a:t> is unique for the whole structure, not specific </a:t>
            </a:r>
            <a:r>
              <a:rPr lang="en-GB" dirty="0" smtClean="0">
                <a:solidFill>
                  <a:schemeClr val="tx1">
                    <a:lumMod val="95000"/>
                    <a:lumOff val="5000"/>
                  </a:schemeClr>
                </a:solidFill>
              </a:rPr>
              <a:t>for each </a:t>
            </a:r>
            <a:r>
              <a:rPr lang="en-GB" dirty="0">
                <a:solidFill>
                  <a:schemeClr val="tx1">
                    <a:lumMod val="95000"/>
                    <a:lumOff val="5000"/>
                  </a:schemeClr>
                </a:solidFill>
              </a:rPr>
              <a:t>ring</a:t>
            </a:r>
            <a:r>
              <a:rPr lang="en-GB" dirty="0" smtClean="0">
                <a:solidFill>
                  <a:schemeClr val="tx1">
                    <a:lumMod val="95000"/>
                    <a:lumOff val="5000"/>
                  </a:schemeClr>
                </a:solidFill>
              </a:rPr>
              <a:t>.</a:t>
            </a:r>
            <a:endParaRPr lang="en-GB" dirty="0">
              <a:solidFill>
                <a:schemeClr val="tx1">
                  <a:lumMod val="95000"/>
                  <a:lumOff val="5000"/>
                </a:schemeClr>
              </a:solidFill>
            </a:endParaRPr>
          </a:p>
          <a:p>
            <a:pPr lvl="1">
              <a:buFont typeface="Arial" charset="0"/>
              <a:buChar char="•"/>
            </a:pPr>
            <a:r>
              <a:rPr lang="en-GB" sz="1600" dirty="0">
                <a:solidFill>
                  <a:schemeClr val="tx1">
                    <a:lumMod val="95000"/>
                    <a:lumOff val="5000"/>
                  </a:schemeClr>
                </a:solidFill>
              </a:rPr>
              <a:t>Recall that in CT, the message to be signed is the hash of </a:t>
            </a:r>
            <a:r>
              <a:rPr lang="en-GB" sz="1600" dirty="0" smtClean="0">
                <a:solidFill>
                  <a:schemeClr val="tx1">
                    <a:lumMod val="95000"/>
                    <a:lumOff val="5000"/>
                  </a:schemeClr>
                </a:solidFill>
              </a:rPr>
              <a:t>the commitment </a:t>
            </a:r>
            <a:r>
              <a:rPr lang="en-GB" sz="1600" dirty="0" err="1" smtClean="0">
                <a:solidFill>
                  <a:schemeClr val="tx1">
                    <a:lumMod val="95000"/>
                    <a:lumOff val="5000"/>
                  </a:schemeClr>
                </a:solidFill>
              </a:rPr>
              <a:t>pubkey</a:t>
            </a:r>
            <a:r>
              <a:rPr lang="en-GB" sz="1600" dirty="0" smtClean="0">
                <a:solidFill>
                  <a:schemeClr val="tx1">
                    <a:lumMod val="95000"/>
                    <a:lumOff val="5000"/>
                  </a:schemeClr>
                </a:solidFill>
              </a:rPr>
              <a:t> </a:t>
            </a:r>
            <a:r>
              <a:rPr lang="en-GB" sz="1600" dirty="0">
                <a:solidFill>
                  <a:schemeClr val="tx1">
                    <a:lumMod val="95000"/>
                    <a:lumOff val="5000"/>
                  </a:schemeClr>
                </a:solidFill>
              </a:rPr>
              <a:t>(although it has been already pointed </a:t>
            </a:r>
            <a:r>
              <a:rPr lang="en-GB" sz="1600" dirty="0" smtClean="0">
                <a:solidFill>
                  <a:schemeClr val="tx1">
                    <a:lumMod val="95000"/>
                    <a:lumOff val="5000"/>
                  </a:schemeClr>
                </a:solidFill>
              </a:rPr>
              <a:t>out that M is not </a:t>
            </a:r>
            <a:r>
              <a:rPr lang="en-GB" sz="1600" dirty="0">
                <a:solidFill>
                  <a:schemeClr val="tx1">
                    <a:lumMod val="95000"/>
                    <a:lumOff val="5000"/>
                  </a:schemeClr>
                </a:solidFill>
              </a:rPr>
              <a:t>just the hash of the </a:t>
            </a:r>
            <a:r>
              <a:rPr lang="en-GB" sz="1600" dirty="0" smtClean="0">
                <a:solidFill>
                  <a:schemeClr val="tx1">
                    <a:lumMod val="95000"/>
                    <a:lumOff val="5000"/>
                  </a:schemeClr>
                </a:solidFill>
              </a:rPr>
              <a:t>message).</a:t>
            </a:r>
            <a:endParaRPr lang="en-GB" sz="1600" dirty="0">
              <a:solidFill>
                <a:schemeClr val="tx1">
                  <a:lumMod val="95000"/>
                  <a:lumOff val="5000"/>
                </a:schemeClr>
              </a:solidFill>
            </a:endParaRPr>
          </a:p>
          <a:p>
            <a:pPr lvl="1">
              <a:buFont typeface="Arial" charset="0"/>
              <a:buChar char="•"/>
            </a:pPr>
            <a:r>
              <a:rPr lang="en-GB" sz="1600" dirty="0" smtClean="0">
                <a:solidFill>
                  <a:schemeClr val="tx1">
                    <a:lumMod val="95000"/>
                    <a:lumOff val="5000"/>
                  </a:schemeClr>
                </a:solidFill>
              </a:rPr>
              <a:t>In </a:t>
            </a:r>
            <a:r>
              <a:rPr lang="en-GB" sz="1600" dirty="0">
                <a:solidFill>
                  <a:schemeClr val="tx1">
                    <a:lumMod val="95000"/>
                    <a:lumOff val="5000"/>
                  </a:schemeClr>
                </a:solidFill>
              </a:rPr>
              <a:t>the </a:t>
            </a:r>
            <a:r>
              <a:rPr lang="en-GB" sz="1600" u="sng" dirty="0">
                <a:solidFill>
                  <a:schemeClr val="tx1">
                    <a:lumMod val="95000"/>
                    <a:lumOff val="5000"/>
                  </a:schemeClr>
                </a:solidFill>
              </a:rPr>
              <a:t>AOS ring signature construction</a:t>
            </a:r>
            <a:r>
              <a:rPr lang="en-GB" sz="1600" dirty="0">
                <a:solidFill>
                  <a:schemeClr val="tx1">
                    <a:lumMod val="95000"/>
                    <a:lumOff val="5000"/>
                  </a:schemeClr>
                </a:solidFill>
              </a:rPr>
              <a:t>, each ring commits </a:t>
            </a:r>
            <a:r>
              <a:rPr lang="en-GB" sz="1600" dirty="0" smtClean="0">
                <a:solidFill>
                  <a:schemeClr val="tx1">
                    <a:lumMod val="95000"/>
                    <a:lumOff val="5000"/>
                  </a:schemeClr>
                </a:solidFill>
              </a:rPr>
              <a:t>to a </a:t>
            </a:r>
            <a:r>
              <a:rPr lang="en-GB" sz="1600" dirty="0">
                <a:solidFill>
                  <a:schemeClr val="tx1">
                    <a:lumMod val="95000"/>
                    <a:lumOff val="5000"/>
                  </a:schemeClr>
                </a:solidFill>
              </a:rPr>
              <a:t>single </a:t>
            </a:r>
            <a:r>
              <a:rPr lang="en-GB" sz="1600" dirty="0" smtClean="0">
                <a:solidFill>
                  <a:schemeClr val="tx1">
                    <a:lumMod val="95000"/>
                    <a:lumOff val="5000"/>
                  </a:schemeClr>
                </a:solidFill>
              </a:rPr>
              <a:t>commitment </a:t>
            </a:r>
            <a:r>
              <a:rPr lang="en-GB" sz="1600" dirty="0" err="1" smtClean="0">
                <a:solidFill>
                  <a:schemeClr val="tx1">
                    <a:lumMod val="95000"/>
                    <a:lumOff val="5000"/>
                  </a:schemeClr>
                </a:solidFill>
              </a:rPr>
              <a:t>pubkey</a:t>
            </a:r>
            <a:r>
              <a:rPr lang="en-GB" sz="1600" dirty="0">
                <a:solidFill>
                  <a:schemeClr val="tx1">
                    <a:lumMod val="95000"/>
                    <a:lumOff val="5000"/>
                  </a:schemeClr>
                </a:solidFill>
              </a:rPr>
              <a:t>, the message being unique </a:t>
            </a:r>
            <a:r>
              <a:rPr lang="en-GB" sz="1600" dirty="0" smtClean="0">
                <a:solidFill>
                  <a:schemeClr val="tx1">
                    <a:lumMod val="95000"/>
                    <a:lumOff val="5000"/>
                  </a:schemeClr>
                </a:solidFill>
              </a:rPr>
              <a:t>for each ring.</a:t>
            </a:r>
          </a:p>
          <a:p>
            <a:pPr marL="596900" lvl="1" indent="0">
              <a:buNone/>
            </a:pPr>
            <a:r>
              <a:rPr lang="en-GB" sz="1600" dirty="0">
                <a:solidFill>
                  <a:schemeClr val="tx1">
                    <a:lumMod val="95000"/>
                    <a:lumOff val="5000"/>
                  </a:schemeClr>
                </a:solidFill>
              </a:rPr>
              <a:t>	</a:t>
            </a:r>
            <a:r>
              <a:rPr lang="en-GB" sz="1600" dirty="0" smtClean="0">
                <a:solidFill>
                  <a:schemeClr val="tx1">
                    <a:lumMod val="95000"/>
                    <a:lumOff val="5000"/>
                  </a:schemeClr>
                </a:solidFill>
              </a:rPr>
              <a:t>Here </a:t>
            </a:r>
            <a:r>
              <a:rPr lang="en-GB" sz="1600" dirty="0">
                <a:solidFill>
                  <a:schemeClr val="tx1">
                    <a:lumMod val="95000"/>
                    <a:lumOff val="5000"/>
                  </a:schemeClr>
                </a:solidFill>
              </a:rPr>
              <a:t>in the </a:t>
            </a:r>
            <a:r>
              <a:rPr lang="en-GB" sz="1600" u="sng" dirty="0">
                <a:solidFill>
                  <a:schemeClr val="tx1">
                    <a:lumMod val="95000"/>
                    <a:lumOff val="5000"/>
                  </a:schemeClr>
                </a:solidFill>
              </a:rPr>
              <a:t>Borromean ring signature construction</a:t>
            </a:r>
            <a:r>
              <a:rPr lang="en-GB" sz="1600" dirty="0">
                <a:solidFill>
                  <a:schemeClr val="tx1">
                    <a:lumMod val="95000"/>
                    <a:lumOff val="5000"/>
                  </a:schemeClr>
                </a:solidFill>
              </a:rPr>
              <a:t>, it’s the whole structure to </a:t>
            </a:r>
            <a:r>
              <a:rPr lang="en-GB" sz="1600" dirty="0" smtClean="0">
                <a:solidFill>
                  <a:schemeClr val="tx1">
                    <a:lumMod val="95000"/>
                    <a:lumOff val="5000"/>
                  </a:schemeClr>
                </a:solidFill>
              </a:rPr>
              <a:t>	commit </a:t>
            </a:r>
            <a:r>
              <a:rPr lang="en-GB" sz="1600" dirty="0">
                <a:solidFill>
                  <a:schemeClr val="tx1">
                    <a:lumMod val="95000"/>
                    <a:lumOff val="5000"/>
                  </a:schemeClr>
                </a:solidFill>
              </a:rPr>
              <a:t>to a </a:t>
            </a:r>
            <a:r>
              <a:rPr lang="en-GB" sz="1600" dirty="0" smtClean="0">
                <a:solidFill>
                  <a:schemeClr val="tx1">
                    <a:lumMod val="95000"/>
                    <a:lumOff val="5000"/>
                  </a:schemeClr>
                </a:solidFill>
              </a:rPr>
              <a:t>single </a:t>
            </a:r>
            <a:r>
              <a:rPr lang="en-GB" sz="1600" dirty="0">
                <a:solidFill>
                  <a:schemeClr val="tx1">
                    <a:lumMod val="95000"/>
                    <a:lumOff val="5000"/>
                  </a:schemeClr>
                </a:solidFill>
              </a:rPr>
              <a:t>commitment (it would be clearer </a:t>
            </a:r>
            <a:r>
              <a:rPr lang="en-GB" sz="1600" dirty="0" smtClean="0">
                <a:solidFill>
                  <a:schemeClr val="tx1">
                    <a:lumMod val="95000"/>
                    <a:lumOff val="5000"/>
                  </a:schemeClr>
                </a:solidFill>
              </a:rPr>
              <a:t>when </a:t>
            </a:r>
            <a:r>
              <a:rPr lang="en-GB" sz="1600" dirty="0">
                <a:solidFill>
                  <a:schemeClr val="tx1">
                    <a:lumMod val="95000"/>
                    <a:lumOff val="5000"/>
                  </a:schemeClr>
                </a:solidFill>
              </a:rPr>
              <a:t>exploring the way </a:t>
            </a:r>
            <a:r>
              <a:rPr lang="en-GB" sz="1600" dirty="0" smtClean="0">
                <a:solidFill>
                  <a:schemeClr val="tx1">
                    <a:lumMod val="95000"/>
                    <a:lumOff val="5000"/>
                  </a:schemeClr>
                </a:solidFill>
              </a:rPr>
              <a:t>	Borromean </a:t>
            </a:r>
            <a:r>
              <a:rPr lang="en-GB" sz="1600" dirty="0">
                <a:solidFill>
                  <a:schemeClr val="tx1">
                    <a:lumMod val="95000"/>
                    <a:lumOff val="5000"/>
                  </a:schemeClr>
                </a:solidFill>
              </a:rPr>
              <a:t>ring </a:t>
            </a:r>
            <a:r>
              <a:rPr lang="en-GB" sz="1600" dirty="0" smtClean="0">
                <a:solidFill>
                  <a:schemeClr val="tx1">
                    <a:lumMod val="95000"/>
                    <a:lumOff val="5000"/>
                  </a:schemeClr>
                </a:solidFill>
              </a:rPr>
              <a:t>signatures </a:t>
            </a:r>
            <a:r>
              <a:rPr lang="en-GB" sz="1600" dirty="0">
                <a:solidFill>
                  <a:schemeClr val="tx1">
                    <a:lumMod val="95000"/>
                    <a:lumOff val="5000"/>
                  </a:schemeClr>
                </a:solidFill>
              </a:rPr>
              <a:t>ring-sign on Pedersen commitments on </a:t>
            </a:r>
            <a:r>
              <a:rPr lang="en-GB" sz="1600" dirty="0" err="1">
                <a:solidFill>
                  <a:schemeClr val="tx1">
                    <a:lumMod val="95000"/>
                    <a:lumOff val="5000"/>
                  </a:schemeClr>
                </a:solidFill>
              </a:rPr>
              <a:t>tx</a:t>
            </a:r>
            <a:r>
              <a:rPr lang="en-GB" sz="1600" dirty="0">
                <a:solidFill>
                  <a:schemeClr val="tx1">
                    <a:lumMod val="95000"/>
                    <a:lumOff val="5000"/>
                  </a:schemeClr>
                </a:solidFill>
              </a:rPr>
              <a:t> value), </a:t>
            </a:r>
            <a:r>
              <a:rPr lang="en-GB" sz="1600" dirty="0" smtClean="0">
                <a:solidFill>
                  <a:schemeClr val="tx1">
                    <a:lumMod val="95000"/>
                    <a:lumOff val="5000"/>
                  </a:schemeClr>
                </a:solidFill>
              </a:rPr>
              <a:t>the   	message </a:t>
            </a:r>
            <a:r>
              <a:rPr lang="en-GB" sz="1600" dirty="0">
                <a:solidFill>
                  <a:schemeClr val="tx1">
                    <a:lumMod val="95000"/>
                    <a:lumOff val="5000"/>
                  </a:schemeClr>
                </a:solidFill>
              </a:rPr>
              <a:t>being unique for the </a:t>
            </a:r>
            <a:r>
              <a:rPr lang="en-GB" sz="1600" dirty="0" smtClean="0">
                <a:solidFill>
                  <a:schemeClr val="tx1">
                    <a:lumMod val="95000"/>
                    <a:lumOff val="5000"/>
                  </a:schemeClr>
                </a:solidFill>
              </a:rPr>
              <a:t>whole </a:t>
            </a:r>
            <a:r>
              <a:rPr lang="en-GB" sz="1600" dirty="0">
                <a:solidFill>
                  <a:schemeClr val="tx1">
                    <a:lumMod val="95000"/>
                    <a:lumOff val="5000"/>
                  </a:schemeClr>
                </a:solidFill>
              </a:rPr>
              <a:t>chain of </a:t>
            </a:r>
            <a:r>
              <a:rPr lang="en-GB" sz="1600" dirty="0" smtClean="0">
                <a:solidFill>
                  <a:schemeClr val="tx1">
                    <a:lumMod val="95000"/>
                    <a:lumOff val="5000"/>
                  </a:schemeClr>
                </a:solidFill>
              </a:rPr>
              <a:t>rings.</a:t>
            </a:r>
          </a:p>
          <a:p>
            <a:pPr marL="457200" lvl="1" indent="-342000">
              <a:buFont typeface="Arial" charset="0"/>
              <a:buChar char="•"/>
            </a:pPr>
            <a:r>
              <a:rPr lang="en-GB" sz="1600" dirty="0">
                <a:solidFill>
                  <a:schemeClr val="tx1">
                    <a:lumMod val="95000"/>
                    <a:lumOff val="5000"/>
                  </a:schemeClr>
                </a:solidFill>
              </a:rPr>
              <a:t>When computing e</a:t>
            </a:r>
            <a:r>
              <a:rPr lang="en-GB" sz="1600" baseline="-25000" dirty="0">
                <a:solidFill>
                  <a:schemeClr val="tx1">
                    <a:lumMod val="95000"/>
                    <a:lumOff val="5000"/>
                  </a:schemeClr>
                </a:solidFill>
              </a:rPr>
              <a:t>0</a:t>
            </a:r>
            <a:r>
              <a:rPr lang="en-GB" sz="1600" dirty="0">
                <a:solidFill>
                  <a:schemeClr val="tx1">
                    <a:lumMod val="95000"/>
                    <a:lumOff val="5000"/>
                  </a:schemeClr>
                </a:solidFill>
              </a:rPr>
              <a:t>, the hash does not include ring number and node position in the </a:t>
            </a:r>
            <a:r>
              <a:rPr lang="en-GB" sz="1600" dirty="0" smtClean="0">
                <a:solidFill>
                  <a:schemeClr val="tx1">
                    <a:lumMod val="95000"/>
                    <a:lumOff val="5000"/>
                  </a:schemeClr>
                </a:solidFill>
              </a:rPr>
              <a:t>ring.</a:t>
            </a:r>
          </a:p>
          <a:p>
            <a:pPr marL="115200" lvl="1" indent="0">
              <a:buNone/>
            </a:pPr>
            <a:r>
              <a:rPr lang="en-GB" sz="1600" dirty="0">
                <a:solidFill>
                  <a:schemeClr val="tx1">
                    <a:lumMod val="95000"/>
                    <a:lumOff val="5000"/>
                  </a:schemeClr>
                </a:solidFill>
              </a:rPr>
              <a:t> </a:t>
            </a:r>
            <a:r>
              <a:rPr lang="en-GB" sz="1600" dirty="0" smtClean="0">
                <a:solidFill>
                  <a:schemeClr val="tx1">
                    <a:lumMod val="95000"/>
                    <a:lumOff val="5000"/>
                  </a:schemeClr>
                </a:solidFill>
              </a:rPr>
              <a:t>     Indeed</a:t>
            </a:r>
            <a:r>
              <a:rPr lang="en-GB" sz="1600" dirty="0">
                <a:solidFill>
                  <a:schemeClr val="tx1">
                    <a:lumMod val="95000"/>
                    <a:lumOff val="5000"/>
                  </a:schemeClr>
                </a:solidFill>
              </a:rPr>
              <a:t>, the reason is quite obvious: node 0 is common to all rings. </a:t>
            </a:r>
          </a:p>
          <a:p>
            <a:pPr marL="457200" lvl="1" indent="-342000"/>
            <a:endParaRPr lang="en-GB" sz="1600" dirty="0" smtClean="0">
              <a:solidFill>
                <a:schemeClr val="tx1">
                  <a:lumMod val="95000"/>
                  <a:lumOff val="5000"/>
                </a:schemeClr>
              </a:solidFill>
            </a:endParaRPr>
          </a:p>
          <a:p>
            <a:pPr marL="596900" lvl="1" indent="0">
              <a:buNone/>
            </a:pPr>
            <a:r>
              <a:rPr lang="en-GB" dirty="0">
                <a:solidFill>
                  <a:schemeClr val="tx1">
                    <a:lumMod val="95000"/>
                    <a:lumOff val="5000"/>
                  </a:schemeClr>
                </a:solidFill>
              </a:rPr>
              <a:t/>
            </a:r>
            <a:br>
              <a:rPr lang="en-GB" dirty="0">
                <a:solidFill>
                  <a:schemeClr val="tx1">
                    <a:lumMod val="95000"/>
                    <a:lumOff val="5000"/>
                  </a:schemeClr>
                </a:solidFill>
              </a:rPr>
            </a:br>
            <a:r>
              <a:rPr lang="en-GB" dirty="0">
                <a:solidFill>
                  <a:schemeClr val="tx1">
                    <a:lumMod val="95000"/>
                    <a:lumOff val="5000"/>
                  </a:schemeClr>
                </a:solidFill>
              </a:rPr>
              <a:t> </a:t>
            </a:r>
            <a:br>
              <a:rPr lang="en-GB" dirty="0">
                <a:solidFill>
                  <a:schemeClr val="tx1">
                    <a:lumMod val="95000"/>
                    <a:lumOff val="5000"/>
                  </a:schemeClr>
                </a:solidFill>
              </a:rPr>
            </a:br>
            <a:r>
              <a:rPr lang="en-GB" dirty="0">
                <a:solidFill>
                  <a:schemeClr val="tx1">
                    <a:lumMod val="95000"/>
                    <a:lumOff val="5000"/>
                  </a:schemeClr>
                </a:solidFill>
              </a:rPr>
              <a:t> </a:t>
            </a:r>
            <a:br>
              <a:rPr lang="en-GB" dirty="0">
                <a:solidFill>
                  <a:schemeClr val="tx1">
                    <a:lumMod val="95000"/>
                    <a:lumOff val="5000"/>
                  </a:schemeClr>
                </a:solidFill>
              </a:rPr>
            </a:br>
            <a:endParaRPr lang="en-GB" dirty="0" smtClean="0">
              <a:solidFill>
                <a:schemeClr val="tx1">
                  <a:lumMod val="95000"/>
                  <a:lumOff val="5000"/>
                </a:schemeClr>
              </a:solidFill>
            </a:endParaRPr>
          </a:p>
          <a:p>
            <a:pPr marL="285750" indent="-285750">
              <a:lnSpc>
                <a:spcPct val="100000"/>
              </a:lnSpc>
              <a:buClrTx/>
              <a:buSzTx/>
              <a:buFont typeface="Arial" charset="0"/>
              <a:buChar char="•"/>
            </a:pPr>
            <a:endParaRPr lang="en-GB" dirty="0" smtClean="0">
              <a:solidFill>
                <a:schemeClr val="tx1">
                  <a:lumMod val="95000"/>
                  <a:lumOff val="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b="1" u="sng" dirty="0">
              <a:solidFill>
                <a:schemeClr val="tx1">
                  <a:lumMod val="95000"/>
                  <a:lumOff val="5000"/>
                </a:schemeClr>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60</a:t>
            </a:fld>
            <a:endParaRPr lang="nb-NO"/>
          </a:p>
        </p:txBody>
      </p:sp>
    </p:spTree>
    <p:extLst>
      <p:ext uri="{BB962C8B-B14F-4D97-AF65-F5344CB8AC3E}">
        <p14:creationId xmlns:p14="http://schemas.microsoft.com/office/powerpoint/2010/main" val="132074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82062"/>
            <a:ext cx="8520600" cy="572700"/>
          </a:xfrm>
        </p:spPr>
        <p:txBody>
          <a:bodyPr/>
          <a:lstStyle/>
          <a:p>
            <a:r>
              <a:rPr lang="it-IT" sz="2400" dirty="0" err="1">
                <a:solidFill>
                  <a:schemeClr val="accent1">
                    <a:lumMod val="75000"/>
                  </a:schemeClr>
                </a:solidFill>
              </a:rPr>
              <a:t>Verifier’s</a:t>
            </a:r>
            <a:r>
              <a:rPr lang="it-IT" sz="2400" dirty="0">
                <a:solidFill>
                  <a:schemeClr val="accent1">
                    <a:lumMod val="75000"/>
                  </a:schemeClr>
                </a:solidFill>
              </a:rPr>
              <a:t> </a:t>
            </a:r>
            <a:r>
              <a:rPr lang="it-IT" sz="2400" dirty="0" err="1">
                <a:solidFill>
                  <a:schemeClr val="accent1">
                    <a:lumMod val="75000"/>
                  </a:schemeClr>
                </a:solidFill>
              </a:rPr>
              <a:t>point</a:t>
            </a:r>
            <a:r>
              <a:rPr lang="it-IT" sz="2400" dirty="0">
                <a:solidFill>
                  <a:schemeClr val="accent1">
                    <a:lumMod val="75000"/>
                  </a:schemeClr>
                </a:solidFill>
              </a:rPr>
              <a:t> of </a:t>
            </a:r>
            <a:r>
              <a:rPr lang="it-IT" sz="2400" dirty="0" err="1">
                <a:solidFill>
                  <a:schemeClr val="accent1">
                    <a:lumMod val="75000"/>
                  </a:schemeClr>
                </a:solidFill>
              </a:rPr>
              <a:t>view</a:t>
            </a:r>
            <a:r>
              <a:rPr lang="it-IT" sz="2400" dirty="0">
                <a:solidFill>
                  <a:schemeClr val="accent1">
                    <a:lumMod val="75000"/>
                  </a:schemeClr>
                </a:solidFill>
              </a:rPr>
              <a:t> I</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822284"/>
            <a:ext cx="8520600" cy="3416400"/>
          </a:xfrm>
        </p:spPr>
        <p:txBody>
          <a:bodyPr/>
          <a:lstStyle/>
          <a:p>
            <a:pPr marL="114300" indent="0">
              <a:buNone/>
            </a:pPr>
            <a:endParaRPr lang="it-IT" dirty="0" smtClean="0">
              <a:solidFill>
                <a:schemeClr val="tx1"/>
              </a:solidFill>
            </a:endParaRPr>
          </a:p>
          <a:p>
            <a:pPr marL="114300" indent="0">
              <a:buNone/>
            </a:pPr>
            <a:r>
              <a:rPr lang="it-IT" dirty="0" err="1" smtClean="0">
                <a:solidFill>
                  <a:schemeClr val="tx1"/>
                </a:solidFill>
              </a:rPr>
              <a:t>Verification</a:t>
            </a:r>
            <a:r>
              <a:rPr lang="it-IT" dirty="0" smtClean="0">
                <a:solidFill>
                  <a:schemeClr val="tx1"/>
                </a:solidFill>
              </a:rPr>
              <a:t> </a:t>
            </a:r>
            <a:r>
              <a:rPr lang="it-IT" dirty="0" err="1">
                <a:solidFill>
                  <a:schemeClr val="tx1"/>
                </a:solidFill>
              </a:rPr>
              <a:t>is</a:t>
            </a:r>
            <a:r>
              <a:rPr lang="it-IT" dirty="0">
                <a:solidFill>
                  <a:schemeClr val="tx1"/>
                </a:solidFill>
              </a:rPr>
              <a:t> way </a:t>
            </a:r>
            <a:r>
              <a:rPr lang="it-IT" dirty="0" err="1">
                <a:solidFill>
                  <a:schemeClr val="tx1"/>
                </a:solidFill>
              </a:rPr>
              <a:t>simpler</a:t>
            </a:r>
            <a:r>
              <a:rPr lang="it-IT" dirty="0">
                <a:solidFill>
                  <a:schemeClr val="tx1"/>
                </a:solidFill>
              </a:rPr>
              <a:t> </a:t>
            </a:r>
            <a:r>
              <a:rPr lang="it-IT" dirty="0" err="1">
                <a:solidFill>
                  <a:schemeClr val="tx1"/>
                </a:solidFill>
              </a:rPr>
              <a:t>than</a:t>
            </a:r>
            <a:r>
              <a:rPr lang="it-IT" dirty="0">
                <a:solidFill>
                  <a:schemeClr val="tx1"/>
                </a:solidFill>
              </a:rPr>
              <a:t> </a:t>
            </a:r>
            <a:r>
              <a:rPr lang="it-IT" dirty="0" err="1">
                <a:solidFill>
                  <a:schemeClr val="tx1"/>
                </a:solidFill>
              </a:rPr>
              <a:t>signing</a:t>
            </a:r>
            <a:r>
              <a:rPr lang="it-IT" dirty="0">
                <a:solidFill>
                  <a:schemeClr val="tx1"/>
                </a:solidFill>
              </a:rPr>
              <a:t> </a:t>
            </a:r>
            <a:r>
              <a:rPr lang="it-IT" dirty="0" err="1">
                <a:solidFill>
                  <a:schemeClr val="tx1"/>
                </a:solidFill>
              </a:rPr>
              <a:t>as</a:t>
            </a:r>
            <a:r>
              <a:rPr lang="it-IT" dirty="0">
                <a:solidFill>
                  <a:schemeClr val="tx1"/>
                </a:solidFill>
              </a:rPr>
              <a:t> </a:t>
            </a:r>
            <a:r>
              <a:rPr lang="it-IT" dirty="0" err="1">
                <a:solidFill>
                  <a:schemeClr val="tx1"/>
                </a:solidFill>
              </a:rPr>
              <a:t>it</a:t>
            </a:r>
            <a:r>
              <a:rPr lang="it-IT" dirty="0">
                <a:solidFill>
                  <a:schemeClr val="tx1"/>
                </a:solidFill>
              </a:rPr>
              <a:t> </a:t>
            </a:r>
            <a:r>
              <a:rPr lang="it-IT" dirty="0" err="1">
                <a:solidFill>
                  <a:schemeClr val="tx1"/>
                </a:solidFill>
              </a:rPr>
              <a:t>does</a:t>
            </a:r>
            <a:r>
              <a:rPr lang="it-IT" dirty="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depend</a:t>
            </a:r>
            <a:r>
              <a:rPr lang="it-IT" dirty="0">
                <a:solidFill>
                  <a:schemeClr val="tx1"/>
                </a:solidFill>
              </a:rPr>
              <a:t> </a:t>
            </a:r>
            <a:r>
              <a:rPr lang="it-IT" dirty="0" smtClean="0">
                <a:solidFill>
                  <a:schemeClr val="tx1"/>
                </a:solidFill>
              </a:rPr>
              <a:t>on </a:t>
            </a:r>
            <a:r>
              <a:rPr lang="it-IT" dirty="0" err="1" smtClean="0">
                <a:solidFill>
                  <a:schemeClr val="tx1"/>
                </a:solidFill>
              </a:rPr>
              <a:t>which</a:t>
            </a:r>
            <a:r>
              <a:rPr lang="it-IT" dirty="0" smtClean="0">
                <a:solidFill>
                  <a:schemeClr val="tx1"/>
                </a:solidFill>
              </a:rPr>
              <a:t> </a:t>
            </a:r>
            <a:r>
              <a:rPr lang="it-IT" dirty="0" err="1" smtClean="0">
                <a:solidFill>
                  <a:schemeClr val="tx1"/>
                </a:solidFill>
              </a:rPr>
              <a:t>signing</a:t>
            </a:r>
            <a:r>
              <a:rPr lang="it-IT" dirty="0">
                <a:solidFill>
                  <a:schemeClr val="tx1"/>
                </a:solidFill>
              </a:rPr>
              <a:t> </a:t>
            </a:r>
            <a:r>
              <a:rPr lang="it-IT" dirty="0" err="1" smtClean="0">
                <a:solidFill>
                  <a:schemeClr val="tx1"/>
                </a:solidFill>
              </a:rPr>
              <a:t>keys</a:t>
            </a:r>
            <a:r>
              <a:rPr lang="it-IT" dirty="0" smtClean="0">
                <a:solidFill>
                  <a:schemeClr val="tx1"/>
                </a:solidFill>
              </a:rPr>
              <a:t> </a:t>
            </a:r>
            <a:r>
              <a:rPr lang="it-IT" dirty="0">
                <a:solidFill>
                  <a:schemeClr val="tx1"/>
                </a:solidFill>
              </a:rPr>
              <a:t>per ring are </a:t>
            </a:r>
            <a:r>
              <a:rPr lang="it-IT" dirty="0" err="1">
                <a:solidFill>
                  <a:schemeClr val="tx1"/>
                </a:solidFill>
              </a:rPr>
              <a:t>known</a:t>
            </a:r>
            <a:r>
              <a:rPr lang="it-IT" dirty="0">
                <a:solidFill>
                  <a:schemeClr val="tx1"/>
                </a:solidFill>
              </a:rPr>
              <a:t> (</a:t>
            </a:r>
            <a:r>
              <a:rPr lang="it-IT" dirty="0" err="1">
                <a:solidFill>
                  <a:schemeClr val="tx1"/>
                </a:solidFill>
              </a:rPr>
              <a:t>basically</a:t>
            </a:r>
            <a:r>
              <a:rPr lang="it-IT" dirty="0">
                <a:solidFill>
                  <a:schemeClr val="tx1"/>
                </a:solidFill>
              </a:rPr>
              <a:t> </a:t>
            </a:r>
            <a:r>
              <a:rPr lang="it-IT" dirty="0" err="1">
                <a:solidFill>
                  <a:schemeClr val="tx1"/>
                </a:solidFill>
              </a:rPr>
              <a:t>because</a:t>
            </a:r>
            <a:r>
              <a:rPr lang="it-IT" dirty="0">
                <a:solidFill>
                  <a:schemeClr val="tx1"/>
                </a:solidFill>
              </a:rPr>
              <a:t> a </a:t>
            </a:r>
            <a:r>
              <a:rPr lang="it-IT" dirty="0" err="1" smtClean="0">
                <a:solidFill>
                  <a:schemeClr val="tx1"/>
                </a:solidFill>
              </a:rPr>
              <a:t>verifier</a:t>
            </a:r>
            <a:r>
              <a:rPr lang="it-IT" dirty="0">
                <a:solidFill>
                  <a:schemeClr val="tx1"/>
                </a:solidFill>
              </a:rPr>
              <a:t> </a:t>
            </a:r>
            <a:r>
              <a:rPr lang="it-IT" dirty="0" err="1" smtClean="0">
                <a:solidFill>
                  <a:schemeClr val="tx1"/>
                </a:solidFill>
              </a:rPr>
              <a:t>does</a:t>
            </a:r>
            <a:r>
              <a:rPr lang="it-IT" dirty="0" smtClean="0">
                <a:solidFill>
                  <a:schemeClr val="tx1"/>
                </a:solidFill>
              </a:rPr>
              <a:t> </a:t>
            </a:r>
            <a:r>
              <a:rPr lang="it-IT" dirty="0" err="1">
                <a:solidFill>
                  <a:schemeClr val="tx1"/>
                </a:solidFill>
              </a:rPr>
              <a:t>not</a:t>
            </a:r>
            <a:r>
              <a:rPr lang="it-IT" dirty="0">
                <a:solidFill>
                  <a:schemeClr val="tx1"/>
                </a:solidFill>
              </a:rPr>
              <a:t> </a:t>
            </a:r>
            <a:r>
              <a:rPr lang="it-IT" dirty="0" err="1">
                <a:solidFill>
                  <a:schemeClr val="tx1"/>
                </a:solidFill>
              </a:rPr>
              <a:t>know</a:t>
            </a:r>
            <a:r>
              <a:rPr lang="it-IT" dirty="0">
                <a:solidFill>
                  <a:schemeClr val="tx1"/>
                </a:solidFill>
              </a:rPr>
              <a:t> </a:t>
            </a:r>
            <a:r>
              <a:rPr lang="it-IT" dirty="0" err="1">
                <a:solidFill>
                  <a:schemeClr val="tx1"/>
                </a:solidFill>
              </a:rPr>
              <a:t>them</a:t>
            </a:r>
            <a:r>
              <a:rPr lang="it-IT" dirty="0">
                <a:solidFill>
                  <a:schemeClr val="tx1"/>
                </a:solidFill>
              </a:rPr>
              <a:t>!) and </a:t>
            </a:r>
            <a:r>
              <a:rPr lang="it-IT" dirty="0" err="1">
                <a:solidFill>
                  <a:schemeClr val="tx1"/>
                </a:solidFill>
              </a:rPr>
              <a:t>thus</a:t>
            </a:r>
            <a:r>
              <a:rPr lang="it-IT" dirty="0">
                <a:solidFill>
                  <a:schemeClr val="tx1"/>
                </a:solidFill>
              </a:rPr>
              <a:t> </a:t>
            </a:r>
            <a:r>
              <a:rPr lang="it-IT" dirty="0" err="1">
                <a:solidFill>
                  <a:schemeClr val="tx1"/>
                </a:solidFill>
              </a:rPr>
              <a:t>avoids</a:t>
            </a:r>
            <a:r>
              <a:rPr lang="it-IT" dirty="0">
                <a:solidFill>
                  <a:schemeClr val="tx1"/>
                </a:solidFill>
              </a:rPr>
              <a:t> the “</a:t>
            </a:r>
            <a:r>
              <a:rPr lang="it-IT" dirty="0" err="1">
                <a:solidFill>
                  <a:schemeClr val="tx1"/>
                </a:solidFill>
              </a:rPr>
              <a:t>two-phase</a:t>
            </a:r>
            <a:r>
              <a:rPr lang="it-IT" dirty="0">
                <a:solidFill>
                  <a:schemeClr val="tx1"/>
                </a:solidFill>
              </a:rPr>
              <a:t>” </a:t>
            </a:r>
            <a:r>
              <a:rPr lang="it-IT" dirty="0" err="1" smtClean="0">
                <a:solidFill>
                  <a:schemeClr val="tx1"/>
                </a:solidFill>
              </a:rPr>
              <a:t>signing</a:t>
            </a:r>
            <a:r>
              <a:rPr lang="it-IT" dirty="0">
                <a:solidFill>
                  <a:schemeClr val="tx1"/>
                </a:solidFill>
              </a:rPr>
              <a:t> </a:t>
            </a:r>
            <a:r>
              <a:rPr lang="it-IT" dirty="0" smtClean="0">
                <a:solidFill>
                  <a:schemeClr val="tx1"/>
                </a:solidFill>
              </a:rPr>
              <a:t>procedure.</a:t>
            </a:r>
          </a:p>
          <a:p>
            <a:pPr>
              <a:buSzPct val="88000"/>
              <a:buFont typeface="Arial" charset="0"/>
              <a:buChar char="•"/>
            </a:pPr>
            <a:endParaRPr lang="it-IT" dirty="0" smtClean="0">
              <a:solidFill>
                <a:schemeClr val="tx1"/>
              </a:solidFill>
            </a:endParaRPr>
          </a:p>
          <a:p>
            <a:pPr>
              <a:buSzPct val="88000"/>
              <a:buFont typeface="Arial" charset="0"/>
              <a:buChar char="•"/>
            </a:pPr>
            <a:r>
              <a:rPr lang="it-IT" dirty="0" err="1" smtClean="0">
                <a:solidFill>
                  <a:schemeClr val="tx1"/>
                </a:solidFill>
              </a:rPr>
              <a:t>Let</a:t>
            </a:r>
            <a:r>
              <a:rPr lang="it-IT" dirty="0" smtClean="0">
                <a:solidFill>
                  <a:schemeClr val="tx1"/>
                </a:solidFill>
              </a:rPr>
              <a:t> </a:t>
            </a:r>
            <a:r>
              <a:rPr lang="it-IT" dirty="0">
                <a:solidFill>
                  <a:schemeClr val="tx1"/>
                </a:solidFill>
              </a:rPr>
              <a:t>a </a:t>
            </a:r>
            <a:r>
              <a:rPr lang="it-IT" dirty="0" err="1">
                <a:solidFill>
                  <a:schemeClr val="tx1"/>
                </a:solidFill>
              </a:rPr>
              <a:t>verifier</a:t>
            </a:r>
            <a:r>
              <a:rPr lang="it-IT" dirty="0">
                <a:solidFill>
                  <a:schemeClr val="tx1"/>
                </a:solidFill>
              </a:rPr>
              <a:t> </a:t>
            </a:r>
            <a:r>
              <a:rPr lang="it-IT" dirty="0" err="1">
                <a:solidFill>
                  <a:schemeClr val="tx1"/>
                </a:solidFill>
              </a:rPr>
              <a:t>have</a:t>
            </a:r>
            <a:r>
              <a:rPr lang="it-IT" dirty="0">
                <a:solidFill>
                  <a:schemeClr val="tx1"/>
                </a:solidFill>
              </a:rPr>
              <a:t> a </a:t>
            </a:r>
            <a:r>
              <a:rPr lang="it-IT" dirty="0" err="1">
                <a:solidFill>
                  <a:schemeClr val="tx1"/>
                </a:solidFill>
              </a:rPr>
              <a:t>message</a:t>
            </a:r>
            <a:r>
              <a:rPr lang="it-IT" dirty="0">
                <a:solidFill>
                  <a:schemeClr val="tx1"/>
                </a:solidFill>
              </a:rPr>
              <a:t> </a:t>
            </a:r>
            <a:r>
              <a:rPr lang="it-IT" b="1" dirty="0">
                <a:solidFill>
                  <a:schemeClr val="tx1"/>
                </a:solidFill>
              </a:rPr>
              <a:t>m</a:t>
            </a:r>
            <a:r>
              <a:rPr lang="it-IT" dirty="0">
                <a:solidFill>
                  <a:schemeClr val="tx1"/>
                </a:solidFill>
              </a:rPr>
              <a:t>, a </a:t>
            </a:r>
            <a:r>
              <a:rPr lang="it-IT" dirty="0" err="1">
                <a:solidFill>
                  <a:schemeClr val="tx1"/>
                </a:solidFill>
              </a:rPr>
              <a:t>collection</a:t>
            </a:r>
            <a:r>
              <a:rPr lang="it-IT" dirty="0">
                <a:solidFill>
                  <a:schemeClr val="tx1"/>
                </a:solidFill>
              </a:rPr>
              <a:t> of </a:t>
            </a:r>
            <a:r>
              <a:rPr lang="it-IT" dirty="0" err="1">
                <a:solidFill>
                  <a:schemeClr val="tx1"/>
                </a:solidFill>
              </a:rPr>
              <a:t>verification</a:t>
            </a:r>
            <a:r>
              <a:rPr lang="it-IT" dirty="0">
                <a:solidFill>
                  <a:schemeClr val="tx1"/>
                </a:solidFill>
              </a:rPr>
              <a:t> </a:t>
            </a:r>
            <a:r>
              <a:rPr lang="it-IT" dirty="0" err="1" smtClean="0">
                <a:solidFill>
                  <a:schemeClr val="tx1"/>
                </a:solidFill>
              </a:rPr>
              <a:t>pubkeys</a:t>
            </a:r>
            <a:r>
              <a:rPr lang="it-IT" dirty="0" smtClean="0">
                <a:solidFill>
                  <a:schemeClr val="tx1"/>
                </a:solidFill>
              </a:rPr>
              <a:t> </a:t>
            </a:r>
            <a:r>
              <a:rPr lang="it-IT" b="1" dirty="0" err="1" smtClean="0">
                <a:solidFill>
                  <a:schemeClr val="tx1"/>
                </a:solidFill>
              </a:rPr>
              <a:t>P</a:t>
            </a:r>
            <a:r>
              <a:rPr lang="it-IT" b="1" baseline="-25000" dirty="0" err="1" smtClean="0">
                <a:solidFill>
                  <a:schemeClr val="tx1"/>
                </a:solidFill>
              </a:rPr>
              <a:t>i,j</a:t>
            </a:r>
            <a:r>
              <a:rPr lang="it-IT" dirty="0" smtClean="0">
                <a:solidFill>
                  <a:schemeClr val="tx1"/>
                </a:solidFill>
              </a:rPr>
              <a:t>, </a:t>
            </a:r>
          </a:p>
          <a:p>
            <a:pPr marL="114300" lvl="1" indent="0">
              <a:buSzPct val="88000"/>
              <a:buNone/>
            </a:pPr>
            <a:r>
              <a:rPr lang="it-IT" sz="1800" dirty="0">
                <a:solidFill>
                  <a:schemeClr val="tx1"/>
                </a:solidFill>
              </a:rPr>
              <a:t> </a:t>
            </a:r>
            <a:r>
              <a:rPr lang="it-IT" sz="1800" dirty="0" smtClean="0">
                <a:solidFill>
                  <a:schemeClr val="tx1"/>
                </a:solidFill>
              </a:rPr>
              <a:t>    </a:t>
            </a:r>
            <a:r>
              <a:rPr lang="en-GB" sz="1800" dirty="0" smtClean="0">
                <a:solidFill>
                  <a:schemeClr val="tx1">
                    <a:lumMod val="95000"/>
                    <a:lumOff val="5000"/>
                  </a:schemeClr>
                </a:solidFill>
              </a:rPr>
              <a:t>0 </a:t>
            </a:r>
            <a:r>
              <a:rPr lang="en-GB" sz="1800" dirty="0">
                <a:solidFill>
                  <a:schemeClr val="tx1">
                    <a:lumMod val="95000"/>
                    <a:lumOff val="5000"/>
                  </a:schemeClr>
                </a:solidFill>
              </a:rPr>
              <a:t>≤ </a:t>
            </a:r>
            <a:r>
              <a:rPr lang="en-GB" sz="1800" dirty="0" err="1">
                <a:solidFill>
                  <a:schemeClr val="tx1">
                    <a:lumMod val="95000"/>
                    <a:lumOff val="5000"/>
                  </a:schemeClr>
                </a:solidFill>
              </a:rPr>
              <a:t>i</a:t>
            </a:r>
            <a:r>
              <a:rPr lang="en-GB" sz="1800" dirty="0">
                <a:solidFill>
                  <a:schemeClr val="tx1">
                    <a:lumMod val="95000"/>
                    <a:lumOff val="5000"/>
                  </a:schemeClr>
                </a:solidFill>
              </a:rPr>
              <a:t> ≤ n-1,   0 ≤ j ≤ m</a:t>
            </a:r>
            <a:r>
              <a:rPr lang="en-GB" sz="1800" baseline="-25000" dirty="0">
                <a:solidFill>
                  <a:schemeClr val="tx1">
                    <a:lumMod val="95000"/>
                    <a:lumOff val="5000"/>
                  </a:schemeClr>
                </a:solidFill>
              </a:rPr>
              <a:t>i</a:t>
            </a:r>
            <a:r>
              <a:rPr lang="en-GB" sz="1800" dirty="0">
                <a:solidFill>
                  <a:schemeClr val="tx1">
                    <a:lumMod val="95000"/>
                    <a:lumOff val="5000"/>
                  </a:schemeClr>
                </a:solidFill>
              </a:rPr>
              <a:t>-1 </a:t>
            </a:r>
            <a:r>
              <a:rPr lang="en-GB" sz="1800" dirty="0" smtClean="0">
                <a:solidFill>
                  <a:schemeClr val="tx1">
                    <a:lumMod val="95000"/>
                    <a:lumOff val="5000"/>
                  </a:schemeClr>
                </a:solidFill>
              </a:rPr>
              <a:t>and the complete signature </a:t>
            </a:r>
          </a:p>
          <a:p>
            <a:pPr marL="114300" lvl="1" indent="0">
              <a:buSzPct val="88000"/>
              <a:buNone/>
            </a:pPr>
            <a:r>
              <a:rPr lang="en-GB" sz="1800" dirty="0" smtClean="0">
                <a:solidFill>
                  <a:schemeClr val="tx1">
                    <a:lumMod val="95000"/>
                    <a:lumOff val="5000"/>
                  </a:schemeClr>
                </a:solidFill>
              </a:rPr>
              <a:t>     {</a:t>
            </a:r>
            <a:r>
              <a:rPr lang="en-GB" sz="1800" b="1" dirty="0">
                <a:solidFill>
                  <a:schemeClr val="tx1">
                    <a:lumMod val="95000"/>
                    <a:lumOff val="5000"/>
                  </a:schemeClr>
                </a:solidFill>
              </a:rPr>
              <a:t>e</a:t>
            </a:r>
            <a:r>
              <a:rPr lang="en-GB" sz="1800" b="1" baseline="-25000" dirty="0">
                <a:solidFill>
                  <a:schemeClr val="tx1">
                    <a:lumMod val="95000"/>
                    <a:lumOff val="5000"/>
                  </a:schemeClr>
                </a:solidFill>
              </a:rPr>
              <a:t>0</a:t>
            </a:r>
            <a:r>
              <a:rPr lang="en-GB" sz="1800" b="1" dirty="0">
                <a:solidFill>
                  <a:schemeClr val="tx1">
                    <a:lumMod val="95000"/>
                    <a:lumOff val="5000"/>
                  </a:schemeClr>
                </a:solidFill>
              </a:rPr>
              <a:t>, </a:t>
            </a:r>
            <a:r>
              <a:rPr lang="en-GB" sz="1800" b="1" dirty="0" err="1">
                <a:solidFill>
                  <a:schemeClr val="tx1">
                    <a:lumMod val="95000"/>
                    <a:lumOff val="5000"/>
                  </a:schemeClr>
                </a:solidFill>
              </a:rPr>
              <a:t>s</a:t>
            </a:r>
            <a:r>
              <a:rPr lang="en-GB" sz="1800" b="1" baseline="-25000" dirty="0" err="1">
                <a:solidFill>
                  <a:schemeClr val="tx1">
                    <a:lumMod val="95000"/>
                    <a:lumOff val="5000"/>
                  </a:schemeClr>
                </a:solidFill>
              </a:rPr>
              <a:t>i,j</a:t>
            </a:r>
            <a:r>
              <a:rPr lang="en-GB" sz="1800" b="1" baseline="-25000" dirty="0">
                <a:solidFill>
                  <a:schemeClr val="tx1">
                    <a:lumMod val="95000"/>
                    <a:lumOff val="5000"/>
                  </a:schemeClr>
                </a:solidFill>
              </a:rPr>
              <a:t> </a:t>
            </a:r>
            <a:r>
              <a:rPr lang="en-GB" sz="1800" dirty="0">
                <a:solidFill>
                  <a:schemeClr val="tx1">
                    <a:lumMod val="95000"/>
                    <a:lumOff val="5000"/>
                  </a:schemeClr>
                </a:solidFill>
              </a:rPr>
              <a:t>:     0 ≤ </a:t>
            </a:r>
            <a:r>
              <a:rPr lang="en-GB" sz="1800" dirty="0" err="1">
                <a:solidFill>
                  <a:schemeClr val="tx1">
                    <a:lumMod val="95000"/>
                    <a:lumOff val="5000"/>
                  </a:schemeClr>
                </a:solidFill>
              </a:rPr>
              <a:t>i</a:t>
            </a:r>
            <a:r>
              <a:rPr lang="en-GB" sz="1800" dirty="0">
                <a:solidFill>
                  <a:schemeClr val="tx1">
                    <a:lumMod val="95000"/>
                    <a:lumOff val="5000"/>
                  </a:schemeClr>
                </a:solidFill>
              </a:rPr>
              <a:t> ≤ n-1,   0 ≤ j ≤ m</a:t>
            </a:r>
            <a:r>
              <a:rPr lang="en-GB" sz="1800" baseline="-25000" dirty="0">
                <a:solidFill>
                  <a:schemeClr val="tx1">
                    <a:lumMod val="95000"/>
                    <a:lumOff val="5000"/>
                  </a:schemeClr>
                </a:solidFill>
              </a:rPr>
              <a:t>i</a:t>
            </a:r>
            <a:r>
              <a:rPr lang="en-GB" sz="1800" dirty="0">
                <a:solidFill>
                  <a:schemeClr val="tx1">
                    <a:lumMod val="95000"/>
                    <a:lumOff val="5000"/>
                  </a:schemeClr>
                </a:solidFill>
              </a:rPr>
              <a:t>-1</a:t>
            </a:r>
            <a:r>
              <a:rPr lang="en-GB" sz="1800" dirty="0" smtClean="0">
                <a:solidFill>
                  <a:schemeClr val="tx1">
                    <a:lumMod val="95000"/>
                    <a:lumOff val="5000"/>
                  </a:schemeClr>
                </a:solidFill>
              </a:rPr>
              <a:t>}  provided in the signing procedure.</a:t>
            </a:r>
            <a:endParaRPr lang="it-IT" sz="1800" dirty="0">
              <a:solidFill>
                <a:schemeClr val="tx1">
                  <a:lumMod val="95000"/>
                  <a:lumOff val="5000"/>
                </a:schemeClr>
              </a:solidFill>
            </a:endParaRPr>
          </a:p>
          <a:p>
            <a:pPr marL="114300" indent="0">
              <a:buSzPct val="88000"/>
              <a:buNone/>
            </a:pPr>
            <a:r>
              <a:rPr lang="en-GB" dirty="0" smtClean="0">
                <a:solidFill>
                  <a:schemeClr val="tx1">
                    <a:lumMod val="95000"/>
                    <a:lumOff val="5000"/>
                  </a:schemeClr>
                </a:solidFill>
              </a:rPr>
              <a:t> </a:t>
            </a:r>
            <a:r>
              <a:rPr lang="it-IT" dirty="0">
                <a:solidFill>
                  <a:schemeClr val="tx1"/>
                </a:solidFill>
              </a:rPr>
              <a:t/>
            </a:r>
            <a:br>
              <a:rPr lang="it-IT" dirty="0">
                <a:solidFill>
                  <a:schemeClr val="tx1"/>
                </a:solidFill>
              </a:rPr>
            </a:br>
            <a:endParaRPr lang="en-GB"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61</a:t>
            </a:fld>
            <a:endParaRPr lang="nb-NO"/>
          </a:p>
        </p:txBody>
      </p:sp>
    </p:spTree>
    <p:extLst>
      <p:ext uri="{BB962C8B-B14F-4D97-AF65-F5344CB8AC3E}">
        <p14:creationId xmlns:p14="http://schemas.microsoft.com/office/powerpoint/2010/main" val="8016646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Verifier’s point of view II</a:t>
            </a:r>
            <a:br>
              <a:rPr lang="en-GB" sz="2400" dirty="0" smtClean="0">
                <a:solidFill>
                  <a:schemeClr val="accent1">
                    <a:lumMod val="75000"/>
                  </a:schemeClr>
                </a:solidFill>
              </a:rPr>
            </a:br>
            <a:r>
              <a:rPr lang="en-GB" sz="2400" dirty="0" smtClean="0">
                <a:solidFill>
                  <a:schemeClr val="accent1">
                    <a:lumMod val="75000"/>
                  </a:schemeClr>
                </a:solidFill>
              </a:rPr>
              <a:t/>
            </a:r>
            <a:br>
              <a:rPr lang="en-GB" sz="2400" dirty="0" smtClean="0">
                <a:solidFill>
                  <a:schemeClr val="accent1">
                    <a:lumMod val="75000"/>
                  </a:schemeClr>
                </a:solidFill>
              </a:rPr>
            </a:br>
            <a:endParaRPr lang="en-GB" sz="2400" dirty="0"/>
          </a:p>
        </p:txBody>
      </p:sp>
      <p:sp>
        <p:nvSpPr>
          <p:cNvPr id="3" name="Segnaposto testo 2"/>
          <p:cNvSpPr>
            <a:spLocks noGrp="1"/>
          </p:cNvSpPr>
          <p:nvPr>
            <p:ph type="body" idx="1"/>
          </p:nvPr>
        </p:nvSpPr>
        <p:spPr>
          <a:xfrm>
            <a:off x="311700" y="1003242"/>
            <a:ext cx="8520600" cy="3416400"/>
          </a:xfrm>
        </p:spPr>
        <p:txBody>
          <a:bodyPr/>
          <a:lstStyle/>
          <a:p>
            <a:pPr marL="342900" lvl="0">
              <a:lnSpc>
                <a:spcPct val="100000"/>
              </a:lnSpc>
              <a:buClrTx/>
              <a:buSzPct val="88000"/>
              <a:buFont typeface="+mj-lt"/>
              <a:buAutoNum type="arabicPeriod"/>
            </a:pPr>
            <a:r>
              <a:rPr lang="en-GB" dirty="0" smtClean="0">
                <a:solidFill>
                  <a:schemeClr val="tx1"/>
                </a:solidFill>
              </a:rPr>
              <a:t>Compute the hash M of the message to be signed concatenated with the set of all of the verification pubkeys.</a:t>
            </a:r>
          </a:p>
          <a:p>
            <a:pPr marL="342900" lvl="0">
              <a:lnSpc>
                <a:spcPct val="100000"/>
              </a:lnSpc>
              <a:buClrTx/>
              <a:buSzPct val="88000"/>
              <a:buFont typeface="+mj-lt"/>
              <a:buAutoNum type="arabicPeriod"/>
            </a:pPr>
            <a:endParaRPr lang="en-GB" dirty="0" smtClean="0">
              <a:solidFill>
                <a:schemeClr val="tx1"/>
              </a:solidFill>
            </a:endParaRPr>
          </a:p>
          <a:p>
            <a:pPr marL="342900" lvl="0">
              <a:lnSpc>
                <a:spcPct val="100000"/>
              </a:lnSpc>
              <a:buClrTx/>
              <a:buSzPct val="88000"/>
              <a:buFont typeface="+mj-lt"/>
              <a:buAutoNum type="arabicPeriod"/>
            </a:pPr>
            <a:r>
              <a:rPr lang="en-GB" dirty="0" smtClean="0">
                <a:solidFill>
                  <a:schemeClr val="tx1"/>
                </a:solidFill>
              </a:rPr>
              <a:t>∀</a:t>
            </a:r>
            <a:r>
              <a:rPr lang="en-GB" dirty="0" err="1" smtClean="0">
                <a:solidFill>
                  <a:schemeClr val="tx1"/>
                </a:solidFill>
              </a:rPr>
              <a:t>i</a:t>
            </a:r>
            <a:r>
              <a:rPr lang="en-GB" dirty="0" smtClean="0">
                <a:solidFill>
                  <a:schemeClr val="tx1"/>
                </a:solidFill>
              </a:rPr>
              <a:t>:  0 ≤ </a:t>
            </a:r>
            <a:r>
              <a:rPr lang="en-GB" dirty="0" err="1" smtClean="0">
                <a:solidFill>
                  <a:schemeClr val="tx1"/>
                </a:solidFill>
              </a:rPr>
              <a:t>i</a:t>
            </a:r>
            <a:r>
              <a:rPr lang="en-GB" dirty="0" smtClean="0">
                <a:solidFill>
                  <a:schemeClr val="tx1"/>
                </a:solidFill>
              </a:rPr>
              <a:t> ≤ n-1, ∀j: 0 ≤ j ≤ m</a:t>
            </a:r>
            <a:r>
              <a:rPr lang="en-GB" baseline="-25000" dirty="0" smtClean="0">
                <a:solidFill>
                  <a:schemeClr val="tx1"/>
                </a:solidFill>
              </a:rPr>
              <a:t>i</a:t>
            </a:r>
            <a:r>
              <a:rPr lang="en-GB" dirty="0" smtClean="0">
                <a:solidFill>
                  <a:schemeClr val="tx1"/>
                </a:solidFill>
              </a:rPr>
              <a:t>−1, produce the R-value and the message hash for nodes j+1 of the </a:t>
            </a:r>
            <a:r>
              <a:rPr lang="en-GB" dirty="0" err="1" smtClean="0">
                <a:solidFill>
                  <a:schemeClr val="tx1"/>
                </a:solidFill>
              </a:rPr>
              <a:t>i</a:t>
            </a:r>
            <a:r>
              <a:rPr lang="en-GB" baseline="30000" dirty="0" err="1" smtClean="0">
                <a:solidFill>
                  <a:schemeClr val="tx1"/>
                </a:solidFill>
              </a:rPr>
              <a:t>th</a:t>
            </a:r>
            <a:r>
              <a:rPr lang="en-GB" dirty="0" smtClean="0">
                <a:solidFill>
                  <a:schemeClr val="tx1"/>
                </a:solidFill>
              </a:rPr>
              <a:t> ring.</a:t>
            </a:r>
          </a:p>
          <a:p>
            <a:pPr marL="0" lvl="0" indent="0">
              <a:lnSpc>
                <a:spcPct val="100000"/>
              </a:lnSpc>
              <a:buClrTx/>
              <a:buSzTx/>
              <a:buNone/>
            </a:pPr>
            <a:r>
              <a:rPr lang="en-GB" dirty="0" smtClean="0">
                <a:solidFill>
                  <a:schemeClr val="tx1"/>
                </a:solidFill>
              </a:rPr>
              <a:t>			      R</a:t>
            </a:r>
            <a:r>
              <a:rPr lang="en-GB" baseline="-25000" dirty="0" smtClean="0">
                <a:solidFill>
                  <a:schemeClr val="tx1"/>
                </a:solidFill>
              </a:rPr>
              <a:t>i,j+1</a:t>
            </a:r>
            <a:r>
              <a:rPr lang="en-GB" dirty="0" smtClean="0">
                <a:solidFill>
                  <a:schemeClr val="tx1"/>
                </a:solidFill>
              </a:rPr>
              <a:t> = </a:t>
            </a:r>
            <a:r>
              <a:rPr lang="en-GB" dirty="0" err="1" smtClean="0">
                <a:solidFill>
                  <a:schemeClr val="tx1"/>
                </a:solidFill>
              </a:rPr>
              <a:t>s</a:t>
            </a:r>
            <a:r>
              <a:rPr lang="en-GB" baseline="-25000" dirty="0" err="1" smtClean="0">
                <a:solidFill>
                  <a:schemeClr val="tx1"/>
                </a:solidFill>
              </a:rPr>
              <a:t>i,j</a:t>
            </a:r>
            <a:r>
              <a:rPr lang="en-GB" dirty="0" err="1" smtClean="0">
                <a:solidFill>
                  <a:schemeClr val="tx1"/>
                </a:solidFill>
              </a:rPr>
              <a:t>G</a:t>
            </a:r>
            <a:r>
              <a:rPr lang="en-GB" dirty="0" smtClean="0">
                <a:solidFill>
                  <a:schemeClr val="tx1"/>
                </a:solidFill>
              </a:rPr>
              <a:t> − </a:t>
            </a:r>
            <a:r>
              <a:rPr lang="en-GB" dirty="0" err="1" smtClean="0">
                <a:solidFill>
                  <a:schemeClr val="tx1"/>
                </a:solidFill>
              </a:rPr>
              <a:t>e</a:t>
            </a:r>
            <a:r>
              <a:rPr lang="en-GB" baseline="-25000" dirty="0" err="1" smtClean="0">
                <a:solidFill>
                  <a:schemeClr val="tx1"/>
                </a:solidFill>
              </a:rPr>
              <a:t>i,j</a:t>
            </a:r>
            <a:r>
              <a:rPr lang="en-GB" dirty="0" err="1" smtClean="0">
                <a:solidFill>
                  <a:schemeClr val="tx1"/>
                </a:solidFill>
              </a:rPr>
              <a:t>P</a:t>
            </a:r>
            <a:r>
              <a:rPr lang="en-GB" baseline="-25000" dirty="0" err="1" smtClean="0">
                <a:solidFill>
                  <a:schemeClr val="tx1"/>
                </a:solidFill>
              </a:rPr>
              <a:t>i,j</a:t>
            </a:r>
            <a:endParaRPr lang="en-GB" baseline="-25000" dirty="0" smtClean="0">
              <a:solidFill>
                <a:schemeClr val="tx1"/>
              </a:solidFill>
            </a:endParaRPr>
          </a:p>
          <a:p>
            <a:pPr marL="0" lvl="0" indent="0">
              <a:lnSpc>
                <a:spcPct val="100000"/>
              </a:lnSpc>
              <a:buClrTx/>
              <a:buSzTx/>
              <a:buNone/>
            </a:pPr>
            <a:r>
              <a:rPr lang="en-GB" dirty="0" smtClean="0">
                <a:solidFill>
                  <a:schemeClr val="tx1"/>
                </a:solidFill>
              </a:rPr>
              <a:t>			e</a:t>
            </a:r>
            <a:r>
              <a:rPr lang="en-GB" baseline="-25000" dirty="0" smtClean="0">
                <a:solidFill>
                  <a:schemeClr val="tx1"/>
                </a:solidFill>
              </a:rPr>
              <a:t>i,j+1</a:t>
            </a:r>
            <a:r>
              <a:rPr lang="en-GB" dirty="0" smtClean="0">
                <a:solidFill>
                  <a:schemeClr val="tx1"/>
                </a:solidFill>
              </a:rPr>
              <a:t> = H(M || R</a:t>
            </a:r>
            <a:r>
              <a:rPr lang="en-GB" baseline="-25000" dirty="0" smtClean="0">
                <a:solidFill>
                  <a:schemeClr val="tx1"/>
                </a:solidFill>
              </a:rPr>
              <a:t>i,j+1 </a:t>
            </a:r>
            <a:r>
              <a:rPr lang="en-GB" dirty="0" smtClean="0">
                <a:solidFill>
                  <a:schemeClr val="tx1"/>
                </a:solidFill>
              </a:rPr>
              <a:t>|| </a:t>
            </a:r>
            <a:r>
              <a:rPr lang="en-GB" dirty="0" err="1" smtClean="0">
                <a:solidFill>
                  <a:schemeClr val="tx1"/>
                </a:solidFill>
              </a:rPr>
              <a:t>i</a:t>
            </a:r>
            <a:r>
              <a:rPr lang="en-GB" dirty="0" smtClean="0">
                <a:solidFill>
                  <a:schemeClr val="tx1"/>
                </a:solidFill>
              </a:rPr>
              <a:t> || j+1)</a:t>
            </a:r>
          </a:p>
          <a:p>
            <a:pPr marL="0" lvl="0" indent="0">
              <a:lnSpc>
                <a:spcPct val="100000"/>
              </a:lnSpc>
              <a:buClrTx/>
              <a:buSzTx/>
              <a:buNone/>
            </a:pPr>
            <a:r>
              <a:rPr lang="en-GB" dirty="0" smtClean="0">
                <a:solidFill>
                  <a:schemeClr val="tx1"/>
                </a:solidFill>
              </a:rPr>
              <a:t>     where e</a:t>
            </a:r>
            <a:r>
              <a:rPr lang="en-GB" baseline="-25000" dirty="0" smtClean="0">
                <a:solidFill>
                  <a:schemeClr val="tx1"/>
                </a:solidFill>
              </a:rPr>
              <a:t>i,0</a:t>
            </a:r>
            <a:r>
              <a:rPr lang="en-GB" dirty="0" smtClean="0">
                <a:solidFill>
                  <a:schemeClr val="tx1"/>
                </a:solidFill>
              </a:rPr>
              <a:t> = e</a:t>
            </a:r>
            <a:r>
              <a:rPr lang="en-GB" baseline="-25000" dirty="0" smtClean="0">
                <a:solidFill>
                  <a:schemeClr val="tx1"/>
                </a:solidFill>
              </a:rPr>
              <a:t>0</a:t>
            </a:r>
            <a:r>
              <a:rPr lang="en-GB" dirty="0" smtClean="0">
                <a:solidFill>
                  <a:schemeClr val="tx1"/>
                </a:solidFill>
              </a:rPr>
              <a:t>.</a:t>
            </a:r>
          </a:p>
          <a:p>
            <a:pPr marL="0" lvl="0" indent="0">
              <a:lnSpc>
                <a:spcPct val="100000"/>
              </a:lnSpc>
              <a:buClrTx/>
              <a:buSzTx/>
              <a:buNone/>
            </a:pPr>
            <a:endParaRPr lang="en-GB" dirty="0" smtClean="0">
              <a:solidFill>
                <a:schemeClr val="tx1"/>
              </a:solidFill>
            </a:endParaRPr>
          </a:p>
          <a:p>
            <a:pPr marL="342900" lvl="0">
              <a:lnSpc>
                <a:spcPct val="100000"/>
              </a:lnSpc>
              <a:buClrTx/>
              <a:buSzPct val="88000"/>
              <a:buFont typeface="+mj-lt"/>
              <a:buAutoNum type="arabicPeriod" startAt="3"/>
            </a:pPr>
            <a:r>
              <a:rPr lang="en-GB" dirty="0" smtClean="0">
                <a:solidFill>
                  <a:schemeClr val="tx1"/>
                </a:solidFill>
              </a:rPr>
              <a:t>Compute 	e</a:t>
            </a:r>
            <a:r>
              <a:rPr lang="en-GB" baseline="-25000" dirty="0" smtClean="0">
                <a:solidFill>
                  <a:schemeClr val="tx1"/>
                </a:solidFill>
              </a:rPr>
              <a:t>0</a:t>
            </a:r>
            <a:r>
              <a:rPr lang="en-GB" baseline="30000" dirty="0" smtClean="0">
                <a:solidFill>
                  <a:schemeClr val="tx1"/>
                </a:solidFill>
              </a:rPr>
              <a:t>’</a:t>
            </a:r>
            <a:r>
              <a:rPr lang="en-GB" dirty="0" smtClean="0">
                <a:solidFill>
                  <a:schemeClr val="tx1"/>
                </a:solidFill>
              </a:rPr>
              <a:t> = H(M || R</a:t>
            </a:r>
            <a:r>
              <a:rPr lang="en-GB" baseline="-25000" dirty="0" smtClean="0">
                <a:solidFill>
                  <a:schemeClr val="tx1"/>
                </a:solidFill>
              </a:rPr>
              <a:t>0,m</a:t>
            </a:r>
            <a:r>
              <a:rPr lang="en-GB" baseline="-51000" dirty="0" smtClean="0">
                <a:solidFill>
                  <a:schemeClr val="tx1"/>
                </a:solidFill>
              </a:rPr>
              <a:t>0</a:t>
            </a:r>
            <a:r>
              <a:rPr lang="en-GB" baseline="-25000" dirty="0" smtClean="0">
                <a:solidFill>
                  <a:schemeClr val="tx1"/>
                </a:solidFill>
              </a:rPr>
              <a:t>−1 </a:t>
            </a:r>
            <a:r>
              <a:rPr lang="en-GB" dirty="0" smtClean="0">
                <a:solidFill>
                  <a:schemeClr val="tx1"/>
                </a:solidFill>
              </a:rPr>
              <a:t>|| ... || R</a:t>
            </a:r>
            <a:r>
              <a:rPr lang="en-GB" baseline="-25000" dirty="0" smtClean="0">
                <a:solidFill>
                  <a:schemeClr val="tx1"/>
                </a:solidFill>
              </a:rPr>
              <a:t>n−1,m</a:t>
            </a:r>
            <a:r>
              <a:rPr lang="en-GB" baseline="-51000" dirty="0" smtClean="0">
                <a:solidFill>
                  <a:schemeClr val="tx1"/>
                </a:solidFill>
              </a:rPr>
              <a:t>n−1</a:t>
            </a:r>
            <a:r>
              <a:rPr lang="en-GB" baseline="-25000" dirty="0" smtClean="0">
                <a:solidFill>
                  <a:schemeClr val="tx1"/>
                </a:solidFill>
              </a:rPr>
              <a:t>−1</a:t>
            </a:r>
            <a:r>
              <a:rPr lang="en-GB" dirty="0" smtClean="0">
                <a:solidFill>
                  <a:schemeClr val="tx1"/>
                </a:solidFill>
              </a:rPr>
              <a:t>).</a:t>
            </a:r>
          </a:p>
          <a:p>
            <a:pPr marL="0" lvl="0" indent="0" algn="r">
              <a:lnSpc>
                <a:spcPct val="100000"/>
              </a:lnSpc>
              <a:buClrTx/>
              <a:buSzPct val="88000"/>
              <a:buNone/>
            </a:pPr>
            <a:r>
              <a:rPr lang="en-GB" dirty="0" smtClean="0">
                <a:solidFill>
                  <a:schemeClr val="tx1"/>
                </a:solidFill>
              </a:rPr>
              <a:t>    If  </a:t>
            </a:r>
            <a:r>
              <a:rPr lang="en-GB" b="1" dirty="0" smtClean="0">
                <a:solidFill>
                  <a:schemeClr val="tx1"/>
                </a:solidFill>
              </a:rPr>
              <a:t>e</a:t>
            </a:r>
            <a:r>
              <a:rPr lang="en-GB" b="1" baseline="-25000" dirty="0" smtClean="0">
                <a:solidFill>
                  <a:schemeClr val="tx1"/>
                </a:solidFill>
              </a:rPr>
              <a:t>0</a:t>
            </a:r>
            <a:r>
              <a:rPr lang="en-GB" b="1" baseline="30000" dirty="0" smtClean="0">
                <a:solidFill>
                  <a:schemeClr val="tx1"/>
                </a:solidFill>
              </a:rPr>
              <a:t>’</a:t>
            </a:r>
            <a:r>
              <a:rPr lang="en-GB" b="1" dirty="0" smtClean="0">
                <a:solidFill>
                  <a:schemeClr val="tx1"/>
                </a:solidFill>
              </a:rPr>
              <a:t> = e</a:t>
            </a:r>
            <a:r>
              <a:rPr lang="en-GB" b="1" baseline="-25000" dirty="0" smtClean="0">
                <a:solidFill>
                  <a:schemeClr val="tx1"/>
                </a:solidFill>
              </a:rPr>
              <a:t>0</a:t>
            </a:r>
            <a:r>
              <a:rPr lang="en-GB" dirty="0" smtClean="0">
                <a:solidFill>
                  <a:schemeClr val="tx1"/>
                </a:solidFill>
              </a:rPr>
              <a:t>, then the signature is valid.					 		 </a:t>
            </a:r>
            <a:br>
              <a:rPr lang="en-GB" dirty="0" smtClean="0">
                <a:solidFill>
                  <a:schemeClr val="tx1"/>
                </a:solidFill>
              </a:rPr>
            </a:br>
            <a:r>
              <a:rPr lang="en-GB" dirty="0" smtClean="0">
                <a:solidFill>
                  <a:schemeClr val="tx1"/>
                </a:solidFill>
              </a:rPr>
              <a:t/>
            </a:r>
            <a:br>
              <a:rPr lang="en-GB" dirty="0" smtClean="0">
                <a:solidFill>
                  <a:schemeClr val="tx1"/>
                </a:solidFill>
              </a:rPr>
            </a:br>
            <a:endParaRPr lang="en-GB"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62</a:t>
            </a:fld>
            <a:endParaRPr lang="en-GB" dirty="0"/>
          </a:p>
        </p:txBody>
      </p:sp>
    </p:spTree>
    <p:extLst>
      <p:ext uri="{BB962C8B-B14F-4D97-AF65-F5344CB8AC3E}">
        <p14:creationId xmlns:p14="http://schemas.microsoft.com/office/powerpoint/2010/main" val="993889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310933"/>
            <a:ext cx="8520600" cy="572700"/>
          </a:xfrm>
        </p:spPr>
        <p:txBody>
          <a:bodyPr/>
          <a:lstStyle/>
          <a:p>
            <a:r>
              <a:rPr lang="en-GB" sz="2400" dirty="0" smtClean="0">
                <a:solidFill>
                  <a:schemeClr val="accent1">
                    <a:lumMod val="75000"/>
                  </a:schemeClr>
                </a:solidFill>
              </a:rPr>
              <a:t>Some implementation details</a:t>
            </a: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883633"/>
            <a:ext cx="8520600" cy="3416400"/>
          </a:xfrm>
        </p:spPr>
        <p:txBody>
          <a:bodyPr/>
          <a:lstStyle/>
          <a:p>
            <a:pPr marL="342900">
              <a:lnSpc>
                <a:spcPct val="100000"/>
              </a:lnSpc>
              <a:buClrTx/>
              <a:buSzPct val="88000"/>
              <a:buFont typeface="Arial" charset="0"/>
              <a:buChar char="•"/>
            </a:pPr>
            <a:endParaRPr lang="en-GB" sz="1600" dirty="0" smtClean="0">
              <a:solidFill>
                <a:schemeClr val="tx1"/>
              </a:solidFill>
            </a:endParaRPr>
          </a:p>
          <a:p>
            <a:pPr marL="342900">
              <a:lnSpc>
                <a:spcPct val="100000"/>
              </a:lnSpc>
              <a:buClrTx/>
              <a:buSzPct val="88000"/>
              <a:buFont typeface="Arial" charset="0"/>
              <a:buChar char="•"/>
            </a:pPr>
            <a:r>
              <a:rPr lang="en-GB" sz="1600" dirty="0" smtClean="0">
                <a:solidFill>
                  <a:schemeClr val="tx1"/>
                </a:solidFill>
              </a:rPr>
              <a:t>Step I, point iv: </a:t>
            </a:r>
            <a:endParaRPr lang="en-GB" sz="1600" dirty="0">
              <a:solidFill>
                <a:schemeClr val="tx1"/>
              </a:solidFill>
            </a:endParaRPr>
          </a:p>
          <a:p>
            <a:pPr marL="800100" lvl="1">
              <a:lnSpc>
                <a:spcPct val="100000"/>
              </a:lnSpc>
              <a:buClrTx/>
              <a:buSzTx/>
              <a:buFont typeface="Arial" charset="0"/>
              <a:buChar char="•"/>
            </a:pPr>
            <a:r>
              <a:rPr lang="en-GB" sz="1600" dirty="0">
                <a:solidFill>
                  <a:schemeClr val="tx1"/>
                </a:solidFill>
              </a:rPr>
              <a:t>t</a:t>
            </a:r>
            <a:r>
              <a:rPr lang="en-GB" sz="1600" dirty="0" smtClean="0">
                <a:solidFill>
                  <a:schemeClr val="tx1"/>
                </a:solidFill>
              </a:rPr>
              <a:t>he computation of </a:t>
            </a:r>
            <a:r>
              <a:rPr lang="it-IT" sz="1600" b="1" i="1" dirty="0">
                <a:solidFill>
                  <a:schemeClr val="tx1">
                    <a:lumMod val="95000"/>
                    <a:lumOff val="5000"/>
                  </a:schemeClr>
                </a:solidFill>
              </a:rPr>
              <a:t>e</a:t>
            </a:r>
            <a:r>
              <a:rPr lang="it-IT" sz="1600" b="1" i="1" baseline="-25000" dirty="0">
                <a:solidFill>
                  <a:schemeClr val="tx1">
                    <a:lumMod val="95000"/>
                    <a:lumOff val="5000"/>
                  </a:schemeClr>
                </a:solidFill>
              </a:rPr>
              <a:t>i,</a:t>
            </a:r>
            <a:r>
              <a:rPr lang="en-GB" sz="1600" b="1" i="1" baseline="-25000" dirty="0">
                <a:solidFill>
                  <a:schemeClr val="tx1">
                    <a:lumMod val="95000"/>
                    <a:lumOff val="5000"/>
                  </a:schemeClr>
                </a:solidFill>
              </a:rPr>
              <a:t>j</a:t>
            </a:r>
            <a:r>
              <a:rPr lang="en-GB" sz="1600" b="1" i="1" baseline="-50000" dirty="0">
                <a:solidFill>
                  <a:schemeClr val="tx1">
                    <a:lumMod val="95000"/>
                    <a:lumOff val="5000"/>
                  </a:schemeClr>
                </a:solidFill>
              </a:rPr>
              <a:t>i</a:t>
            </a:r>
            <a:r>
              <a:rPr lang="en-GB" sz="1600" b="1" i="1" baseline="-25000" dirty="0" smtClean="0">
                <a:solidFill>
                  <a:schemeClr val="tx1">
                    <a:lumMod val="95000"/>
                    <a:lumOff val="5000"/>
                  </a:schemeClr>
                </a:solidFill>
              </a:rPr>
              <a:t>*</a:t>
            </a:r>
            <a:r>
              <a:rPr lang="en-GB" sz="1600" dirty="0" smtClean="0">
                <a:solidFill>
                  <a:schemeClr val="tx1">
                    <a:lumMod val="95000"/>
                    <a:lumOff val="5000"/>
                  </a:schemeClr>
                </a:solidFill>
              </a:rPr>
              <a:t> is carried out of the cycle so as to have analogous notation for R in both signature and verification.</a:t>
            </a:r>
            <a:endParaRPr lang="en-GB" sz="1600" dirty="0">
              <a:solidFill>
                <a:schemeClr val="tx1">
                  <a:lumMod val="95000"/>
                  <a:lumOff val="5000"/>
                </a:schemeClr>
              </a:solidFill>
            </a:endParaRPr>
          </a:p>
          <a:p>
            <a:pPr marL="342000" lvl="1" indent="-342000">
              <a:lnSpc>
                <a:spcPct val="100000"/>
              </a:lnSpc>
              <a:buClrTx/>
              <a:buSzPct val="88000"/>
              <a:buFont typeface="Arial" charset="0"/>
              <a:buChar char="•"/>
            </a:pPr>
            <a:r>
              <a:rPr lang="en-GB" sz="1600" dirty="0" smtClean="0">
                <a:solidFill>
                  <a:schemeClr val="tx1"/>
                </a:solidFill>
              </a:rPr>
              <a:t>Same for step II</a:t>
            </a:r>
            <a:r>
              <a:rPr lang="en-GB" sz="1600" dirty="0">
                <a:solidFill>
                  <a:schemeClr val="tx1"/>
                </a:solidFill>
              </a:rPr>
              <a:t>, point </a:t>
            </a:r>
            <a:r>
              <a:rPr lang="en-GB" sz="1600" dirty="0" smtClean="0">
                <a:solidFill>
                  <a:schemeClr val="tx1"/>
                </a:solidFill>
              </a:rPr>
              <a:t>ii.</a:t>
            </a:r>
          </a:p>
          <a:p>
            <a:pPr marL="342000" lvl="1" indent="-342000">
              <a:lnSpc>
                <a:spcPct val="100000"/>
              </a:lnSpc>
              <a:buClrTx/>
              <a:buSzPct val="88000"/>
              <a:buFont typeface="Arial" charset="0"/>
              <a:buChar char="•"/>
            </a:pPr>
            <a:endParaRPr lang="en-GB" sz="1600" dirty="0">
              <a:solidFill>
                <a:schemeClr val="tx1"/>
              </a:solidFill>
            </a:endParaRPr>
          </a:p>
          <a:p>
            <a:pPr marL="342000" lvl="1" indent="-342000">
              <a:lnSpc>
                <a:spcPct val="100000"/>
              </a:lnSpc>
              <a:buClrTx/>
              <a:buSzPct val="88000"/>
              <a:buFont typeface="Arial" charset="0"/>
              <a:buChar char="•"/>
            </a:pPr>
            <a:r>
              <a:rPr lang="en-GB" sz="1600" b="1" i="1" dirty="0" smtClean="0">
                <a:solidFill>
                  <a:schemeClr val="tx1"/>
                </a:solidFill>
              </a:rPr>
              <a:t>e</a:t>
            </a:r>
            <a:r>
              <a:rPr lang="en-GB" sz="1600" b="1" i="1" baseline="-25000" dirty="0" smtClean="0">
                <a:solidFill>
                  <a:schemeClr val="tx1"/>
                </a:solidFill>
              </a:rPr>
              <a:t>i,0</a:t>
            </a:r>
            <a:r>
              <a:rPr lang="en-GB" sz="1600" dirty="0" smtClean="0">
                <a:solidFill>
                  <a:schemeClr val="tx1"/>
                </a:solidFill>
              </a:rPr>
              <a:t>, </a:t>
            </a:r>
            <a:r>
              <a:rPr lang="en-GB" sz="1600" b="1" i="1" dirty="0">
                <a:solidFill>
                  <a:schemeClr val="tx1"/>
                </a:solidFill>
              </a:rPr>
              <a:t>e</a:t>
            </a:r>
            <a:r>
              <a:rPr lang="en-GB" sz="1600" b="1" i="1" baseline="-25000" dirty="0">
                <a:solidFill>
                  <a:schemeClr val="tx1"/>
                </a:solidFill>
              </a:rPr>
              <a:t>i</a:t>
            </a:r>
            <a:r>
              <a:rPr lang="en-GB" sz="1600" b="1" i="1" baseline="-25000" dirty="0" smtClean="0">
                <a:solidFill>
                  <a:schemeClr val="tx1"/>
                </a:solidFill>
              </a:rPr>
              <a:t>,-1</a:t>
            </a:r>
            <a:r>
              <a:rPr lang="en-GB" sz="1600" baseline="-25000" dirty="0" smtClean="0">
                <a:solidFill>
                  <a:schemeClr val="tx1"/>
                </a:solidFill>
              </a:rPr>
              <a:t> </a:t>
            </a:r>
            <a:r>
              <a:rPr lang="en-GB" sz="1600" dirty="0" smtClean="0">
                <a:solidFill>
                  <a:schemeClr val="tx1"/>
                </a:solidFill>
              </a:rPr>
              <a:t> do not simply correspond to e</a:t>
            </a:r>
            <a:r>
              <a:rPr lang="en-GB" sz="1600" baseline="-25000" dirty="0" smtClean="0">
                <a:solidFill>
                  <a:schemeClr val="tx1"/>
                </a:solidFill>
              </a:rPr>
              <a:t>0</a:t>
            </a:r>
            <a:r>
              <a:rPr lang="en-GB" sz="1600" dirty="0" smtClean="0">
                <a:solidFill>
                  <a:schemeClr val="tx1"/>
                </a:solidFill>
              </a:rPr>
              <a:t>, but rather to its </a:t>
            </a:r>
            <a:r>
              <a:rPr lang="en-GB" sz="1600" dirty="0">
                <a:solidFill>
                  <a:schemeClr val="tx1"/>
                </a:solidFill>
              </a:rPr>
              <a:t>B</a:t>
            </a:r>
            <a:r>
              <a:rPr lang="en-GB" sz="1600" dirty="0" smtClean="0">
                <a:solidFill>
                  <a:schemeClr val="tx1"/>
                </a:solidFill>
              </a:rPr>
              <a:t>orromean hash according to secp256-zkp source code.</a:t>
            </a:r>
          </a:p>
          <a:p>
            <a:pPr marL="342000" lvl="1" indent="-342000">
              <a:lnSpc>
                <a:spcPct val="100000"/>
              </a:lnSpc>
              <a:buClrTx/>
              <a:buSzPct val="88000"/>
              <a:buFont typeface="Arial" charset="0"/>
              <a:buChar char="•"/>
            </a:pPr>
            <a:endParaRPr lang="en-GB" sz="1600" dirty="0">
              <a:solidFill>
                <a:schemeClr val="tx1"/>
              </a:solidFill>
            </a:endParaRPr>
          </a:p>
          <a:p>
            <a:pPr marL="457200" lvl="2" indent="0">
              <a:lnSpc>
                <a:spcPct val="100000"/>
              </a:lnSpc>
              <a:buClrTx/>
              <a:buSzPct val="88000"/>
              <a:buNone/>
            </a:pPr>
            <a:r>
              <a:rPr lang="en-GB" sz="1000" dirty="0" smtClean="0">
                <a:solidFill>
                  <a:schemeClr val="tx1"/>
                </a:solidFill>
              </a:rPr>
              <a:t>                    (source code: </a:t>
            </a:r>
            <a:r>
              <a:rPr lang="en-GB" sz="1000" dirty="0" smtClean="0">
                <a:solidFill>
                  <a:schemeClr val="tx1"/>
                </a:solidFill>
                <a:hlinkClick r:id="rId2"/>
              </a:rPr>
              <a:t>https://github.com/ElementsProject/secp256k1zkp/blob/secp256k1zkp/src/modules/rangeproof/borromean_impl.h</a:t>
            </a:r>
            <a:r>
              <a:rPr lang="en-GB" sz="1000" dirty="0" smtClean="0">
                <a:solidFill>
                  <a:schemeClr val="tx1"/>
                </a:solidFill>
              </a:rPr>
              <a:t>)</a:t>
            </a:r>
          </a:p>
          <a:p>
            <a:pPr marL="0" lvl="0" indent="0" algn="r">
              <a:lnSpc>
                <a:spcPct val="100000"/>
              </a:lnSpc>
              <a:buClrTx/>
              <a:buSzPct val="88000"/>
              <a:buNone/>
            </a:pPr>
            <a:r>
              <a:rPr lang="it-IT" sz="1000" dirty="0" smtClean="0">
                <a:solidFill>
                  <a:schemeClr val="tx1"/>
                </a:solidFill>
              </a:rPr>
              <a:t>(</a:t>
            </a:r>
            <a:r>
              <a:rPr lang="it-IT" sz="1000" u="sng" dirty="0">
                <a:solidFill>
                  <a:schemeClr val="hlink"/>
                </a:solidFill>
                <a:hlinkClick r:id="rId3"/>
              </a:rPr>
              <a:t>https://github.com/AlessandroMiola/BitcoinBlockchainTechnology/blob/borromean_ring_sign/btclib/borromean_ringsign.py</a:t>
            </a:r>
            <a:r>
              <a:rPr lang="it-IT" sz="1000" dirty="0">
                <a:solidFill>
                  <a:schemeClr val="tx1"/>
                </a:solidFill>
              </a:rPr>
              <a:t>)</a:t>
            </a:r>
          </a:p>
          <a:p>
            <a:pPr marL="0" lvl="0" indent="0" algn="r">
              <a:lnSpc>
                <a:spcPct val="100000"/>
              </a:lnSpc>
              <a:buClrTx/>
              <a:buSzPct val="88000"/>
              <a:buNone/>
            </a:pPr>
            <a:r>
              <a:rPr lang="it-IT" sz="1000" dirty="0">
                <a:solidFill>
                  <a:schemeClr val="tx1"/>
                </a:solidFill>
              </a:rPr>
              <a:t>(</a:t>
            </a:r>
            <a:r>
              <a:rPr lang="it-IT" sz="1000" dirty="0">
                <a:solidFill>
                  <a:schemeClr val="tx1"/>
                </a:solidFill>
                <a:hlinkClick r:id="rId4"/>
              </a:rPr>
              <a:t>https://github.com/AlessandroMiola/BitcoinBlockchainTechnology/blob/borromean_ring_sign/tests/test_borromean_ringsign.py</a:t>
            </a:r>
            <a:r>
              <a:rPr lang="it-IT" sz="1000" dirty="0" smtClean="0">
                <a:solidFill>
                  <a:schemeClr val="tx1"/>
                </a:solidFill>
              </a:rPr>
              <a:t>)</a:t>
            </a:r>
            <a:endParaRPr lang="en-GB" sz="1600" dirty="0" smtClean="0">
              <a:solidFill>
                <a:schemeClr val="tx1"/>
              </a:solidFill>
            </a:endParaRPr>
          </a:p>
          <a:p>
            <a:pPr marL="342000" lvl="1" indent="-342000">
              <a:lnSpc>
                <a:spcPct val="100000"/>
              </a:lnSpc>
              <a:buClrTx/>
              <a:buSzPct val="88000"/>
              <a:buFont typeface="Arial" charset="0"/>
              <a:buChar char="•"/>
            </a:pPr>
            <a:endParaRPr lang="en-GB" sz="1600" baseline="-250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63</a:t>
            </a:fld>
            <a:endParaRPr lang="nb-NO"/>
          </a:p>
        </p:txBody>
      </p:sp>
    </p:spTree>
    <p:extLst>
      <p:ext uri="{BB962C8B-B14F-4D97-AF65-F5344CB8AC3E}">
        <p14:creationId xmlns:p14="http://schemas.microsoft.com/office/powerpoint/2010/main" val="7863963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272432"/>
            <a:ext cx="8520600" cy="572700"/>
          </a:xfrm>
        </p:spPr>
        <p:txBody>
          <a:bodyPr/>
          <a:lstStyle/>
          <a:p>
            <a:r>
              <a:rPr lang="it-IT" sz="2400" dirty="0">
                <a:solidFill>
                  <a:schemeClr val="accent1">
                    <a:lumMod val="75000"/>
                  </a:schemeClr>
                </a:solidFill>
              </a:rPr>
              <a:t>Benefits of </a:t>
            </a:r>
            <a:r>
              <a:rPr lang="it-IT" sz="2400" dirty="0" err="1">
                <a:solidFill>
                  <a:schemeClr val="accent1">
                    <a:lumMod val="75000"/>
                  </a:schemeClr>
                </a:solidFill>
              </a:rPr>
              <a:t>Borromean</a:t>
            </a:r>
            <a:r>
              <a:rPr lang="it-IT" sz="2400" dirty="0">
                <a:solidFill>
                  <a:schemeClr val="accent1">
                    <a:lumMod val="75000"/>
                  </a:schemeClr>
                </a:solidFill>
              </a:rPr>
              <a:t> ring </a:t>
            </a:r>
            <a:r>
              <a:rPr lang="it-IT" sz="2400" dirty="0" err="1">
                <a:solidFill>
                  <a:schemeClr val="accent1">
                    <a:lumMod val="75000"/>
                  </a:schemeClr>
                </a:solidFill>
              </a:rPr>
              <a:t>signatures</a:t>
            </a:r>
            <a:r>
              <a:rPr lang="it-IT" sz="2400" dirty="0">
                <a:solidFill>
                  <a:schemeClr val="accent1">
                    <a:lumMod val="75000"/>
                  </a:schemeClr>
                </a:solidFill>
              </a:rPr>
              <a:t/>
            </a:r>
            <a:br>
              <a:rPr lang="it-IT" sz="2400" dirty="0">
                <a:solidFill>
                  <a:schemeClr val="accent1">
                    <a:lumMod val="75000"/>
                  </a:schemeClr>
                </a:solidFill>
              </a:rPr>
            </a:br>
            <a:r>
              <a:rPr lang="it-IT" sz="2400" dirty="0">
                <a:solidFill>
                  <a:schemeClr val="accent1">
                    <a:lumMod val="75000"/>
                  </a:schemeClr>
                </a:solidFill>
              </a:rPr>
              <a:t/>
            </a:r>
            <a:br>
              <a:rPr lang="it-IT" sz="2400" dirty="0">
                <a:solidFill>
                  <a:schemeClr val="accent1">
                    <a:lumMod val="75000"/>
                  </a:schemeClr>
                </a:solidFill>
              </a:rPr>
            </a:br>
            <a:endParaRPr lang="en-GB" sz="2400" dirty="0">
              <a:solidFill>
                <a:schemeClr val="accent1">
                  <a:lumMod val="75000"/>
                </a:schemeClr>
              </a:solidFill>
            </a:endParaRPr>
          </a:p>
        </p:txBody>
      </p:sp>
      <p:sp>
        <p:nvSpPr>
          <p:cNvPr id="3" name="Segnaposto testo 2"/>
          <p:cNvSpPr>
            <a:spLocks noGrp="1"/>
          </p:cNvSpPr>
          <p:nvPr>
            <p:ph type="body" idx="1"/>
          </p:nvPr>
        </p:nvSpPr>
        <p:spPr>
          <a:xfrm>
            <a:off x="311700" y="845132"/>
            <a:ext cx="8520600" cy="4003036"/>
          </a:xfrm>
        </p:spPr>
        <p:txBody>
          <a:bodyPr/>
          <a:lstStyle/>
          <a:p>
            <a:pPr marL="0" indent="0">
              <a:buNone/>
            </a:pPr>
            <a:r>
              <a:rPr lang="en-GB" dirty="0" smtClean="0">
                <a:solidFill>
                  <a:schemeClr val="tx1"/>
                </a:solidFill>
              </a:rPr>
              <a:t>Consider </a:t>
            </a:r>
            <a:r>
              <a:rPr lang="en-GB" b="1" dirty="0" smtClean="0">
                <a:solidFill>
                  <a:schemeClr val="tx1"/>
                </a:solidFill>
              </a:rPr>
              <a:t>n</a:t>
            </a:r>
            <a:r>
              <a:rPr lang="en-GB" dirty="0" smtClean="0">
                <a:solidFill>
                  <a:schemeClr val="tx1"/>
                </a:solidFill>
              </a:rPr>
              <a:t> rings, </a:t>
            </a:r>
            <a:r>
              <a:rPr lang="en-GB" b="1" dirty="0" smtClean="0">
                <a:solidFill>
                  <a:schemeClr val="tx1"/>
                </a:solidFill>
              </a:rPr>
              <a:t>N</a:t>
            </a:r>
            <a:r>
              <a:rPr lang="en-GB" dirty="0" smtClean="0">
                <a:solidFill>
                  <a:schemeClr val="tx1"/>
                </a:solidFill>
              </a:rPr>
              <a:t> verification pubkeys per ring.</a:t>
            </a:r>
          </a:p>
          <a:p>
            <a:pPr marL="285750" indent="-285750">
              <a:buFont typeface="Arial" charset="0"/>
              <a:buChar char="•"/>
            </a:pPr>
            <a:r>
              <a:rPr lang="en-GB" dirty="0">
                <a:solidFill>
                  <a:schemeClr val="tx1"/>
                </a:solidFill>
              </a:rPr>
              <a:t>The construction above points out that a Borromean </a:t>
            </a:r>
            <a:r>
              <a:rPr lang="en-GB" dirty="0" smtClean="0">
                <a:solidFill>
                  <a:schemeClr val="tx1"/>
                </a:solidFill>
              </a:rPr>
              <a:t>ring signature </a:t>
            </a:r>
            <a:r>
              <a:rPr lang="en-GB" dirty="0">
                <a:solidFill>
                  <a:schemeClr val="tx1"/>
                </a:solidFill>
              </a:rPr>
              <a:t>for such a structure is the equivalent of </a:t>
            </a:r>
            <a:r>
              <a:rPr lang="en-GB" b="1" dirty="0">
                <a:solidFill>
                  <a:schemeClr val="tx1"/>
                </a:solidFill>
              </a:rPr>
              <a:t>n</a:t>
            </a:r>
            <a:r>
              <a:rPr lang="en-GB" dirty="0">
                <a:solidFill>
                  <a:schemeClr val="tx1"/>
                </a:solidFill>
              </a:rPr>
              <a:t> AOS </a:t>
            </a:r>
            <a:r>
              <a:rPr lang="en-GB" dirty="0" smtClean="0">
                <a:solidFill>
                  <a:schemeClr val="tx1"/>
                </a:solidFill>
              </a:rPr>
              <a:t>ring signatures chained in </a:t>
            </a:r>
            <a:r>
              <a:rPr lang="en-GB" dirty="0">
                <a:solidFill>
                  <a:schemeClr val="tx1"/>
                </a:solidFill>
              </a:rPr>
              <a:t>a single shared node (node 0 </a:t>
            </a:r>
            <a:r>
              <a:rPr lang="en-GB" dirty="0" smtClean="0">
                <a:solidFill>
                  <a:schemeClr val="tx1"/>
                </a:solidFill>
              </a:rPr>
              <a:t>for simplicity).</a:t>
            </a:r>
          </a:p>
          <a:p>
            <a:pPr marL="285750" indent="-285750">
              <a:buFont typeface="Arial" charset="0"/>
              <a:buChar char="•"/>
            </a:pPr>
            <a:r>
              <a:rPr lang="en-GB" dirty="0" smtClean="0">
                <a:solidFill>
                  <a:schemeClr val="tx1"/>
                </a:solidFill>
              </a:rPr>
              <a:t>Consequently,</a:t>
            </a:r>
          </a:p>
          <a:p>
            <a:pPr marL="742950" lvl="1" indent="-285750">
              <a:buFont typeface="Arial" charset="0"/>
              <a:buChar char="•"/>
            </a:pPr>
            <a:r>
              <a:rPr lang="en-GB" sz="1600" i="1" dirty="0" smtClean="0">
                <a:solidFill>
                  <a:schemeClr val="tx1"/>
                </a:solidFill>
              </a:rPr>
              <a:t>Signature size </a:t>
            </a:r>
            <a:r>
              <a:rPr lang="en-GB" sz="1600" dirty="0" smtClean="0">
                <a:solidFill>
                  <a:schemeClr val="tx1"/>
                </a:solidFill>
              </a:rPr>
              <a:t>for </a:t>
            </a:r>
            <a:r>
              <a:rPr lang="en-GB" sz="1600" b="1" dirty="0" smtClean="0">
                <a:solidFill>
                  <a:schemeClr val="tx1"/>
                </a:solidFill>
              </a:rPr>
              <a:t>n independent AOS ring signatures</a:t>
            </a:r>
            <a:r>
              <a:rPr lang="en-GB" sz="1600" dirty="0" smtClean="0">
                <a:solidFill>
                  <a:schemeClr val="tx1"/>
                </a:solidFill>
              </a:rPr>
              <a:t>: </a:t>
            </a:r>
          </a:p>
          <a:p>
            <a:pPr marL="457200" lvl="1" indent="0">
              <a:buNone/>
            </a:pPr>
            <a:r>
              <a:rPr lang="en-GB" sz="1600" dirty="0">
                <a:solidFill>
                  <a:schemeClr val="tx1"/>
                </a:solidFill>
              </a:rPr>
              <a:t> </a:t>
            </a:r>
            <a:r>
              <a:rPr lang="en-GB" sz="1600" dirty="0" smtClean="0">
                <a:solidFill>
                  <a:schemeClr val="tx1"/>
                </a:solidFill>
              </a:rPr>
              <a:t>    </a:t>
            </a:r>
            <a:r>
              <a:rPr lang="en-GB" sz="1600" b="1" dirty="0" smtClean="0">
                <a:solidFill>
                  <a:schemeClr val="tx1"/>
                </a:solidFill>
              </a:rPr>
              <a:t>N+n</a:t>
            </a:r>
            <a:r>
              <a:rPr lang="en-GB" sz="1600" dirty="0" smtClean="0">
                <a:solidFill>
                  <a:schemeClr val="tx1"/>
                </a:solidFill>
              </a:rPr>
              <a:t>    32-bytes numbers (n rings, N+1 per ring: N s-values, </a:t>
            </a:r>
            <a:r>
              <a:rPr lang="mr-IN" sz="1600" dirty="0" smtClean="0">
                <a:solidFill>
                  <a:schemeClr val="tx1"/>
                </a:solidFill>
              </a:rPr>
              <a:t>1 </a:t>
            </a:r>
            <a:r>
              <a:rPr lang="mr-IN" sz="1600" dirty="0" err="1" smtClean="0">
                <a:solidFill>
                  <a:schemeClr val="tx1"/>
                </a:solidFill>
              </a:rPr>
              <a:t>e-value</a:t>
            </a:r>
            <a:r>
              <a:rPr lang="mr-IN" sz="1600" dirty="0" smtClean="0">
                <a:solidFill>
                  <a:schemeClr val="tx1"/>
                </a:solidFill>
              </a:rPr>
              <a:t>).</a:t>
            </a:r>
            <a:endParaRPr lang="en-GB" sz="1600" dirty="0" smtClean="0">
              <a:solidFill>
                <a:schemeClr val="tx1"/>
              </a:solidFill>
            </a:endParaRPr>
          </a:p>
          <a:p>
            <a:pPr marL="742950" lvl="1" indent="-285750">
              <a:buFont typeface="Arial" charset="0"/>
              <a:buChar char="•"/>
            </a:pPr>
            <a:r>
              <a:rPr lang="en-GB" sz="1600" i="1" dirty="0" smtClean="0">
                <a:solidFill>
                  <a:schemeClr val="tx1"/>
                </a:solidFill>
              </a:rPr>
              <a:t>Signature </a:t>
            </a:r>
            <a:r>
              <a:rPr lang="en-GB" sz="1600" i="1" dirty="0">
                <a:solidFill>
                  <a:schemeClr val="tx1"/>
                </a:solidFill>
              </a:rPr>
              <a:t>size</a:t>
            </a:r>
            <a:r>
              <a:rPr lang="en-GB" sz="1600" dirty="0">
                <a:solidFill>
                  <a:schemeClr val="tx1"/>
                </a:solidFill>
              </a:rPr>
              <a:t> for </a:t>
            </a:r>
            <a:r>
              <a:rPr lang="en-GB" sz="1600" b="1" dirty="0">
                <a:solidFill>
                  <a:schemeClr val="tx1"/>
                </a:solidFill>
              </a:rPr>
              <a:t>1 Borromean ring </a:t>
            </a:r>
            <a:r>
              <a:rPr lang="en-GB" sz="1600" b="1" dirty="0" smtClean="0">
                <a:solidFill>
                  <a:schemeClr val="tx1"/>
                </a:solidFill>
              </a:rPr>
              <a:t>signature</a:t>
            </a:r>
            <a:r>
              <a:rPr lang="en-GB" sz="1600" dirty="0" smtClean="0">
                <a:solidFill>
                  <a:schemeClr val="tx1"/>
                </a:solidFill>
              </a:rPr>
              <a:t>:</a:t>
            </a:r>
          </a:p>
          <a:p>
            <a:pPr marL="457200" lvl="1" indent="0">
              <a:buNone/>
            </a:pPr>
            <a:r>
              <a:rPr lang="en-GB" sz="1600" dirty="0">
                <a:solidFill>
                  <a:schemeClr val="tx1"/>
                </a:solidFill>
              </a:rPr>
              <a:t> </a:t>
            </a:r>
            <a:r>
              <a:rPr lang="en-GB" sz="1600" dirty="0" smtClean="0">
                <a:solidFill>
                  <a:schemeClr val="tx1"/>
                </a:solidFill>
              </a:rPr>
              <a:t>    </a:t>
            </a:r>
            <a:r>
              <a:rPr lang="en-GB" sz="1600" b="1" dirty="0" smtClean="0">
                <a:solidFill>
                  <a:schemeClr val="tx1"/>
                </a:solidFill>
              </a:rPr>
              <a:t>N+1</a:t>
            </a:r>
            <a:r>
              <a:rPr lang="en-GB" sz="1600" dirty="0" smtClean="0">
                <a:solidFill>
                  <a:schemeClr val="tx1"/>
                </a:solidFill>
              </a:rPr>
              <a:t>    32-bytes </a:t>
            </a:r>
            <a:r>
              <a:rPr lang="en-GB" sz="1600" dirty="0">
                <a:solidFill>
                  <a:schemeClr val="tx1"/>
                </a:solidFill>
              </a:rPr>
              <a:t>numbers (as a unique e-value would </a:t>
            </a:r>
            <a:r>
              <a:rPr lang="en-GB" sz="1600" dirty="0" smtClean="0">
                <a:solidFill>
                  <a:schemeClr val="tx1"/>
                </a:solidFill>
              </a:rPr>
              <a:t>be published </a:t>
            </a:r>
            <a:r>
              <a:rPr lang="en-GB" sz="1600" dirty="0">
                <a:solidFill>
                  <a:schemeClr val="tx1"/>
                </a:solidFill>
              </a:rPr>
              <a:t>for the </a:t>
            </a:r>
            <a:r>
              <a:rPr lang="en-GB" sz="1600" dirty="0" smtClean="0">
                <a:solidFill>
                  <a:schemeClr val="tx1"/>
                </a:solidFill>
              </a:rPr>
              <a:t>entire   	          structure</a:t>
            </a:r>
            <a:r>
              <a:rPr lang="en-GB" sz="1600" dirty="0">
                <a:solidFill>
                  <a:schemeClr val="tx1"/>
                </a:solidFill>
              </a:rPr>
              <a:t>, e</a:t>
            </a:r>
            <a:r>
              <a:rPr lang="en-GB" sz="1600" baseline="-25000" dirty="0">
                <a:solidFill>
                  <a:schemeClr val="tx1"/>
                </a:solidFill>
              </a:rPr>
              <a:t>0</a:t>
            </a:r>
            <a:r>
              <a:rPr lang="en-GB" sz="1600" dirty="0" smtClean="0">
                <a:solidFill>
                  <a:schemeClr val="tx1"/>
                </a:solidFill>
              </a:rPr>
              <a:t>).</a:t>
            </a:r>
          </a:p>
          <a:p>
            <a:pPr marL="742950" lvl="1" indent="-285750">
              <a:buFont typeface="Arial" charset="0"/>
              <a:buChar char="•"/>
            </a:pPr>
            <a:endParaRPr lang="en-GB" sz="1600" dirty="0" smtClean="0">
              <a:solidFill>
                <a:schemeClr val="tx1"/>
              </a:solidFill>
            </a:endParaRPr>
          </a:p>
          <a:p>
            <a:pPr marL="0" lvl="1" indent="0">
              <a:buNone/>
            </a:pPr>
            <a:r>
              <a:rPr lang="en-GB" sz="1800" dirty="0" smtClean="0">
                <a:solidFill>
                  <a:schemeClr val="tx1"/>
                </a:solidFill>
              </a:rPr>
              <a:t>⇒    </a:t>
            </a:r>
            <a:r>
              <a:rPr lang="en-GB" sz="1800" b="1" dirty="0" smtClean="0">
                <a:solidFill>
                  <a:schemeClr val="tx1"/>
                </a:solidFill>
              </a:rPr>
              <a:t>n-1</a:t>
            </a:r>
            <a:r>
              <a:rPr lang="en-GB" sz="1800" dirty="0" smtClean="0">
                <a:solidFill>
                  <a:schemeClr val="tx1"/>
                </a:solidFill>
              </a:rPr>
              <a:t> 32-bytes numbers less, which is a significant saving as the number of     rings increases.</a:t>
            </a:r>
            <a:r>
              <a:rPr lang="en-GB" dirty="0" smtClean="0">
                <a:solidFill>
                  <a:schemeClr val="tx1"/>
                </a:solidFill>
              </a:rPr>
              <a:t/>
            </a:r>
            <a:br>
              <a:rPr lang="en-GB" dirty="0" smtClean="0">
                <a:solidFill>
                  <a:schemeClr val="tx1"/>
                </a:solidFill>
              </a:rPr>
            </a:br>
            <a:r>
              <a:rPr lang="en-GB" dirty="0" smtClean="0">
                <a:solidFill>
                  <a:schemeClr val="tx1"/>
                </a:solidFill>
              </a:rPr>
              <a:t> </a:t>
            </a:r>
            <a:br>
              <a:rPr lang="en-GB" dirty="0" smtClean="0">
                <a:solidFill>
                  <a:schemeClr val="tx1"/>
                </a:solidFill>
              </a:rPr>
            </a:br>
            <a:r>
              <a:rPr lang="en-GB" dirty="0" smtClean="0">
                <a:solidFill>
                  <a:schemeClr val="tx1"/>
                </a:solidFill>
              </a:rPr>
              <a:t> </a:t>
            </a:r>
            <a:r>
              <a:rPr lang="en-GB" sz="1600" dirty="0" smtClean="0">
                <a:solidFill>
                  <a:schemeClr val="tx1"/>
                </a:solidFill>
              </a:rPr>
              <a:t/>
            </a:r>
            <a:br>
              <a:rPr lang="en-GB" sz="1600" dirty="0" smtClean="0">
                <a:solidFill>
                  <a:schemeClr val="tx1"/>
                </a:solidFill>
              </a:rPr>
            </a:br>
            <a:endParaRPr lang="en-GB" sz="1600" dirty="0">
              <a:solidFill>
                <a:schemeClr val="tx1"/>
              </a:solidFill>
            </a:endParaRPr>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64</a:t>
            </a:fld>
            <a:endParaRPr lang="nb-NO"/>
          </a:p>
        </p:txBody>
      </p:sp>
    </p:spTree>
    <p:extLst>
      <p:ext uri="{BB962C8B-B14F-4D97-AF65-F5344CB8AC3E}">
        <p14:creationId xmlns:p14="http://schemas.microsoft.com/office/powerpoint/2010/main" val="1348136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GB"/>
          </a:p>
        </p:txBody>
      </p:sp>
      <p:sp>
        <p:nvSpPr>
          <p:cNvPr id="3" name="Segnaposto testo 2"/>
          <p:cNvSpPr>
            <a:spLocks noGrp="1"/>
          </p:cNvSpPr>
          <p:nvPr>
            <p:ph type="body" idx="1"/>
          </p:nvPr>
        </p:nvSpPr>
        <p:spPr/>
        <p:txBody>
          <a:bodyPr/>
          <a:lstStyle/>
          <a:p>
            <a:endParaRPr lang="en-GB"/>
          </a:p>
        </p:txBody>
      </p:sp>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7</a:t>
            </a:fld>
            <a:endParaRPr lang="nb-NO"/>
          </a:p>
        </p:txBody>
      </p:sp>
    </p:spTree>
    <p:extLst>
      <p:ext uri="{BB962C8B-B14F-4D97-AF65-F5344CB8AC3E}">
        <p14:creationId xmlns:p14="http://schemas.microsoft.com/office/powerpoint/2010/main" val="151010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349350"/>
            <a:ext cx="8520600" cy="572700"/>
          </a:xfrm>
        </p:spPr>
        <p:txBody>
          <a:bodyPr/>
          <a:lstStyle/>
          <a:p>
            <a:r>
              <a:rPr lang="en-GB" sz="2400" dirty="0" smtClean="0">
                <a:solidFill>
                  <a:schemeClr val="accent1">
                    <a:lumMod val="75000"/>
                  </a:schemeClr>
                </a:solidFill>
              </a:rPr>
              <a:t>Additively homomorphic commitment schemes</a:t>
            </a: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1071586"/>
                <a:ext cx="8520600" cy="3416400"/>
              </a:xfrm>
            </p:spPr>
            <p:txBody>
              <a:bodyPr/>
              <a:lstStyle/>
              <a:p>
                <a:pPr marL="0" lvl="0" indent="0">
                  <a:lnSpc>
                    <a:spcPct val="100000"/>
                  </a:lnSpc>
                  <a:buClrTx/>
                  <a:buSzTx/>
                  <a:buNone/>
                </a:pPr>
                <a:r>
                  <a:rPr lang="en-GB" u="sng" dirty="0" smtClean="0">
                    <a:solidFill>
                      <a:srgbClr val="FF0000"/>
                    </a:solidFill>
                  </a:rPr>
                  <a:t>Definition</a:t>
                </a:r>
                <a:r>
                  <a:rPr lang="en-GB" dirty="0" smtClean="0">
                    <a:solidFill>
                      <a:schemeClr val="tx1"/>
                    </a:solidFill>
                  </a:rPr>
                  <a:t>.</a:t>
                </a:r>
              </a:p>
              <a:p>
                <a:pPr marL="0" lvl="0" indent="0">
                  <a:lnSpc>
                    <a:spcPct val="100000"/>
                  </a:lnSpc>
                  <a:buClrTx/>
                  <a:buSzTx/>
                  <a:buNone/>
                </a:pPr>
                <a:r>
                  <a:rPr lang="en-GB" dirty="0" smtClean="0">
                    <a:solidFill>
                      <a:schemeClr val="tx1"/>
                    </a:solidFill>
                  </a:rPr>
                  <a:t>An </a:t>
                </a:r>
                <a:r>
                  <a:rPr lang="en-GB" b="1" dirty="0" smtClean="0">
                    <a:solidFill>
                      <a:schemeClr val="tx1"/>
                    </a:solidFill>
                  </a:rPr>
                  <a:t>additively homomorphic commitment scheme </a:t>
                </a:r>
                <a:r>
                  <a:rPr lang="en-GB" dirty="0" smtClean="0">
                    <a:solidFill>
                      <a:schemeClr val="tx1"/>
                    </a:solidFill>
                  </a:rPr>
                  <a:t>is one where commitments to </a:t>
                </a:r>
                <a14:m>
                  <m:oMath xmlns:m="http://schemas.openxmlformats.org/officeDocument/2006/math">
                    <m:r>
                      <a:rPr lang="it-IT" b="0" i="1" smtClean="0">
                        <a:solidFill>
                          <a:schemeClr val="tx1"/>
                        </a:solidFill>
                        <a:latin typeface="Cambria Math" charset="0"/>
                      </a:rPr>
                      <m:t>𝑣</m:t>
                    </m:r>
                    <m:r>
                      <a:rPr lang="it-IT" b="0" i="1" smtClean="0">
                        <a:solidFill>
                          <a:schemeClr val="tx1"/>
                        </a:solidFill>
                        <a:latin typeface="Cambria Math" charset="0"/>
                      </a:rPr>
                      <m:t>, </m:t>
                    </m:r>
                    <m:r>
                      <a:rPr lang="it-IT" b="0" i="1" smtClean="0">
                        <a:solidFill>
                          <a:schemeClr val="tx1"/>
                        </a:solidFill>
                        <a:latin typeface="Cambria Math" charset="0"/>
                      </a:rPr>
                      <m:t>𝑣</m:t>
                    </m:r>
                    <m:r>
                      <a:rPr lang="it-IT" b="0" i="1" smtClean="0">
                        <a:solidFill>
                          <a:schemeClr val="tx1"/>
                        </a:solidFill>
                        <a:latin typeface="Cambria Math" charset="0"/>
                      </a:rPr>
                      <m:t>′</m:t>
                    </m:r>
                  </m:oMath>
                </a14:m>
                <a:r>
                  <a:rPr lang="en-GB" dirty="0" smtClean="0">
                    <a:solidFill>
                      <a:schemeClr val="tx1"/>
                    </a:solidFill>
                  </a:rPr>
                  <a:t> can be added to obtain a commitment to </a:t>
                </a:r>
                <a14:m>
                  <m:oMath xmlns:m="http://schemas.openxmlformats.org/officeDocument/2006/math">
                    <m:r>
                      <a:rPr lang="it-IT" i="1">
                        <a:solidFill>
                          <a:schemeClr val="tx1"/>
                        </a:solidFill>
                        <a:latin typeface="Cambria Math" charset="0"/>
                      </a:rPr>
                      <m:t>𝑣</m:t>
                    </m:r>
                    <m:r>
                      <a:rPr lang="it-IT" b="0" i="1" smtClean="0">
                        <a:solidFill>
                          <a:schemeClr val="tx1"/>
                        </a:solidFill>
                        <a:latin typeface="Cambria Math" charset="0"/>
                      </a:rPr>
                      <m:t>+</m:t>
                    </m:r>
                    <m:r>
                      <a:rPr lang="it-IT" i="1">
                        <a:solidFill>
                          <a:schemeClr val="tx1"/>
                        </a:solidFill>
                        <a:latin typeface="Cambria Math" charset="0"/>
                      </a:rPr>
                      <m:t>𝑣</m:t>
                    </m:r>
                    <m:r>
                      <a:rPr lang="it-IT" i="1">
                        <a:solidFill>
                          <a:schemeClr val="tx1"/>
                        </a:solidFill>
                        <a:latin typeface="Cambria Math" charset="0"/>
                      </a:rPr>
                      <m:t>′</m:t>
                    </m:r>
                  </m:oMath>
                </a14:m>
                <a:r>
                  <a:rPr lang="en-GB" dirty="0" smtClean="0">
                    <a:solidFill>
                      <a:schemeClr val="tx1"/>
                    </a:solidFill>
                  </a:rPr>
                  <a:t> having the </a:t>
                </a:r>
                <a:r>
                  <a:rPr lang="en-GB" i="1" dirty="0" smtClean="0">
                    <a:solidFill>
                      <a:schemeClr val="tx1"/>
                    </a:solidFill>
                  </a:rPr>
                  <a:t>same security properties</a:t>
                </a:r>
                <a:r>
                  <a:rPr lang="en-GB" dirty="0" smtClean="0">
                    <a:solidFill>
                      <a:schemeClr val="tx1"/>
                    </a:solidFill>
                  </a:rPr>
                  <a:t>. </a:t>
                </a:r>
              </a:p>
              <a:p>
                <a:pPr marL="0" lvl="0" indent="0">
                  <a:lnSpc>
                    <a:spcPct val="100000"/>
                  </a:lnSpc>
                  <a:buClrTx/>
                  <a:buSzTx/>
                  <a:buNone/>
                </a:pPr>
                <a:endParaRPr lang="en-GB" dirty="0">
                  <a:solidFill>
                    <a:schemeClr val="tx1"/>
                  </a:solidFill>
                </a:endParaRPr>
              </a:p>
              <a:p>
                <a:pPr marL="0" lvl="0" indent="0">
                  <a:lnSpc>
                    <a:spcPct val="100000"/>
                  </a:lnSpc>
                  <a:buClrTx/>
                  <a:buSzTx/>
                  <a:buNone/>
                </a:pPr>
                <a:endParaRPr lang="en-GB" dirty="0" smtClean="0">
                  <a:solidFill>
                    <a:schemeClr val="tx1"/>
                  </a:solidFill>
                </a:endParaRPr>
              </a:p>
              <a:p>
                <a:pPr marL="0" lvl="0" indent="0">
                  <a:lnSpc>
                    <a:spcPct val="100000"/>
                  </a:lnSpc>
                  <a:buClrTx/>
                  <a:buSzTx/>
                  <a:buNone/>
                </a:pPr>
                <a:r>
                  <a:rPr lang="en-GB" u="sng" dirty="0" smtClean="0">
                    <a:solidFill>
                      <a:schemeClr val="tx1"/>
                    </a:solidFill>
                  </a:rPr>
                  <a:t>Counterexample</a:t>
                </a:r>
                <a:r>
                  <a:rPr lang="en-GB" dirty="0" smtClean="0">
                    <a:solidFill>
                      <a:schemeClr val="tx1"/>
                    </a:solidFill>
                  </a:rPr>
                  <a:t>: </a:t>
                </a:r>
              </a:p>
              <a:p>
                <a:pPr marL="0" lvl="0" indent="0">
                  <a:lnSpc>
                    <a:spcPct val="100000"/>
                  </a:lnSpc>
                  <a:buClrTx/>
                  <a:buSzTx/>
                  <a:buNone/>
                </a:pPr>
                <a:r>
                  <a:rPr lang="en-GB" dirty="0" smtClean="0">
                    <a:solidFill>
                      <a:schemeClr val="tx1"/>
                    </a:solidFill>
                  </a:rPr>
                  <a:t>SHA256 </a:t>
                </a:r>
                <a:r>
                  <a:rPr lang="en-GB" i="1" dirty="0" smtClean="0">
                    <a:solidFill>
                      <a:schemeClr val="tx1"/>
                    </a:solidFill>
                  </a:rPr>
                  <a:t>is not</a:t>
                </a:r>
                <a:r>
                  <a:rPr lang="en-GB" dirty="0" smtClean="0">
                    <a:solidFill>
                      <a:schemeClr val="tx1"/>
                    </a:solidFill>
                  </a:rPr>
                  <a:t> an additively </a:t>
                </a:r>
                <a:r>
                  <a:rPr lang="en-GB" dirty="0">
                    <a:solidFill>
                      <a:schemeClr val="tx1"/>
                    </a:solidFill>
                  </a:rPr>
                  <a:t>homomorphic </a:t>
                </a:r>
                <a:r>
                  <a:rPr lang="en-GB" dirty="0" smtClean="0">
                    <a:solidFill>
                      <a:schemeClr val="tx1"/>
                    </a:solidFill>
                  </a:rPr>
                  <a:t>commitment scheme. Indeed,</a:t>
                </a:r>
              </a:p>
              <a:p>
                <a:pPr marL="0" lvl="0" indent="0">
                  <a:lnSpc>
                    <a:spcPct val="100000"/>
                  </a:lnSpc>
                  <a:buClrTx/>
                  <a:buSzTx/>
                  <a:buNone/>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charset="0"/>
                        </a:rPr>
                        <m:t>𝑆𝐻𝐴</m:t>
                      </m:r>
                      <m:r>
                        <a:rPr lang="it-IT" b="0" i="1" smtClean="0">
                          <a:solidFill>
                            <a:schemeClr val="tx1"/>
                          </a:solidFill>
                          <a:latin typeface="Cambria Math" charset="0"/>
                        </a:rPr>
                        <m:t>256</m:t>
                      </m:r>
                      <m:d>
                        <m:dPr>
                          <m:ctrlPr>
                            <a:rPr lang="it-IT" b="0" i="1" smtClean="0">
                              <a:solidFill>
                                <a:schemeClr val="tx1"/>
                              </a:solidFill>
                              <a:latin typeface="Cambria Math" charset="0"/>
                            </a:rPr>
                          </m:ctrlPr>
                        </m:dPr>
                        <m:e>
                          <m:r>
                            <a:rPr lang="it-IT" b="0" i="1" smtClean="0">
                              <a:solidFill>
                                <a:schemeClr val="tx1"/>
                              </a:solidFill>
                              <a:latin typeface="Cambria Math" charset="0"/>
                            </a:rPr>
                            <m:t>𝑎</m:t>
                          </m:r>
                        </m:e>
                      </m:d>
                      <m:r>
                        <a:rPr lang="it-IT" b="0" i="1" smtClean="0">
                          <a:solidFill>
                            <a:schemeClr val="tx1"/>
                          </a:solidFill>
                          <a:latin typeface="Cambria Math" charset="0"/>
                        </a:rPr>
                        <m:t>+</m:t>
                      </m:r>
                      <m:r>
                        <a:rPr lang="it-IT" b="0" i="1" smtClean="0">
                          <a:solidFill>
                            <a:schemeClr val="tx1"/>
                          </a:solidFill>
                          <a:latin typeface="Cambria Math" charset="0"/>
                        </a:rPr>
                        <m:t>𝑆𝐻𝐴</m:t>
                      </m:r>
                      <m:r>
                        <a:rPr lang="it-IT" b="0" i="1" smtClean="0">
                          <a:solidFill>
                            <a:schemeClr val="tx1"/>
                          </a:solidFill>
                          <a:latin typeface="Cambria Math" charset="0"/>
                        </a:rPr>
                        <m:t>256</m:t>
                      </m:r>
                      <m:d>
                        <m:dPr>
                          <m:ctrlPr>
                            <a:rPr lang="it-IT" b="0" i="1" smtClean="0">
                              <a:solidFill>
                                <a:schemeClr val="tx1"/>
                              </a:solidFill>
                              <a:latin typeface="Cambria Math" charset="0"/>
                            </a:rPr>
                          </m:ctrlPr>
                        </m:dPr>
                        <m:e>
                          <m:r>
                            <a:rPr lang="it-IT" b="0" i="1" smtClean="0">
                              <a:solidFill>
                                <a:schemeClr val="tx1"/>
                              </a:solidFill>
                              <a:latin typeface="Cambria Math" charset="0"/>
                            </a:rPr>
                            <m:t>𝑏</m:t>
                          </m:r>
                        </m:e>
                      </m:d>
                      <m:r>
                        <a:rPr lang="it-IT" b="0" i="1" smtClean="0">
                          <a:solidFill>
                            <a:schemeClr val="tx1"/>
                          </a:solidFill>
                          <a:latin typeface="Cambria Math" charset="0"/>
                        </a:rPr>
                        <m:t> </m:t>
                      </m:r>
                      <m:r>
                        <a:rPr lang="it-IT" b="0" i="1" smtClean="0">
                          <a:solidFill>
                            <a:schemeClr val="tx1"/>
                          </a:solidFill>
                          <a:latin typeface="Cambria Math" charset="0"/>
                          <a:ea typeface="Cambria Math" charset="0"/>
                          <a:cs typeface="Cambria Math" charset="0"/>
                        </a:rPr>
                        <m:t>≠ </m:t>
                      </m:r>
                      <m:r>
                        <a:rPr lang="it-IT" b="0" i="1" smtClean="0">
                          <a:solidFill>
                            <a:schemeClr val="tx1"/>
                          </a:solidFill>
                          <a:latin typeface="Cambria Math" charset="0"/>
                          <a:ea typeface="Cambria Math" charset="0"/>
                          <a:cs typeface="Cambria Math" charset="0"/>
                        </a:rPr>
                        <m:t>𝑆𝐻𝐴</m:t>
                      </m:r>
                      <m:r>
                        <a:rPr lang="it-IT" b="0" i="1" smtClean="0">
                          <a:solidFill>
                            <a:schemeClr val="tx1"/>
                          </a:solidFill>
                          <a:latin typeface="Cambria Math" charset="0"/>
                          <a:ea typeface="Cambria Math" charset="0"/>
                          <a:cs typeface="Cambria Math" charset="0"/>
                        </a:rPr>
                        <m:t>256(</m:t>
                      </m:r>
                      <m:r>
                        <a:rPr lang="it-IT" b="0" i="1" smtClean="0">
                          <a:solidFill>
                            <a:schemeClr val="tx1"/>
                          </a:solidFill>
                          <a:latin typeface="Cambria Math" charset="0"/>
                          <a:ea typeface="Cambria Math" charset="0"/>
                          <a:cs typeface="Cambria Math" charset="0"/>
                        </a:rPr>
                        <m:t>𝑎</m:t>
                      </m:r>
                      <m:r>
                        <a:rPr lang="it-IT" b="0" i="1" smtClean="0">
                          <a:solidFill>
                            <a:schemeClr val="tx1"/>
                          </a:solidFill>
                          <a:latin typeface="Cambria Math" charset="0"/>
                          <a:ea typeface="Cambria Math" charset="0"/>
                          <a:cs typeface="Cambria Math" charset="0"/>
                        </a:rPr>
                        <m:t>+</m:t>
                      </m:r>
                      <m:r>
                        <a:rPr lang="it-IT" b="0" i="1" smtClean="0">
                          <a:solidFill>
                            <a:schemeClr val="tx1"/>
                          </a:solidFill>
                          <a:latin typeface="Cambria Math" charset="0"/>
                          <a:ea typeface="Cambria Math" charset="0"/>
                          <a:cs typeface="Cambria Math" charset="0"/>
                        </a:rPr>
                        <m:t>𝑏</m:t>
                      </m:r>
                      <m:r>
                        <a:rPr lang="it-IT" b="0" i="1" smtClean="0">
                          <a:solidFill>
                            <a:schemeClr val="tx1"/>
                          </a:solidFill>
                          <a:latin typeface="Cambria Math" charset="0"/>
                          <a:ea typeface="Cambria Math" charset="0"/>
                          <a:cs typeface="Cambria Math" charset="0"/>
                        </a:rPr>
                        <m:t>)</m:t>
                      </m:r>
                    </m:oMath>
                  </m:oMathPara>
                </a14:m>
                <a:endParaRPr lang="en-GB" dirty="0" smtClean="0">
                  <a:solidFill>
                    <a:schemeClr val="tx1"/>
                  </a:solidFill>
                </a:endParaRPr>
              </a:p>
              <a:p>
                <a:pPr marL="0" lvl="0" indent="0">
                  <a:lnSpc>
                    <a:spcPct val="100000"/>
                  </a:lnSpc>
                  <a:buClrTx/>
                  <a:buSzTx/>
                  <a:buNone/>
                </a:pPr>
                <a:r>
                  <a:rPr lang="en-GB" dirty="0" smtClean="0">
                    <a:solidFill>
                      <a:schemeClr val="tx1"/>
                    </a:solidFill>
                  </a:rPr>
                  <a:t>(even omitting the fact that operator + here should work as overloaded operator expressing concatenation).</a:t>
                </a: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1071586"/>
                <a:ext cx="8520600" cy="3416400"/>
              </a:xfrm>
              <a:blipFill rotWithShape="0">
                <a:blip r:embed="rId3"/>
                <a:stretch>
                  <a:fillRect l="-572"/>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8</a:t>
            </a:fld>
            <a:endParaRPr lang="nb-NO"/>
          </a:p>
        </p:txBody>
      </p:sp>
    </p:spTree>
    <p:extLst>
      <p:ext uri="{BB962C8B-B14F-4D97-AF65-F5344CB8AC3E}">
        <p14:creationId xmlns:p14="http://schemas.microsoft.com/office/powerpoint/2010/main" val="29530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1700" y="186967"/>
            <a:ext cx="8520600" cy="572700"/>
          </a:xfrm>
        </p:spPr>
        <p:txBody>
          <a:bodyPr/>
          <a:lstStyle/>
          <a:p>
            <a:r>
              <a:rPr lang="en-GB" sz="2400" dirty="0" smtClean="0">
                <a:solidFill>
                  <a:schemeClr val="accent1">
                    <a:lumMod val="75000"/>
                  </a:schemeClr>
                </a:solidFill>
              </a:rPr>
              <a:t>Commitment scheme </a:t>
            </a:r>
            <a:r>
              <a:rPr lang="mr-IN" sz="2400" dirty="0" smtClean="0">
                <a:solidFill>
                  <a:schemeClr val="accent1">
                    <a:lumMod val="75000"/>
                  </a:schemeClr>
                </a:solidFill>
              </a:rPr>
              <a:t>–</a:t>
            </a:r>
            <a:r>
              <a:rPr lang="en-GB" sz="2400" dirty="0" smtClean="0">
                <a:solidFill>
                  <a:schemeClr val="accent1">
                    <a:lumMod val="75000"/>
                  </a:schemeClr>
                </a:solidFill>
              </a:rPr>
              <a:t> CT setting</a:t>
            </a:r>
            <a:endParaRPr lang="en-GB"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Segnaposto testo 2"/>
              <p:cNvSpPr>
                <a:spLocks noGrp="1"/>
              </p:cNvSpPr>
              <p:nvPr>
                <p:ph type="body" idx="1"/>
              </p:nvPr>
            </p:nvSpPr>
            <p:spPr>
              <a:xfrm>
                <a:off x="311700" y="846295"/>
                <a:ext cx="8520600" cy="3416400"/>
              </a:xfrm>
            </p:spPr>
            <p:txBody>
              <a:bodyPr/>
              <a:lstStyle/>
              <a:p>
                <a:pPr marL="285750" indent="-285750">
                  <a:lnSpc>
                    <a:spcPct val="100000"/>
                  </a:lnSpc>
                  <a:buClrTx/>
                  <a:buSzTx/>
                  <a:buFont typeface="Arial" charset="0"/>
                  <a:buChar char="•"/>
                </a:pPr>
                <a:r>
                  <a:rPr lang="en-GB" dirty="0" smtClean="0">
                    <a:solidFill>
                      <a:schemeClr val="tx1"/>
                    </a:solidFill>
                  </a:rPr>
                  <a:t>What follows is a definition fitted to CTs, which serves to better understand the math behind the next cryptographic primitive.</a:t>
                </a:r>
              </a:p>
              <a:p>
                <a:pPr marL="0" indent="0">
                  <a:lnSpc>
                    <a:spcPct val="100000"/>
                  </a:lnSpc>
                  <a:buClrTx/>
                  <a:buSzTx/>
                  <a:buNone/>
                </a:pPr>
                <a:endParaRPr lang="en-GB" dirty="0">
                  <a:solidFill>
                    <a:schemeClr val="tx1"/>
                  </a:solidFill>
                </a:endParaRPr>
              </a:p>
              <a:p>
                <a:pPr marL="0" indent="0">
                  <a:lnSpc>
                    <a:spcPct val="100000"/>
                  </a:lnSpc>
                  <a:buClrTx/>
                  <a:buSzTx/>
                  <a:buNone/>
                </a:pPr>
                <a:r>
                  <a:rPr lang="en-GB" dirty="0" smtClean="0">
                    <a:solidFill>
                      <a:schemeClr val="tx1"/>
                    </a:solidFill>
                  </a:rPr>
                  <a:t>Let </a:t>
                </a:r>
                <a:r>
                  <a:rPr lang="en-GB" i="1" dirty="0">
                    <a:solidFill>
                      <a:schemeClr val="tx1"/>
                    </a:solidFill>
                  </a:rPr>
                  <a:t>𝒢</a:t>
                </a:r>
                <a:r>
                  <a:rPr lang="en-GB" i="1" dirty="0" smtClean="0">
                    <a:solidFill>
                      <a:schemeClr val="tx1"/>
                    </a:solidFill>
                  </a:rPr>
                  <a:t> </a:t>
                </a:r>
                <a:r>
                  <a:rPr lang="en-GB" dirty="0" smtClean="0">
                    <a:solidFill>
                      <a:schemeClr val="tx1"/>
                    </a:solidFill>
                  </a:rPr>
                  <a:t>denote an EC group (set endowed </a:t>
                </a:r>
                <a:r>
                  <a:rPr lang="en-GB" dirty="0">
                    <a:solidFill>
                      <a:schemeClr val="tx1"/>
                    </a:solidFill>
                  </a:rPr>
                  <a:t>with the addition operation </a:t>
                </a:r>
                <a:r>
                  <a:rPr lang="en-GB" dirty="0" smtClean="0">
                    <a:solidFill>
                      <a:schemeClr val="tx1"/>
                    </a:solidFill>
                  </a:rPr>
                  <a:t>on EC </a:t>
                </a:r>
                <a:r>
                  <a:rPr lang="en-GB" dirty="0">
                    <a:solidFill>
                      <a:schemeClr val="tx1"/>
                    </a:solidFill>
                  </a:rPr>
                  <a:t>points</a:t>
                </a:r>
                <a:r>
                  <a:rPr lang="en-GB" dirty="0" smtClean="0">
                    <a:solidFill>
                      <a:schemeClr val="tx1"/>
                    </a:solidFill>
                  </a:rPr>
                  <a:t>) of prime order </a:t>
                </a:r>
                <a14:m>
                  <m:oMath xmlns:m="http://schemas.openxmlformats.org/officeDocument/2006/math">
                    <m:r>
                      <a:rPr lang="it-IT" b="0" i="1" smtClean="0">
                        <a:solidFill>
                          <a:schemeClr val="tx1"/>
                        </a:solidFill>
                        <a:latin typeface="Cambria Math" charset="0"/>
                      </a:rPr>
                      <m:t>𝑛</m:t>
                    </m:r>
                  </m:oMath>
                </a14:m>
                <a:r>
                  <a:rPr lang="en-GB" dirty="0" smtClean="0">
                    <a:solidFill>
                      <a:schemeClr val="tx1"/>
                    </a:solidFill>
                  </a:rPr>
                  <a:t>.</a:t>
                </a:r>
              </a:p>
              <a:p>
                <a:pPr marL="0" indent="0">
                  <a:lnSpc>
                    <a:spcPct val="100000"/>
                  </a:lnSpc>
                  <a:buClrTx/>
                  <a:buSzTx/>
                  <a:buNone/>
                </a:pPr>
                <a:endParaRPr lang="en-GB" u="sng" dirty="0" smtClean="0">
                  <a:solidFill>
                    <a:schemeClr val="tx1"/>
                  </a:solidFill>
                </a:endParaRPr>
              </a:p>
              <a:p>
                <a:pPr marL="0" indent="0">
                  <a:lnSpc>
                    <a:spcPct val="100000"/>
                  </a:lnSpc>
                  <a:buClrTx/>
                  <a:buSzTx/>
                  <a:buNone/>
                </a:pPr>
                <a:r>
                  <a:rPr lang="en-GB" u="sng" dirty="0" smtClean="0">
                    <a:solidFill>
                      <a:srgbClr val="FF0000"/>
                    </a:solidFill>
                  </a:rPr>
                  <a:t>Definition</a:t>
                </a:r>
                <a:r>
                  <a:rPr lang="en-GB" dirty="0" smtClean="0">
                    <a:solidFill>
                      <a:schemeClr val="tx1"/>
                    </a:solidFill>
                  </a:rPr>
                  <a:t>. Let </a:t>
                </a:r>
                <a14:m>
                  <m:oMath xmlns:m="http://schemas.openxmlformats.org/officeDocument/2006/math">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smtClean="0">
                        <a:solidFill>
                          <a:schemeClr val="tx1"/>
                        </a:solidFill>
                        <a:latin typeface="Cambria Math" charset="0"/>
                      </a:rPr>
                      <m:t>𝑣</m:t>
                    </m:r>
                    <m:r>
                      <a:rPr lang="en-GB" i="1" dirty="0" smtClean="0">
                        <a:solidFill>
                          <a:schemeClr val="tx1"/>
                        </a:solidFill>
                        <a:latin typeface="Cambria Math" charset="0"/>
                      </a:rPr>
                      <m:t> ∈ </m:t>
                    </m:r>
                    <m:r>
                      <a:rPr lang="it-IT" b="0" i="1" smtClean="0">
                        <a:solidFill>
                          <a:schemeClr val="tx1"/>
                        </a:solidFill>
                        <a:latin typeface="Cambria Math" charset="0"/>
                        <a:ea typeface="Cambria Math" charset="0"/>
                        <a:cs typeface="Cambria Math" charset="0"/>
                      </a:rPr>
                      <m:t>ℤ</m:t>
                    </m:r>
                    <m:r>
                      <a:rPr lang="it-IT" b="0" i="1" baseline="-25000" smtClean="0">
                        <a:solidFill>
                          <a:schemeClr val="tx1"/>
                        </a:solidFill>
                        <a:latin typeface="Cambria Math" charset="0"/>
                        <a:ea typeface="Cambria Math" charset="0"/>
                        <a:cs typeface="Cambria Math" charset="0"/>
                      </a:rPr>
                      <m:t>𝑛</m:t>
                    </m:r>
                  </m:oMath>
                </a14:m>
                <a:r>
                  <a:rPr lang="en-GB" baseline="-25000" dirty="0" smtClean="0">
                    <a:solidFill>
                      <a:schemeClr val="tx1"/>
                    </a:solidFill>
                  </a:rPr>
                  <a:t>.</a:t>
                </a:r>
              </a:p>
              <a:p>
                <a:pPr marL="0" indent="0">
                  <a:lnSpc>
                    <a:spcPct val="100000"/>
                  </a:lnSpc>
                  <a:buClrTx/>
                  <a:buSzTx/>
                  <a:buNone/>
                </a:pPr>
                <a:r>
                  <a:rPr lang="en-GB" dirty="0" smtClean="0">
                    <a:solidFill>
                      <a:schemeClr val="tx1"/>
                    </a:solidFill>
                  </a:rPr>
                  <a:t>A </a:t>
                </a:r>
                <a:r>
                  <a:rPr lang="en-GB" b="1" dirty="0" smtClean="0">
                    <a:solidFill>
                      <a:schemeClr val="tx1"/>
                    </a:solidFill>
                  </a:rPr>
                  <a:t>commitment scheme</a:t>
                </a:r>
                <a:r>
                  <a:rPr lang="en-GB" dirty="0" smtClean="0">
                    <a:solidFill>
                      <a:schemeClr val="tx1"/>
                    </a:solidFill>
                  </a:rPr>
                  <a:t> is a pair of algorithms </a:t>
                </a:r>
              </a:p>
              <a:p>
                <a:pPr marL="0" indent="0">
                  <a:lnSpc>
                    <a:spcPct val="100000"/>
                  </a:lnSpc>
                  <a:buClrTx/>
                  <a:buSzTx/>
                  <a:buNone/>
                </a:pPr>
                <a:r>
                  <a:rPr lang="en-GB" dirty="0">
                    <a:solidFill>
                      <a:schemeClr val="tx1"/>
                    </a:solidFill>
                  </a:rPr>
                  <a:t>	</a:t>
                </a:r>
                <a14:m>
                  <m:oMath xmlns:m="http://schemas.openxmlformats.org/officeDocument/2006/math">
                    <m:r>
                      <a:rPr lang="en-GB" i="1" dirty="0" smtClean="0">
                        <a:solidFill>
                          <a:schemeClr val="tx1"/>
                        </a:solidFill>
                        <a:latin typeface="Cambria Math" charset="0"/>
                      </a:rPr>
                      <m:t>𝐶𝑜𝑚𝑚𝑖𝑡</m:t>
                    </m:r>
                    <m:r>
                      <a:rPr lang="en-GB" i="1" dirty="0" smtClean="0">
                        <a:solidFill>
                          <a:schemeClr val="tx1"/>
                        </a:solidFill>
                        <a:latin typeface="Cambria Math" charset="0"/>
                      </a:rPr>
                      <m:t>(</m:t>
                    </m:r>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a:solidFill>
                          <a:schemeClr val="tx1"/>
                        </a:solidFill>
                        <a:latin typeface="Cambria Math" charset="0"/>
                      </a:rPr>
                      <m:t>𝑣</m:t>
                    </m:r>
                    <m:r>
                      <a:rPr lang="en-GB" i="1" dirty="0" smtClean="0">
                        <a:solidFill>
                          <a:schemeClr val="tx1"/>
                        </a:solidFill>
                        <a:latin typeface="Cambria Math" charset="0"/>
                      </a:rPr>
                      <m:t>)   →  </m:t>
                    </m:r>
                    <m:r>
                      <a:rPr lang="en-GB" i="1" dirty="0">
                        <a:solidFill>
                          <a:schemeClr val="tx1"/>
                        </a:solidFill>
                        <a:latin typeface="Cambria Math" charset="0"/>
                      </a:rPr>
                      <m:t>𝒢</m:t>
                    </m:r>
                  </m:oMath>
                </a14:m>
                <a:endParaRPr lang="en-GB" i="1" dirty="0" smtClean="0">
                  <a:solidFill>
                    <a:schemeClr val="tx1"/>
                  </a:solidFill>
                </a:endParaRPr>
              </a:p>
              <a:p>
                <a:pPr marL="0" indent="0">
                  <a:lnSpc>
                    <a:spcPct val="100000"/>
                  </a:lnSpc>
                  <a:buClrTx/>
                  <a:buSzTx/>
                  <a:buNone/>
                </a:pPr>
                <a:r>
                  <a:rPr lang="en-GB" i="1" dirty="0">
                    <a:solidFill>
                      <a:schemeClr val="tx1"/>
                    </a:solidFill>
                  </a:rPr>
                  <a:t>	</a:t>
                </a:r>
                <a14:m>
                  <m:oMath xmlns:m="http://schemas.openxmlformats.org/officeDocument/2006/math">
                    <m:r>
                      <a:rPr lang="en-GB" i="1" dirty="0" smtClean="0">
                        <a:solidFill>
                          <a:schemeClr val="tx1"/>
                        </a:solidFill>
                        <a:latin typeface="Cambria Math" charset="0"/>
                      </a:rPr>
                      <m:t>𝑂𝑝𝑒𝑛</m:t>
                    </m:r>
                    <m:r>
                      <a:rPr lang="en-GB" i="1" dirty="0" smtClean="0">
                        <a:solidFill>
                          <a:schemeClr val="tx1"/>
                        </a:solidFill>
                        <a:latin typeface="Cambria Math" charset="0"/>
                      </a:rPr>
                      <m:t>(</m:t>
                    </m:r>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smtClean="0">
                        <a:solidFill>
                          <a:schemeClr val="tx1"/>
                        </a:solidFill>
                        <a:latin typeface="Cambria Math" charset="0"/>
                      </a:rPr>
                      <m:t>𝑣</m:t>
                    </m:r>
                    <m:r>
                      <a:rPr lang="en-GB" i="1" dirty="0" smtClean="0">
                        <a:solidFill>
                          <a:schemeClr val="tx1"/>
                        </a:solidFill>
                        <a:latin typeface="Cambria Math" charset="0"/>
                      </a:rPr>
                      <m:t>, </m:t>
                    </m:r>
                    <m:r>
                      <a:rPr lang="en-GB" i="1" dirty="0" smtClean="0">
                        <a:solidFill>
                          <a:schemeClr val="tx1"/>
                        </a:solidFill>
                        <a:latin typeface="Cambria Math" charset="0"/>
                      </a:rPr>
                      <m:t>𝐶</m:t>
                    </m:r>
                    <m:r>
                      <a:rPr lang="en-GB" i="1" dirty="0" smtClean="0">
                        <a:solidFill>
                          <a:schemeClr val="tx1"/>
                        </a:solidFill>
                        <a:latin typeface="Cambria Math" charset="0"/>
                      </a:rPr>
                      <m:t>)    →  {</m:t>
                    </m:r>
                    <m:r>
                      <a:rPr lang="en-GB" i="1" dirty="0" smtClean="0">
                        <a:solidFill>
                          <a:schemeClr val="tx1"/>
                        </a:solidFill>
                        <a:latin typeface="Cambria Math" charset="0"/>
                      </a:rPr>
                      <m:t>𝑇𝑟𝑢𝑒</m:t>
                    </m:r>
                    <m:r>
                      <a:rPr lang="en-GB" i="1" dirty="0" smtClean="0">
                        <a:solidFill>
                          <a:schemeClr val="tx1"/>
                        </a:solidFill>
                        <a:latin typeface="Cambria Math" charset="0"/>
                      </a:rPr>
                      <m:t>, </m:t>
                    </m:r>
                    <m:r>
                      <a:rPr lang="en-GB" i="1" dirty="0" smtClean="0">
                        <a:solidFill>
                          <a:schemeClr val="tx1"/>
                        </a:solidFill>
                        <a:latin typeface="Cambria Math" charset="0"/>
                      </a:rPr>
                      <m:t>𝐹𝑎𝑙𝑠𝑒</m:t>
                    </m:r>
                    <m:r>
                      <a:rPr lang="en-GB" i="1" dirty="0" smtClean="0">
                        <a:solidFill>
                          <a:schemeClr val="tx1"/>
                        </a:solidFill>
                        <a:latin typeface="Cambria Math" charset="0"/>
                      </a:rPr>
                      <m:t>}</m:t>
                    </m:r>
                  </m:oMath>
                </a14:m>
                <a:endParaRPr lang="en-GB" i="1" dirty="0" smtClean="0">
                  <a:solidFill>
                    <a:schemeClr val="tx1"/>
                  </a:solidFill>
                </a:endParaRPr>
              </a:p>
              <a:p>
                <a:pPr marL="0" indent="0">
                  <a:lnSpc>
                    <a:spcPct val="100000"/>
                  </a:lnSpc>
                  <a:buClrTx/>
                  <a:buSzTx/>
                  <a:buNone/>
                </a:pPr>
                <a:endParaRPr lang="en-GB" i="1" dirty="0" smtClean="0">
                  <a:solidFill>
                    <a:schemeClr val="tx1"/>
                  </a:solidFill>
                </a:endParaRPr>
              </a:p>
              <a:p>
                <a:pPr marL="0" indent="0">
                  <a:lnSpc>
                    <a:spcPct val="100000"/>
                  </a:lnSpc>
                  <a:buClrTx/>
                  <a:buSzTx/>
                  <a:buNone/>
                </a:pPr>
                <a:r>
                  <a:rPr lang="en-GB" dirty="0" err="1" smtClean="0">
                    <a:solidFill>
                      <a:schemeClr val="tx1"/>
                    </a:solidFill>
                  </a:rPr>
                  <a:t>s.t.</a:t>
                </a:r>
                <a:r>
                  <a:rPr lang="en-GB" dirty="0" smtClean="0">
                    <a:solidFill>
                      <a:schemeClr val="tx1"/>
                    </a:solidFill>
                  </a:rPr>
                  <a:t>  </a:t>
                </a:r>
                <a14:m>
                  <m:oMath xmlns:m="http://schemas.openxmlformats.org/officeDocument/2006/math">
                    <m:r>
                      <a:rPr lang="en-GB" i="1" dirty="0" smtClean="0">
                        <a:solidFill>
                          <a:schemeClr val="tx1"/>
                        </a:solidFill>
                        <a:latin typeface="Cambria Math" charset="0"/>
                      </a:rPr>
                      <m:t>𝑂𝑝𝑒𝑛</m:t>
                    </m:r>
                    <m:r>
                      <a:rPr lang="en-GB" i="1" dirty="0" smtClean="0">
                        <a:solidFill>
                          <a:schemeClr val="tx1"/>
                        </a:solidFill>
                        <a:latin typeface="Cambria Math" charset="0"/>
                      </a:rPr>
                      <m:t>(</m:t>
                    </m:r>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smtClean="0">
                        <a:solidFill>
                          <a:schemeClr val="tx1"/>
                        </a:solidFill>
                        <a:latin typeface="Cambria Math" charset="0"/>
                      </a:rPr>
                      <m:t>𝑣</m:t>
                    </m:r>
                    <m:r>
                      <a:rPr lang="en-GB" i="1" dirty="0" smtClean="0">
                        <a:solidFill>
                          <a:schemeClr val="tx1"/>
                        </a:solidFill>
                        <a:latin typeface="Cambria Math" charset="0"/>
                      </a:rPr>
                      <m:t>, </m:t>
                    </m:r>
                    <m:r>
                      <a:rPr lang="en-GB" i="1" dirty="0" smtClean="0">
                        <a:solidFill>
                          <a:schemeClr val="tx1"/>
                        </a:solidFill>
                        <a:latin typeface="Cambria Math" charset="0"/>
                      </a:rPr>
                      <m:t>𝐶𝑜𝑚𝑚𝑖𝑡</m:t>
                    </m:r>
                    <m:r>
                      <a:rPr lang="en-GB" i="1" dirty="0" smtClean="0">
                        <a:solidFill>
                          <a:schemeClr val="tx1"/>
                        </a:solidFill>
                        <a:latin typeface="Cambria Math" charset="0"/>
                      </a:rPr>
                      <m:t>(</m:t>
                    </m:r>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smtClean="0">
                        <a:solidFill>
                          <a:schemeClr val="tx1"/>
                        </a:solidFill>
                        <a:latin typeface="Cambria Math" charset="0"/>
                      </a:rPr>
                      <m:t>𝑣</m:t>
                    </m:r>
                    <m:r>
                      <a:rPr lang="en-GB" i="1" dirty="0" smtClean="0">
                        <a:solidFill>
                          <a:schemeClr val="tx1"/>
                        </a:solidFill>
                        <a:latin typeface="Cambria Math" charset="0"/>
                      </a:rPr>
                      <m:t>)) ↦</m:t>
                    </m:r>
                  </m:oMath>
                </a14:m>
                <a:r>
                  <a:rPr lang="en-GB" i="1" dirty="0" smtClean="0">
                    <a:solidFill>
                      <a:schemeClr val="tx1"/>
                    </a:solidFill>
                  </a:rPr>
                  <a:t>  </a:t>
                </a:r>
                <a14:m>
                  <m:oMath xmlns:m="http://schemas.openxmlformats.org/officeDocument/2006/math">
                    <m:r>
                      <a:rPr lang="en-GB" i="1" dirty="0" smtClean="0">
                        <a:solidFill>
                          <a:schemeClr val="tx1"/>
                        </a:solidFill>
                        <a:latin typeface="Cambria Math" charset="0"/>
                      </a:rPr>
                      <m:t>𝑇𝑟𝑢𝑒</m:t>
                    </m:r>
                    <m:r>
                      <a:rPr lang="en-GB" i="1" dirty="0" smtClean="0">
                        <a:solidFill>
                          <a:schemeClr val="tx1"/>
                        </a:solidFill>
                        <a:latin typeface="Cambria Math" charset="0"/>
                      </a:rPr>
                      <m:t>    ∀(</m:t>
                    </m:r>
                    <m:r>
                      <a:rPr lang="en-GB" i="1" dirty="0" smtClean="0">
                        <a:solidFill>
                          <a:schemeClr val="tx1"/>
                        </a:solidFill>
                        <a:latin typeface="Cambria Math" charset="0"/>
                      </a:rPr>
                      <m:t>𝑟</m:t>
                    </m:r>
                    <m:r>
                      <a:rPr lang="en-GB" i="1" dirty="0" smtClean="0">
                        <a:solidFill>
                          <a:schemeClr val="tx1"/>
                        </a:solidFill>
                        <a:latin typeface="Cambria Math" charset="0"/>
                      </a:rPr>
                      <m:t>, </m:t>
                    </m:r>
                    <m:r>
                      <a:rPr lang="en-GB" i="1" dirty="0" smtClean="0">
                        <a:solidFill>
                          <a:schemeClr val="tx1"/>
                        </a:solidFill>
                        <a:latin typeface="Cambria Math" charset="0"/>
                      </a:rPr>
                      <m:t>𝑣</m:t>
                    </m:r>
                    <m:r>
                      <a:rPr lang="en-GB" i="1" dirty="0" smtClean="0">
                        <a:solidFill>
                          <a:schemeClr val="tx1"/>
                        </a:solidFill>
                        <a:latin typeface="Cambria Math" charset="0"/>
                      </a:rPr>
                      <m:t>)</m:t>
                    </m:r>
                  </m:oMath>
                </a14:m>
                <a:r>
                  <a:rPr lang="en-GB" dirty="0" smtClean="0">
                    <a:solidFill>
                      <a:schemeClr val="tx1"/>
                    </a:solidFill>
                  </a:rPr>
                  <a:t> in the domain of </a:t>
                </a:r>
                <a14:m>
                  <m:oMath xmlns:m="http://schemas.openxmlformats.org/officeDocument/2006/math">
                    <m:r>
                      <a:rPr lang="en-GB" i="1" dirty="0" smtClean="0">
                        <a:solidFill>
                          <a:schemeClr val="tx1"/>
                        </a:solidFill>
                        <a:latin typeface="Cambria Math" charset="0"/>
                      </a:rPr>
                      <m:t>𝐶𝑜𝑚𝑚𝑖𝑡</m:t>
                    </m:r>
                  </m:oMath>
                </a14:m>
                <a:r>
                  <a:rPr lang="en-GB" dirty="0" smtClean="0">
                    <a:solidFill>
                      <a:schemeClr val="tx1"/>
                    </a:solidFill>
                  </a:rPr>
                  <a:t>.</a:t>
                </a:r>
                <a:endParaRPr lang="en-GB" i="1" dirty="0">
                  <a:solidFill>
                    <a:schemeClr val="tx1"/>
                  </a:solidFill>
                </a:endParaRPr>
              </a:p>
              <a:p>
                <a:pPr marL="0" indent="0">
                  <a:lnSpc>
                    <a:spcPct val="100000"/>
                  </a:lnSpc>
                  <a:buClrTx/>
                  <a:buSzTx/>
                  <a:buNone/>
                </a:pPr>
                <a:endParaRPr lang="en-GB" i="1" dirty="0" smtClean="0">
                  <a:solidFill>
                    <a:schemeClr val="tx1"/>
                  </a:solidFill>
                </a:endParaRPr>
              </a:p>
              <a:p>
                <a:pPr marL="0" indent="0">
                  <a:lnSpc>
                    <a:spcPct val="100000"/>
                  </a:lnSpc>
                  <a:buClrTx/>
                  <a:buSzTx/>
                  <a:buNone/>
                </a:pPr>
                <a:endParaRPr lang="en-GB" dirty="0">
                  <a:solidFill>
                    <a:schemeClr val="tx1"/>
                  </a:solidFill>
                </a:endParaRPr>
              </a:p>
            </p:txBody>
          </p:sp>
        </mc:Choice>
        <mc:Fallback xmlns="">
          <p:sp>
            <p:nvSpPr>
              <p:cNvPr id="3" name="Segnaposto testo 2"/>
              <p:cNvSpPr>
                <a:spLocks noGrp="1" noRot="1" noChangeAspect="1" noMove="1" noResize="1" noEditPoints="1" noAdjustHandles="1" noChangeArrowheads="1" noChangeShapeType="1" noTextEdit="1"/>
              </p:cNvSpPr>
              <p:nvPr>
                <p:ph type="body" idx="1"/>
              </p:nvPr>
            </p:nvSpPr>
            <p:spPr>
              <a:xfrm>
                <a:off x="311700" y="846295"/>
                <a:ext cx="8520600" cy="3416400"/>
              </a:xfrm>
              <a:blipFill rotWithShape="0">
                <a:blip r:embed="rId2"/>
                <a:stretch>
                  <a:fillRect l="-572" r="-143" b="-13929"/>
                </a:stretch>
              </a:blipFill>
            </p:spPr>
            <p:txBody>
              <a:bodyPr/>
              <a:lstStyle/>
              <a:p>
                <a:r>
                  <a:rPr lang="it-IT">
                    <a:noFill/>
                  </a:rPr>
                  <a:t> </a:t>
                </a:r>
              </a:p>
            </p:txBody>
          </p:sp>
        </mc:Fallback>
      </mc:AlternateContent>
      <p:sp>
        <p:nvSpPr>
          <p:cNvPr id="4" name="Segnaposto numero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b-NO" smtClean="0"/>
              <a:t>9</a:t>
            </a:fld>
            <a:endParaRPr lang="nb-NO"/>
          </a:p>
        </p:txBody>
      </p:sp>
    </p:spTree>
    <p:extLst>
      <p:ext uri="{BB962C8B-B14F-4D97-AF65-F5344CB8AC3E}">
        <p14:creationId xmlns:p14="http://schemas.microsoft.com/office/powerpoint/2010/main" val="1462076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29314</TotalTime>
  <Words>5791</Words>
  <Application>Microsoft Macintosh PowerPoint</Application>
  <PresentationFormat>Presentazione su schermo (16:9)</PresentationFormat>
  <Paragraphs>731</Paragraphs>
  <Slides>64</Slides>
  <Notes>25</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64</vt:i4>
      </vt:variant>
    </vt:vector>
  </HeadingPairs>
  <TitlesOfParts>
    <vt:vector size="69" baseType="lpstr">
      <vt:lpstr>Calibri</vt:lpstr>
      <vt:lpstr>Cambria Math</vt:lpstr>
      <vt:lpstr>Times New Roman</vt:lpstr>
      <vt:lpstr>Arial</vt:lpstr>
      <vt:lpstr>Simple Light</vt:lpstr>
      <vt:lpstr>Confidential Transactions</vt:lpstr>
      <vt:lpstr>Confidential Transactions Overview </vt:lpstr>
      <vt:lpstr>Privacy &amp; Fungibility issues in Bitcoin </vt:lpstr>
      <vt:lpstr>CT: making transaction amounts private</vt:lpstr>
      <vt:lpstr>...some useful cryptographic primitives</vt:lpstr>
      <vt:lpstr>Presentazione di PowerPoint</vt:lpstr>
      <vt:lpstr>Presentazione di PowerPoint</vt:lpstr>
      <vt:lpstr>Additively homomorphic commitment schemes</vt:lpstr>
      <vt:lpstr>Commitment scheme – CT setting</vt:lpstr>
      <vt:lpstr>Security properties – CT setting</vt:lpstr>
      <vt:lpstr>Additively homomorphic commitment scheme – CT setting</vt:lpstr>
      <vt:lpstr>Ist cryptographic primitive: Pedersen commitment</vt:lpstr>
      <vt:lpstr>Presentazione di PowerPoint</vt:lpstr>
      <vt:lpstr>Properties</vt:lpstr>
      <vt:lpstr>Additive Homomorphism</vt:lpstr>
      <vt:lpstr>Perfect Hiding</vt:lpstr>
      <vt:lpstr>Computational Binding</vt:lpstr>
      <vt:lpstr>NUMS generators </vt:lpstr>
      <vt:lpstr>Presentazione di PowerPoint</vt:lpstr>
      <vt:lpstr>Presentazione di PowerPoint</vt:lpstr>
      <vt:lpstr>Perfect Hiding vs Quantum Attacks</vt:lpstr>
      <vt:lpstr>Trade-off: perfectly hiding or perfectly binding?</vt:lpstr>
      <vt:lpstr>Pedersen commitments within CT</vt:lpstr>
      <vt:lpstr>Transaction amount encryption step by step</vt:lpstr>
      <vt:lpstr>Homomorphism features and consequences</vt:lpstr>
      <vt:lpstr>Blinding factors’ setting</vt:lpstr>
      <vt:lpstr>Safe transfer – ECDH Key Exchange</vt:lpstr>
      <vt:lpstr>Commitment to value 0 &amp; network verification</vt:lpstr>
      <vt:lpstr>Presentazione di PowerPoint</vt:lpstr>
      <vt:lpstr>IInd cryptographic primitive: ZKPoK</vt:lpstr>
      <vt:lpstr>Presentazione di PowerPoint</vt:lpstr>
      <vt:lpstr>ZK Range Proofs in CT</vt:lpstr>
      <vt:lpstr>Presentazione di PowerPoint</vt:lpstr>
      <vt:lpstr>Presentazione di PowerPoint</vt:lpstr>
      <vt:lpstr>Presentazione di PowerPoint</vt:lpstr>
      <vt:lpstr>IIIrd cryptographic primitive: ring signatures  </vt:lpstr>
      <vt:lpstr>Ring signature scheme – features:  </vt:lpstr>
      <vt:lpstr>Specific role of ring signatures into CT</vt:lpstr>
      <vt:lpstr>Presentazione di PowerPoint</vt:lpstr>
      <vt:lpstr>Ring signature scheme – definition:  </vt:lpstr>
      <vt:lpstr>AOS Ring Signatures  </vt:lpstr>
      <vt:lpstr>How to produce a valid signature in a ring… but not yet a ring signature   </vt:lpstr>
      <vt:lpstr>...chaining the signatures together – full signature algorithm</vt:lpstr>
      <vt:lpstr>Presentazione di PowerPoint</vt:lpstr>
      <vt:lpstr>Presentazione di PowerPoint</vt:lpstr>
      <vt:lpstr>Presentazione di PowerPoint</vt:lpstr>
      <vt:lpstr>How to verify a signature in a ring… but not yet a ring signature</vt:lpstr>
      <vt:lpstr>Full verification algorithm</vt:lpstr>
      <vt:lpstr>Presentazione di PowerPoint</vt:lpstr>
      <vt:lpstr>Presentazione di PowerPoint</vt:lpstr>
      <vt:lpstr>Borromean ring signatures  </vt:lpstr>
      <vt:lpstr>Presentazione di PowerPoint</vt:lpstr>
      <vt:lpstr>Basic design of a “Borromean ring”</vt:lpstr>
      <vt:lpstr>Presentazione di PowerPoint</vt:lpstr>
      <vt:lpstr>Presentazione di PowerPoint</vt:lpstr>
      <vt:lpstr>... chaining rings (of signatures) together I  </vt:lpstr>
      <vt:lpstr>... chaining rings (of signatures) together II  </vt:lpstr>
      <vt:lpstr>... chaining rings (of signatures) together III  </vt:lpstr>
      <vt:lpstr>... chaining rings (of signatures) together IV</vt:lpstr>
      <vt:lpstr>Presentazione di PowerPoint</vt:lpstr>
      <vt:lpstr>Verifier’s point of view I  </vt:lpstr>
      <vt:lpstr>Verifier’s point of view II  </vt:lpstr>
      <vt:lpstr>Some implementation details</vt:lpstr>
      <vt:lpstr>Benefits of Borromean ring signatures  </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Transactions - Initial Overview</dc:title>
  <cp:lastModifiedBy>Alessandro Miola</cp:lastModifiedBy>
  <cp:revision>362</cp:revision>
  <dcterms:modified xsi:type="dcterms:W3CDTF">2018-11-07T01:13:42Z</dcterms:modified>
</cp:coreProperties>
</file>